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90"/>
  </p:handoutMasterIdLst>
  <p:sldIdLst>
    <p:sldId id="687" r:id="rId3"/>
    <p:sldId id="688" r:id="rId4"/>
    <p:sldId id="800" r:id="rId6"/>
    <p:sldId id="540" r:id="rId7"/>
    <p:sldId id="704" r:id="rId8"/>
    <p:sldId id="619" r:id="rId9"/>
    <p:sldId id="620" r:id="rId10"/>
    <p:sldId id="621" r:id="rId11"/>
    <p:sldId id="628" r:id="rId12"/>
    <p:sldId id="635" r:id="rId13"/>
    <p:sldId id="801" r:id="rId14"/>
    <p:sldId id="705" r:id="rId15"/>
    <p:sldId id="606" r:id="rId16"/>
    <p:sldId id="699" r:id="rId17"/>
    <p:sldId id="637" r:id="rId18"/>
    <p:sldId id="818" r:id="rId19"/>
    <p:sldId id="640" r:id="rId20"/>
    <p:sldId id="641" r:id="rId21"/>
    <p:sldId id="643" r:id="rId22"/>
    <p:sldId id="692" r:id="rId23"/>
    <p:sldId id="644" r:id="rId24"/>
    <p:sldId id="645" r:id="rId25"/>
    <p:sldId id="646" r:id="rId26"/>
    <p:sldId id="700" r:id="rId27"/>
    <p:sldId id="701" r:id="rId28"/>
    <p:sldId id="648" r:id="rId29"/>
    <p:sldId id="810" r:id="rId30"/>
    <p:sldId id="811" r:id="rId31"/>
    <p:sldId id="812" r:id="rId32"/>
    <p:sldId id="813" r:id="rId33"/>
    <p:sldId id="814" r:id="rId34"/>
    <p:sldId id="815" r:id="rId35"/>
    <p:sldId id="816" r:id="rId36"/>
    <p:sldId id="817" r:id="rId37"/>
    <p:sldId id="820" r:id="rId38"/>
    <p:sldId id="821" r:id="rId39"/>
    <p:sldId id="819" r:id="rId40"/>
    <p:sldId id="802" r:id="rId41"/>
    <p:sldId id="706" r:id="rId42"/>
    <p:sldId id="649" r:id="rId43"/>
    <p:sldId id="650" r:id="rId44"/>
    <p:sldId id="695" r:id="rId45"/>
    <p:sldId id="694" r:id="rId46"/>
    <p:sldId id="653" r:id="rId47"/>
    <p:sldId id="782" r:id="rId48"/>
    <p:sldId id="783" r:id="rId49"/>
    <p:sldId id="673" r:id="rId50"/>
    <p:sldId id="674" r:id="rId51"/>
    <p:sldId id="675" r:id="rId52"/>
    <p:sldId id="676" r:id="rId53"/>
    <p:sldId id="677" r:id="rId54"/>
    <p:sldId id="678" r:id="rId55"/>
    <p:sldId id="785" r:id="rId56"/>
    <p:sldId id="784" r:id="rId57"/>
    <p:sldId id="682" r:id="rId58"/>
    <p:sldId id="655" r:id="rId59"/>
    <p:sldId id="656" r:id="rId60"/>
    <p:sldId id="786" r:id="rId61"/>
    <p:sldId id="683" r:id="rId62"/>
    <p:sldId id="787" r:id="rId63"/>
    <p:sldId id="657" r:id="rId64"/>
    <p:sldId id="708" r:id="rId65"/>
    <p:sldId id="789" r:id="rId66"/>
    <p:sldId id="715" r:id="rId67"/>
    <p:sldId id="788" r:id="rId68"/>
    <p:sldId id="716" r:id="rId69"/>
    <p:sldId id="791" r:id="rId70"/>
    <p:sldId id="792" r:id="rId71"/>
    <p:sldId id="671" r:id="rId72"/>
    <p:sldId id="672" r:id="rId73"/>
    <p:sldId id="793" r:id="rId74"/>
    <p:sldId id="717" r:id="rId75"/>
    <p:sldId id="795" r:id="rId76"/>
    <p:sldId id="718" r:id="rId77"/>
    <p:sldId id="794" r:id="rId78"/>
    <p:sldId id="777" r:id="rId79"/>
    <p:sldId id="803" r:id="rId80"/>
    <p:sldId id="796" r:id="rId81"/>
    <p:sldId id="797" r:id="rId82"/>
    <p:sldId id="798" r:id="rId83"/>
    <p:sldId id="804" r:id="rId84"/>
    <p:sldId id="799" r:id="rId85"/>
    <p:sldId id="808" r:id="rId86"/>
    <p:sldId id="809" r:id="rId87"/>
    <p:sldId id="805" r:id="rId88"/>
    <p:sldId id="369" r:id="rId89"/>
  </p:sldIdLst>
  <p:sldSz cx="9144000" cy="6858000" type="screen4x3"/>
  <p:notesSz cx="6858000" cy="9144000"/>
  <p:custDataLst>
    <p:tags r:id="rId94"/>
  </p:custDataLst>
  <p:defaultTex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p:defaultTextStyle>
  <p:extLst>
    <p:ext uri="{EFAFB233-063F-42B5-8137-9DF3F51BA10A}">
      <p15:sldGuideLst xmlns:p15="http://schemas.microsoft.com/office/powerpoint/2012/main">
        <p15:guide id="1" orient="horz" pos="2148" userDrawn="1">
          <p15:clr>
            <a:srgbClr val="A4A3A4"/>
          </p15:clr>
        </p15:guide>
        <p15:guide id="2" pos="28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0000"/>
    <a:srgbClr val="5A8800"/>
    <a:srgbClr val="00FF00"/>
    <a:srgbClr val="99FF66"/>
    <a:srgbClr val="339933"/>
    <a:srgbClr val="FF9900"/>
    <a:srgbClr val="80C535"/>
    <a:srgbClr val="FF66FF"/>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91" autoAdjust="0"/>
    <p:restoredTop sz="68643" autoAdjust="0"/>
  </p:normalViewPr>
  <p:slideViewPr>
    <p:cSldViewPr showGuides="1">
      <p:cViewPr varScale="1">
        <p:scale>
          <a:sx n="40" d="100"/>
          <a:sy n="40" d="100"/>
        </p:scale>
        <p:origin x="816" y="36"/>
      </p:cViewPr>
      <p:guideLst>
        <p:guide orient="horz" pos="2148"/>
        <p:guide pos="2868"/>
      </p:guideLst>
    </p:cSldViewPr>
  </p:slideViewPr>
  <p:outlineViewPr>
    <p:cViewPr>
      <p:scale>
        <a:sx n="33" d="100"/>
        <a:sy n="33" d="100"/>
      </p:scale>
      <p:origin x="0" y="55494"/>
    </p:cViewPr>
  </p:outlineViewPr>
  <p:notesTextViewPr>
    <p:cViewPr>
      <p:scale>
        <a:sx n="100" d="100"/>
        <a:sy n="100" d="100"/>
      </p:scale>
      <p:origin x="0" y="0"/>
    </p:cViewPr>
  </p:notesTextViewPr>
  <p:sorterViewPr>
    <p:cViewPr>
      <p:scale>
        <a:sx n="66" d="100"/>
        <a:sy n="66" d="100"/>
      </p:scale>
      <p:origin x="0" y="10956"/>
    </p:cViewPr>
  </p:sorterViewPr>
  <p:notesViewPr>
    <p:cSldViewPr>
      <p:cViewPr varScale="1">
        <p:scale>
          <a:sx n="66" d="100"/>
          <a:sy n="66" d="100"/>
        </p:scale>
        <p:origin x="-3187" y="-72"/>
      </p:cViewPr>
      <p:guideLst>
        <p:guide orient="horz" pos="2864"/>
        <p:guide pos="2151"/>
      </p:guideLst>
    </p:cSldViewPr>
  </p:notesViewPr>
  <p:gridSpacing cx="36004" cy="36004"/>
</p:viewPr>
</file>

<file path=ppt/_rels/presentation.xml.rels><?xml version="1.0" encoding="UTF-8" standalone="yes"?>
<Relationships xmlns="http://schemas.openxmlformats.org/package/2006/relationships"><Relationship Id="rId94" Type="http://schemas.openxmlformats.org/officeDocument/2006/relationships/tags" Target="tags/tag13.xml"/><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handoutMaster" Target="handoutMasters/handoutMaster1.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F42BD03-7F05-401E-B134-FD97AAFF202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ECAEE1-13B1-4620-A646-64FDAED9635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lnSpc>
                <a:spcPct val="100000"/>
              </a:lnSpc>
              <a:spcBef>
                <a:spcPct val="0"/>
              </a:spcBef>
              <a:buClrTx/>
              <a:buFontTx/>
              <a:buNone/>
              <a:defRPr sz="1200" b="0" u="none">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532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lnSpc>
                <a:spcPct val="100000"/>
              </a:lnSpc>
              <a:spcBef>
                <a:spcPct val="0"/>
              </a:spcBef>
              <a:buClrTx/>
              <a:buFontTx/>
              <a:buNone/>
              <a:defRPr sz="1200" b="0" u="none">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157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532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532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lnSpc>
                <a:spcPct val="100000"/>
              </a:lnSpc>
              <a:spcBef>
                <a:spcPct val="0"/>
              </a:spcBef>
              <a:buClrTx/>
              <a:buFontTx/>
              <a:buNone/>
              <a:defRPr sz="1200" b="0" u="none">
                <a:effectLst/>
                <a:latin typeface="Arial" panose="020B0604020202020204" pitchFamily="34" charset="0"/>
                <a:ea typeface="宋体" panose="02010600030101010101" pitchFamily="2" charset="-122"/>
                <a:cs typeface="+mn-cs"/>
              </a:defRPr>
            </a:lvl1pPr>
          </a:lstStyle>
          <a:p>
            <a:pPr>
              <a:defRPr/>
            </a:pPr>
            <a:endParaRPr lang="en-US" altLang="zh-CN"/>
          </a:p>
        </p:txBody>
      </p:sp>
      <p:sp>
        <p:nvSpPr>
          <p:cNvPr id="532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lnSpc>
                <a:spcPct val="100000"/>
              </a:lnSpc>
              <a:spcBef>
                <a:spcPct val="0"/>
              </a:spcBef>
              <a:buClrTx/>
              <a:buFontTx/>
              <a:buNone/>
              <a:defRPr sz="1200" b="0" u="none">
                <a:effectLst/>
                <a:latin typeface="Arial" panose="020B0604020202020204" pitchFamily="34" charset="0"/>
                <a:ea typeface="宋体" panose="02010600030101010101" pitchFamily="2" charset="-122"/>
                <a:cs typeface="+mn-cs"/>
              </a:defRPr>
            </a:lvl1pPr>
          </a:lstStyle>
          <a:p>
            <a:pPr>
              <a:defRPr/>
            </a:pPr>
            <a:fld id="{5073D3EC-1063-4D06-9F9C-90703E698CF9}"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分组密码在加密时，明文分组长度是固定的，而实际应用中，待加密消息的数据量是不确定的，</a:t>
            </a:r>
            <a:r>
              <a:rPr lang="zh-CN" altLang="en-US" baseline="0" dirty="0"/>
              <a:t> 数据格式可能是多种多样的。</a:t>
            </a:r>
            <a:r>
              <a:rPr lang="zh-CN" altLang="en-US" dirty="0"/>
              <a:t>分组密码工作模式就是：根据不同的数据格式和安全性要求，以一个具体的分组密码</a:t>
            </a:r>
            <a:r>
              <a:rPr lang="zh-CN" altLang="en-US" baseline="0" dirty="0"/>
              <a:t>算法为基础，构造一个分组密码系统的方法。</a:t>
            </a:r>
            <a:endParaRPr lang="en-US" altLang="zh-CN" baseline="0" dirty="0"/>
          </a:p>
          <a:p>
            <a:endParaRPr lang="en-US" altLang="zh-CN" baseline="0" dirty="0"/>
          </a:p>
          <a:p>
            <a:r>
              <a:rPr lang="zh-CN" altLang="en-US" sz="1200" b="1" i="0" u="none" strike="noStrike" kern="1200" dirty="0">
                <a:solidFill>
                  <a:schemeClr val="tx1"/>
                </a:solidFill>
                <a:latin typeface="Arial" panose="020B0604020202020204" pitchFamily="34" charset="0"/>
                <a:ea typeface="宋体" panose="02010600030101010101" pitchFamily="2" charset="-122"/>
                <a:cs typeface="+mn-cs"/>
              </a:rPr>
              <a:t>分组密码工作模式的应用背景</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：多次使用相同的密钥对多个分组加密，会引发许多安全问题。为了应对不同场合，因而需要开发出不同的工作模式来增强密码算法的安全性。</a:t>
            </a:r>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分组密码在加密时，明文分组长度是固定的，而实际应用中，待加密消息的数据量是不确定的，</a:t>
            </a:r>
            <a:r>
              <a:rPr lang="zh-CN" altLang="en-US" baseline="0" dirty="0"/>
              <a:t> 数据格式可能是多种多样的。</a:t>
            </a:r>
            <a:r>
              <a:rPr lang="zh-CN" altLang="en-US" dirty="0"/>
              <a:t>分组密码工作模式就是：根据不同的数据格式和安全性要求，以一个具体的分组密码</a:t>
            </a:r>
            <a:r>
              <a:rPr lang="zh-CN" altLang="en-US" baseline="0" dirty="0"/>
              <a:t>算法为基础，构造一个分组密码系统的方法。</a:t>
            </a:r>
            <a:endParaRPr lang="en-US" altLang="zh-CN" baseline="0" dirty="0"/>
          </a:p>
          <a:p>
            <a:endParaRPr lang="en-US" altLang="zh-CN" baseline="0" dirty="0"/>
          </a:p>
          <a:p>
            <a:r>
              <a:rPr lang="zh-CN" altLang="en-US" sz="1200" b="1" i="0" u="none" strike="noStrike" kern="1200" dirty="0">
                <a:solidFill>
                  <a:schemeClr val="tx1"/>
                </a:solidFill>
                <a:latin typeface="Arial" panose="020B0604020202020204" pitchFamily="34" charset="0"/>
                <a:ea typeface="宋体" panose="02010600030101010101" pitchFamily="2" charset="-122"/>
                <a:cs typeface="+mn-cs"/>
              </a:rPr>
              <a:t>分组密码工作模式的应用背景</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：多次使用相同的密钥对多个分组加密，会引发许多安全问题。为了应对不同场合，因而需要开发出不同的工作模式来增强密码算法的安全性。</a:t>
            </a:r>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在实际使用中，密码设计者往往希望设计出一个密钥流生成器，使得密钥经其</a:t>
            </a:r>
            <a:endParaRPr lang="en-US" altLang="zh-CN" dirty="0"/>
          </a:p>
          <a:p>
            <a:r>
              <a:rPr lang="zh-CN" altLang="en-US" dirty="0"/>
              <a:t>扩展成的密钥流序列具有如下性质：极大的周期、良好的统计特性、抗线性分析和抗统计分析</a:t>
            </a:r>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状态，</a:t>
            </a:r>
            <a:r>
              <a:rPr lang="en-US" altLang="zh-CN" dirty="0"/>
              <a:t>2^{n}</a:t>
            </a:r>
            <a:r>
              <a:rPr lang="zh-CN" altLang="en-US" dirty="0"/>
              <a:t>个状态，级数</a:t>
            </a:r>
            <a:endParaRPr lang="en-US" altLang="zh-CN" dirty="0"/>
          </a:p>
          <a:p>
            <a:r>
              <a:rPr lang="zh-CN" altLang="en-US" dirty="0"/>
              <a:t>若反馈函数是线性的，称为</a:t>
            </a:r>
            <a:r>
              <a:rPr lang="en-US" altLang="zh-CN" dirty="0"/>
              <a:t>LFSR</a:t>
            </a:r>
            <a:r>
              <a:rPr lang="zh-CN" altLang="en-US" dirty="0"/>
              <a:t>，非线性的，称为</a:t>
            </a:r>
            <a:r>
              <a:rPr lang="en-US" altLang="zh-CN" dirty="0"/>
              <a:t>NFSR</a:t>
            </a:r>
            <a:r>
              <a:rPr lang="zh-CN" altLang="en-US" dirty="0"/>
              <a:t>。</a:t>
            </a:r>
            <a:endParaRPr lang="en-US" altLang="zh-CN" dirty="0"/>
          </a:p>
          <a:p>
            <a:endParaRPr lang="en-US" altLang="zh-CN" dirty="0"/>
          </a:p>
          <a:p>
            <a:r>
              <a:rPr lang="zh-CN" altLang="en-US" dirty="0"/>
              <a:t>每个存储器称为移位寄存器的一级，在任意时刻，这些级的内容构成该反馈移位寄存器的状态，每个状态对应</a:t>
            </a:r>
            <a:r>
              <a:rPr lang="en-US" altLang="zh-CN" dirty="0"/>
              <a:t>F2</a:t>
            </a:r>
            <a:r>
              <a:rPr lang="zh-CN" altLang="en-US" dirty="0"/>
              <a:t>上的一个</a:t>
            </a:r>
            <a:r>
              <a:rPr lang="en-US" altLang="zh-CN" dirty="0"/>
              <a:t>n</a:t>
            </a:r>
            <a:r>
              <a:rPr lang="zh-CN" altLang="en-US" dirty="0"/>
              <a:t>维</a:t>
            </a:r>
            <a:endParaRPr lang="en-US" altLang="zh-CN" dirty="0"/>
          </a:p>
          <a:p>
            <a:r>
              <a:rPr lang="zh-CN" altLang="en-US" dirty="0"/>
              <a:t>向量，一个</a:t>
            </a:r>
            <a:r>
              <a:rPr lang="en-US" altLang="zh-CN" dirty="0"/>
              <a:t>n</a:t>
            </a:r>
            <a:r>
              <a:rPr lang="zh-CN" altLang="en-US" dirty="0"/>
              <a:t>级反馈移位寄存器共有</a:t>
            </a:r>
            <a:r>
              <a:rPr lang="en-US" altLang="zh-CN" dirty="0"/>
              <a:t>2n</a:t>
            </a:r>
            <a:r>
              <a:rPr lang="zh-CN" altLang="en-US" dirty="0"/>
              <a:t>种可能的状态。每个时刻的状态可用</a:t>
            </a:r>
            <a:r>
              <a:rPr lang="en-US" altLang="zh-CN" dirty="0"/>
              <a:t>n</a:t>
            </a:r>
            <a:r>
              <a:rPr lang="zh-CN" altLang="en-US" dirty="0"/>
              <a:t>维向量</a:t>
            </a:r>
            <a:r>
              <a:rPr lang="en-US" altLang="zh-CN" dirty="0"/>
              <a:t>(aj+n-1,aj+n-2,…)</a:t>
            </a:r>
            <a:r>
              <a:rPr lang="zh-CN" altLang="en-US" dirty="0"/>
              <a:t>，其中每个分量表示对应存储</a:t>
            </a:r>
            <a:endParaRPr lang="en-US" altLang="zh-CN" dirty="0"/>
          </a:p>
          <a:p>
            <a:r>
              <a:rPr lang="zh-CN" altLang="en-US" dirty="0"/>
              <a:t>器的内容。</a:t>
            </a:r>
            <a:endParaRPr lang="en-US" altLang="zh-CN" dirty="0"/>
          </a:p>
          <a:p>
            <a:endParaRPr lang="en-US" altLang="zh-CN" dirty="0"/>
          </a:p>
          <a:p>
            <a:endParaRPr lang="en-US" altLang="zh-CN" dirty="0"/>
          </a:p>
          <a:p>
            <a:r>
              <a:rPr lang="en-US" altLang="zh-CN" dirty="0"/>
              <a:t>FSR</a:t>
            </a:r>
            <a:r>
              <a:rPr lang="zh-CN" altLang="en-US" dirty="0"/>
              <a:t>：</a:t>
            </a:r>
            <a:r>
              <a:rPr lang="en-US" altLang="zh-CN"/>
              <a:t>feedback shift register</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状态，</a:t>
            </a:r>
            <a:r>
              <a:rPr lang="en-US" altLang="zh-CN" dirty="0"/>
              <a:t>2^{n}</a:t>
            </a:r>
            <a:r>
              <a:rPr lang="zh-CN" altLang="en-US" dirty="0"/>
              <a:t>个状态，级数</a:t>
            </a:r>
            <a:endParaRPr lang="en-US" altLang="zh-CN" dirty="0"/>
          </a:p>
          <a:p>
            <a:r>
              <a:rPr lang="zh-CN" altLang="en-US" dirty="0"/>
              <a:t>反馈函数是一个线性函数。</a:t>
            </a:r>
            <a:endParaRPr lang="en-US" altLang="zh-CN" dirty="0"/>
          </a:p>
          <a:p>
            <a:endParaRPr lang="en-US" altLang="zh-CN" dirty="0"/>
          </a:p>
          <a:p>
            <a:r>
              <a:rPr lang="en-US" altLang="zh-CN" dirty="0"/>
              <a:t>LFSR</a:t>
            </a:r>
            <a:r>
              <a:rPr lang="zh-CN" altLang="en-US" dirty="0"/>
              <a:t>与特征多项式是一一对应的，如果知道了</a:t>
            </a:r>
            <a:r>
              <a:rPr lang="en-US" altLang="zh-CN" dirty="0"/>
              <a:t>LFSR</a:t>
            </a:r>
            <a:r>
              <a:rPr lang="zh-CN" altLang="en-US" dirty="0"/>
              <a:t>的结构，可以写出它的特征多项式，同样可以根据特征多项式画出</a:t>
            </a:r>
            <a:endParaRPr lang="en-US" altLang="zh-CN" dirty="0"/>
          </a:p>
          <a:p>
            <a:r>
              <a:rPr lang="zh-CN" altLang="en-US" dirty="0"/>
              <a:t>线性反馈移位寄存器的结构。</a:t>
            </a:r>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在黑板上配合写上：</a:t>
            </a:r>
            <a:endParaRPr lang="en-US" altLang="zh-CN" dirty="0"/>
          </a:p>
          <a:p>
            <a:r>
              <a:rPr lang="en-US" altLang="zh-CN" dirty="0" err="1"/>
              <a:t>i</a:t>
            </a:r>
            <a:r>
              <a:rPr lang="en-US" altLang="zh-CN" dirty="0"/>
              <a:t>=0</a:t>
            </a:r>
            <a:r>
              <a:rPr lang="zh-CN" altLang="en-US" dirty="0"/>
              <a:t>时，</a:t>
            </a:r>
            <a:r>
              <a:rPr lang="en-US" altLang="zh-CN" dirty="0"/>
              <a:t>a3,</a:t>
            </a:r>
            <a:r>
              <a:rPr lang="zh-CN" altLang="en-US" dirty="0"/>
              <a:t> </a:t>
            </a:r>
            <a:r>
              <a:rPr lang="en-US" altLang="zh-CN" dirty="0"/>
              <a:t>a2</a:t>
            </a:r>
            <a:r>
              <a:rPr lang="zh-CN" altLang="en-US" dirty="0"/>
              <a:t>，</a:t>
            </a:r>
            <a:r>
              <a:rPr lang="en-US" altLang="zh-CN" dirty="0"/>
              <a:t>a1, a0;</a:t>
            </a:r>
            <a:endParaRPr lang="en-US" altLang="zh-CN" dirty="0"/>
          </a:p>
          <a:p>
            <a:r>
              <a:rPr lang="en-US" altLang="zh-CN" dirty="0" err="1"/>
              <a:t>i</a:t>
            </a:r>
            <a:r>
              <a:rPr lang="en-US" altLang="zh-CN" dirty="0"/>
              <a:t>=1</a:t>
            </a:r>
            <a:r>
              <a:rPr lang="zh-CN" altLang="en-US" dirty="0"/>
              <a:t>时，</a:t>
            </a:r>
            <a:r>
              <a:rPr lang="en-US" altLang="zh-CN" dirty="0"/>
              <a:t>a4,</a:t>
            </a:r>
            <a:r>
              <a:rPr lang="zh-CN" altLang="en-US" dirty="0"/>
              <a:t> </a:t>
            </a:r>
            <a:r>
              <a:rPr lang="en-US" altLang="zh-CN" dirty="0"/>
              <a:t>a3, a2, a1; </a:t>
            </a:r>
            <a:r>
              <a:rPr lang="zh-CN" altLang="en-US" dirty="0"/>
              <a:t>输出的是</a:t>
            </a:r>
            <a:r>
              <a:rPr lang="en-US" altLang="zh-CN" dirty="0"/>
              <a:t>a0</a:t>
            </a:r>
            <a:r>
              <a:rPr lang="zh-CN" altLang="en-US" dirty="0"/>
              <a:t>；</a:t>
            </a:r>
            <a:endParaRPr lang="en-US" altLang="zh-CN" dirty="0"/>
          </a:p>
          <a:p>
            <a:r>
              <a:rPr lang="en-US" altLang="zh-CN" dirty="0" err="1"/>
              <a:t>i</a:t>
            </a:r>
            <a:r>
              <a:rPr lang="en-US" altLang="zh-CN" dirty="0"/>
              <a:t>=2</a:t>
            </a:r>
            <a:r>
              <a:rPr lang="zh-CN" altLang="en-US" dirty="0"/>
              <a:t>时，</a:t>
            </a:r>
            <a:r>
              <a:rPr lang="en-US" altLang="zh-CN" dirty="0"/>
              <a:t>a5</a:t>
            </a:r>
            <a:r>
              <a:rPr lang="zh-CN" altLang="en-US" dirty="0"/>
              <a:t>，</a:t>
            </a:r>
            <a:r>
              <a:rPr lang="en-US" altLang="zh-CN" dirty="0"/>
              <a:t>a4</a:t>
            </a:r>
            <a:r>
              <a:rPr lang="zh-CN" altLang="en-US" dirty="0"/>
              <a:t>， </a:t>
            </a:r>
            <a:r>
              <a:rPr lang="en-US" altLang="zh-CN" dirty="0"/>
              <a:t>a3, a2; </a:t>
            </a:r>
            <a:r>
              <a:rPr lang="zh-CN" altLang="en-US" dirty="0"/>
              <a:t>输出的是</a:t>
            </a:r>
            <a:r>
              <a:rPr lang="en-US" altLang="zh-CN" dirty="0"/>
              <a:t>a1</a:t>
            </a:r>
            <a:r>
              <a:rPr lang="zh-CN" altLang="en-US" dirty="0"/>
              <a:t>；</a:t>
            </a:r>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终归周期序列，去掉前面若干项后，是周期序列</a:t>
            </a:r>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状态最多为</a:t>
            </a:r>
            <a:r>
              <a:rPr lang="en-US" altLang="zh-CN" dirty="0"/>
              <a:t>2^n-1</a:t>
            </a:r>
            <a:r>
              <a:rPr lang="zh-CN" altLang="en-US" dirty="0"/>
              <a:t>个非零状态。</a:t>
            </a:r>
            <a:endParaRPr lang="en-US" altLang="zh-CN" dirty="0"/>
          </a:p>
          <a:p>
            <a:r>
              <a:rPr lang="zh-CN" altLang="en-US" dirty="0"/>
              <a:t>什么是本原多项式，</a:t>
            </a:r>
            <a:endParaRPr lang="en-US" altLang="zh-CN" dirty="0"/>
          </a:p>
          <a:p>
            <a:r>
              <a:rPr lang="zh-CN" altLang="en-US" dirty="0"/>
              <a:t>先定义多项式的阶：</a:t>
            </a:r>
            <a:endParaRPr lang="en-US" altLang="zh-CN" dirty="0"/>
          </a:p>
          <a:p>
            <a:r>
              <a:rPr lang="zh-CN" altLang="en-US" dirty="0"/>
              <a:t>设</a:t>
            </a:r>
            <a:r>
              <a:rPr lang="en-US" altLang="zh-CN" dirty="0"/>
              <a:t>f(x)</a:t>
            </a:r>
            <a:r>
              <a:rPr lang="zh-CN" altLang="en-US" dirty="0"/>
              <a:t>是</a:t>
            </a:r>
            <a:r>
              <a:rPr lang="en-US" altLang="zh-CN" dirty="0"/>
              <a:t>F2</a:t>
            </a:r>
            <a:r>
              <a:rPr lang="zh-CN" altLang="en-US" dirty="0"/>
              <a:t>上的多项式，使得</a:t>
            </a:r>
            <a:r>
              <a:rPr lang="en-US" altLang="zh-CN" dirty="0"/>
              <a:t>f(x)|x^m-1</a:t>
            </a:r>
            <a:r>
              <a:rPr lang="zh-CN" altLang="en-US" dirty="0"/>
              <a:t>成立的最小</a:t>
            </a:r>
            <a:r>
              <a:rPr lang="en-US" altLang="zh-CN" dirty="0"/>
              <a:t>m</a:t>
            </a:r>
            <a:r>
              <a:rPr lang="zh-CN" altLang="en-US" dirty="0"/>
              <a:t>称为</a:t>
            </a:r>
            <a:r>
              <a:rPr lang="en-US" altLang="zh-CN" dirty="0"/>
              <a:t>f</a:t>
            </a:r>
            <a:r>
              <a:rPr lang="zh-CN" altLang="en-US" dirty="0"/>
              <a:t>（</a:t>
            </a:r>
            <a:r>
              <a:rPr lang="en-US" altLang="zh-CN" dirty="0"/>
              <a:t>x</a:t>
            </a:r>
            <a:r>
              <a:rPr lang="zh-CN" altLang="en-US" dirty="0"/>
              <a:t>）的周期或者阶。</a:t>
            </a:r>
            <a:endParaRPr lang="en-US" altLang="zh-CN" dirty="0"/>
          </a:p>
          <a:p>
            <a:r>
              <a:rPr lang="zh-CN" altLang="en-US" dirty="0"/>
              <a:t>本原多项式的定义：若</a:t>
            </a:r>
            <a:r>
              <a:rPr lang="en-US" altLang="zh-CN" dirty="0"/>
              <a:t>n</a:t>
            </a:r>
            <a:r>
              <a:rPr lang="zh-CN" altLang="en-US" dirty="0"/>
              <a:t>次不可约多项式</a:t>
            </a:r>
            <a:r>
              <a:rPr lang="en-US" altLang="zh-CN" dirty="0"/>
              <a:t>f(x)</a:t>
            </a:r>
            <a:r>
              <a:rPr lang="zh-CN" altLang="en-US" dirty="0"/>
              <a:t>的阶为</a:t>
            </a:r>
            <a:r>
              <a:rPr lang="en-US" altLang="zh-CN" dirty="0"/>
              <a:t>2^n-1,</a:t>
            </a:r>
            <a:r>
              <a:rPr lang="zh-CN" altLang="en-US" dirty="0"/>
              <a:t>则称</a:t>
            </a:r>
            <a:r>
              <a:rPr lang="en-US" altLang="zh-CN" dirty="0"/>
              <a:t>f(x)</a:t>
            </a:r>
            <a:r>
              <a:rPr lang="zh-CN" altLang="en-US" dirty="0"/>
              <a:t>是</a:t>
            </a:r>
            <a:r>
              <a:rPr lang="en-US" altLang="zh-CN" dirty="0"/>
              <a:t>n</a:t>
            </a:r>
            <a:r>
              <a:rPr lang="zh-CN" altLang="en-US" dirty="0"/>
              <a:t>次本原多项式。</a:t>
            </a:r>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状态最多为</a:t>
            </a:r>
            <a:r>
              <a:rPr lang="en-US" altLang="zh-CN" dirty="0"/>
              <a:t>2^n-1</a:t>
            </a:r>
            <a:r>
              <a:rPr lang="zh-CN" altLang="en-US" dirty="0"/>
              <a:t>个非零状态。</a:t>
            </a:r>
            <a:endParaRPr lang="en-US" altLang="zh-CN" dirty="0"/>
          </a:p>
          <a:p>
            <a:r>
              <a:rPr lang="zh-CN" altLang="en-US" dirty="0"/>
              <a:t>什么是本原多项式，</a:t>
            </a:r>
            <a:endParaRPr lang="en-US" altLang="zh-CN" dirty="0"/>
          </a:p>
          <a:p>
            <a:r>
              <a:rPr lang="zh-CN" altLang="en-US" dirty="0"/>
              <a:t>先定义多项式的阶：</a:t>
            </a:r>
            <a:endParaRPr lang="en-US" altLang="zh-CN" dirty="0"/>
          </a:p>
          <a:p>
            <a:r>
              <a:rPr lang="zh-CN" altLang="en-US" dirty="0"/>
              <a:t>设</a:t>
            </a:r>
            <a:r>
              <a:rPr lang="en-US" altLang="zh-CN" dirty="0"/>
              <a:t>f(x)</a:t>
            </a:r>
            <a:r>
              <a:rPr lang="zh-CN" altLang="en-US" dirty="0"/>
              <a:t>是</a:t>
            </a:r>
            <a:r>
              <a:rPr lang="en-US" altLang="zh-CN" dirty="0"/>
              <a:t>F2</a:t>
            </a:r>
            <a:r>
              <a:rPr lang="zh-CN" altLang="en-US" dirty="0"/>
              <a:t>上的多项式，使得</a:t>
            </a:r>
            <a:r>
              <a:rPr lang="en-US" altLang="zh-CN" dirty="0"/>
              <a:t>f(x)|x^m-1</a:t>
            </a:r>
            <a:r>
              <a:rPr lang="zh-CN" altLang="en-US" dirty="0"/>
              <a:t>成立的最小</a:t>
            </a:r>
            <a:r>
              <a:rPr lang="en-US" altLang="zh-CN" dirty="0"/>
              <a:t>m</a:t>
            </a:r>
            <a:r>
              <a:rPr lang="zh-CN" altLang="en-US" dirty="0"/>
              <a:t>称为</a:t>
            </a:r>
            <a:r>
              <a:rPr lang="en-US" altLang="zh-CN" dirty="0"/>
              <a:t>f</a:t>
            </a:r>
            <a:r>
              <a:rPr lang="zh-CN" altLang="en-US" dirty="0"/>
              <a:t>（</a:t>
            </a:r>
            <a:r>
              <a:rPr lang="en-US" altLang="zh-CN" dirty="0"/>
              <a:t>x</a:t>
            </a:r>
            <a:r>
              <a:rPr lang="zh-CN" altLang="en-US" dirty="0"/>
              <a:t>）的周期或者阶。</a:t>
            </a:r>
            <a:endParaRPr lang="en-US" altLang="zh-CN" dirty="0"/>
          </a:p>
          <a:p>
            <a:r>
              <a:rPr lang="zh-CN" altLang="en-US" dirty="0"/>
              <a:t>本原多项式的定义：若</a:t>
            </a:r>
            <a:r>
              <a:rPr lang="en-US" altLang="zh-CN" dirty="0"/>
              <a:t>n</a:t>
            </a:r>
            <a:r>
              <a:rPr lang="zh-CN" altLang="en-US" dirty="0"/>
              <a:t>次不可约多项式</a:t>
            </a:r>
            <a:r>
              <a:rPr lang="en-US" altLang="zh-CN" dirty="0"/>
              <a:t>f(x)</a:t>
            </a:r>
            <a:r>
              <a:rPr lang="zh-CN" altLang="en-US" dirty="0"/>
              <a:t>的阶为</a:t>
            </a:r>
            <a:r>
              <a:rPr lang="en-US" altLang="zh-CN" dirty="0"/>
              <a:t>2^n-1,</a:t>
            </a:r>
            <a:r>
              <a:rPr lang="zh-CN" altLang="en-US" dirty="0"/>
              <a:t>则称</a:t>
            </a:r>
            <a:r>
              <a:rPr lang="en-US" altLang="zh-CN" dirty="0"/>
              <a:t>f(x)</a:t>
            </a:r>
            <a:r>
              <a:rPr lang="zh-CN" altLang="en-US" dirty="0"/>
              <a:t>是</a:t>
            </a:r>
            <a:r>
              <a:rPr lang="en-US" altLang="zh-CN" dirty="0"/>
              <a:t>n</a:t>
            </a:r>
            <a:r>
              <a:rPr lang="zh-CN" altLang="en-US" dirty="0"/>
              <a:t>次本原多项式。</a:t>
            </a:r>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分组密码在加密时，明文分组长度是固定的，而实际应用中，待加密消息的数据量是不确定的，</a:t>
            </a:r>
            <a:r>
              <a:rPr lang="zh-CN" altLang="en-US" baseline="0" dirty="0"/>
              <a:t> 数据格式可能是多种多样的。</a:t>
            </a:r>
            <a:r>
              <a:rPr lang="zh-CN" altLang="en-US" dirty="0"/>
              <a:t>分组密码工作模式就是：根据不同的数据格式和安全性要求，以一个具体的分组密码</a:t>
            </a:r>
            <a:r>
              <a:rPr lang="zh-CN" altLang="en-US" baseline="0" dirty="0"/>
              <a:t>算法为基础，构造一个分组密码系统的方法。</a:t>
            </a:r>
            <a:endParaRPr lang="en-US" altLang="zh-CN" baseline="0" dirty="0"/>
          </a:p>
          <a:p>
            <a:endParaRPr lang="en-US" altLang="zh-CN" baseline="0" dirty="0"/>
          </a:p>
          <a:p>
            <a:r>
              <a:rPr lang="zh-CN" altLang="en-US" sz="1200" b="1" i="0" u="none" strike="noStrike" kern="1200" dirty="0">
                <a:solidFill>
                  <a:schemeClr val="tx1"/>
                </a:solidFill>
                <a:latin typeface="Arial" panose="020B0604020202020204" pitchFamily="34" charset="0"/>
                <a:ea typeface="宋体" panose="02010600030101010101" pitchFamily="2" charset="-122"/>
                <a:cs typeface="+mn-cs"/>
              </a:rPr>
              <a:t>分组密码工作模式的应用背景</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：多次使用相同的密钥对多个分组加密，会引发许多安全问题。为了应对不同场合，因而需要开发出不同的工作模式来增强密码算法的安全性。</a:t>
            </a:r>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状态最多为</a:t>
            </a:r>
            <a:r>
              <a:rPr lang="en-US" altLang="zh-CN" dirty="0"/>
              <a:t>2^n-1</a:t>
            </a:r>
            <a:r>
              <a:rPr lang="zh-CN" altLang="en-US" dirty="0"/>
              <a:t>个非零状态。</a:t>
            </a:r>
            <a:endParaRPr lang="en-US" altLang="zh-CN" dirty="0"/>
          </a:p>
          <a:p>
            <a:r>
              <a:rPr lang="zh-CN" altLang="en-US" dirty="0"/>
              <a:t>什么是本原多项式，</a:t>
            </a:r>
            <a:endParaRPr lang="en-US" altLang="zh-CN" dirty="0"/>
          </a:p>
          <a:p>
            <a:r>
              <a:rPr lang="zh-CN" altLang="en-US" dirty="0"/>
              <a:t>先定义多项式的阶：</a:t>
            </a:r>
            <a:endParaRPr lang="en-US" altLang="zh-CN" dirty="0"/>
          </a:p>
          <a:p>
            <a:r>
              <a:rPr lang="zh-CN" altLang="en-US" dirty="0"/>
              <a:t>设</a:t>
            </a:r>
            <a:r>
              <a:rPr lang="en-US" altLang="zh-CN" dirty="0"/>
              <a:t>f(x)</a:t>
            </a:r>
            <a:r>
              <a:rPr lang="zh-CN" altLang="en-US" dirty="0"/>
              <a:t>是</a:t>
            </a:r>
            <a:r>
              <a:rPr lang="en-US" altLang="zh-CN" dirty="0"/>
              <a:t>F2</a:t>
            </a:r>
            <a:r>
              <a:rPr lang="zh-CN" altLang="en-US" dirty="0"/>
              <a:t>上的多项式，使得</a:t>
            </a:r>
            <a:r>
              <a:rPr lang="en-US" altLang="zh-CN" dirty="0"/>
              <a:t>f(x)|x^m-1</a:t>
            </a:r>
            <a:r>
              <a:rPr lang="zh-CN" altLang="en-US" dirty="0"/>
              <a:t>成立的最小</a:t>
            </a:r>
            <a:r>
              <a:rPr lang="en-US" altLang="zh-CN" dirty="0"/>
              <a:t>m</a:t>
            </a:r>
            <a:r>
              <a:rPr lang="zh-CN" altLang="en-US" dirty="0"/>
              <a:t>称为</a:t>
            </a:r>
            <a:r>
              <a:rPr lang="en-US" altLang="zh-CN" dirty="0"/>
              <a:t>f</a:t>
            </a:r>
            <a:r>
              <a:rPr lang="zh-CN" altLang="en-US" dirty="0"/>
              <a:t>（</a:t>
            </a:r>
            <a:r>
              <a:rPr lang="en-US" altLang="zh-CN" dirty="0"/>
              <a:t>x</a:t>
            </a:r>
            <a:r>
              <a:rPr lang="zh-CN" altLang="en-US" dirty="0"/>
              <a:t>）的周期或者阶。</a:t>
            </a:r>
            <a:endParaRPr lang="en-US" altLang="zh-CN" dirty="0"/>
          </a:p>
          <a:p>
            <a:r>
              <a:rPr lang="zh-CN" altLang="en-US" dirty="0"/>
              <a:t>本原多项式的定义：若</a:t>
            </a:r>
            <a:r>
              <a:rPr lang="en-US" altLang="zh-CN" dirty="0"/>
              <a:t>n</a:t>
            </a:r>
            <a:r>
              <a:rPr lang="zh-CN" altLang="en-US" dirty="0"/>
              <a:t>次不可约多项式</a:t>
            </a:r>
            <a:r>
              <a:rPr lang="en-US" altLang="zh-CN" dirty="0"/>
              <a:t>f(x)</a:t>
            </a:r>
            <a:r>
              <a:rPr lang="zh-CN" altLang="en-US" dirty="0"/>
              <a:t>的阶为</a:t>
            </a:r>
            <a:r>
              <a:rPr lang="en-US" altLang="zh-CN" dirty="0"/>
              <a:t>2^n-1,</a:t>
            </a:r>
            <a:r>
              <a:rPr lang="zh-CN" altLang="en-US" dirty="0"/>
              <a:t>则称</a:t>
            </a:r>
            <a:r>
              <a:rPr lang="en-US" altLang="zh-CN" dirty="0"/>
              <a:t>f(x)</a:t>
            </a:r>
            <a:r>
              <a:rPr lang="zh-CN" altLang="en-US" dirty="0"/>
              <a:t>是</a:t>
            </a:r>
            <a:r>
              <a:rPr lang="en-US" altLang="zh-CN" dirty="0"/>
              <a:t>n</a:t>
            </a:r>
            <a:r>
              <a:rPr lang="zh-CN" altLang="en-US" dirty="0"/>
              <a:t>次本原多项式。</a:t>
            </a:r>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两种常见的密钥流生成器</a:t>
            </a:r>
            <a:endParaRPr lang="en-US" altLang="zh-CN" dirty="0"/>
          </a:p>
          <a:p>
            <a:endParaRPr lang="en-US" altLang="zh-CN" dirty="0"/>
          </a:p>
          <a:p>
            <a:r>
              <a:rPr lang="zh-CN" altLang="en-US" b="0" i="0" u="none" strike="noStrike" dirty="0">
                <a:solidFill>
                  <a:srgbClr val="767676"/>
                </a:solidFill>
                <a:effectLst/>
                <a:latin typeface="Arial" panose="020B0604020202020204" pitchFamily="34" charset="0"/>
              </a:rPr>
              <a:t>滤波</a:t>
            </a:r>
            <a:r>
              <a:rPr lang="zh-CN" altLang="en-US" b="0" i="0" u="none" strike="noStrike" dirty="0">
                <a:solidFill>
                  <a:srgbClr val="666666"/>
                </a:solidFill>
                <a:effectLst/>
                <a:latin typeface="Arial" panose="020B0604020202020204" pitchFamily="34" charset="0"/>
              </a:rPr>
              <a:t>一词起源于通信理论，它是从含有干扰的接收信号中提取有用信号的一种技术。</a:t>
            </a:r>
            <a:endParaRPr lang="en-US" altLang="zh-CN" b="0" i="0" u="none" strike="noStrike" dirty="0">
              <a:solidFill>
                <a:srgbClr val="666666"/>
              </a:solidFill>
              <a:effectLst/>
              <a:latin typeface="Arial" panose="020B0604020202020204" pitchFamily="34" charset="0"/>
            </a:endParaRPr>
          </a:p>
          <a:p>
            <a:r>
              <a:rPr lang="zh-CN" altLang="en-US" b="0" i="0" u="none" strike="noStrike" dirty="0">
                <a:solidFill>
                  <a:srgbClr val="666666"/>
                </a:solidFill>
                <a:effectLst/>
                <a:latin typeface="Arial" panose="020B0604020202020204" pitchFamily="34" charset="0"/>
              </a:rPr>
              <a:t>这里指的是通过一个非线性函数，从一个线性反馈移位器的状态中提取出一个密码性能好的密钥流序列。</a:t>
            </a:r>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序列平移之后相同位数与不同位数之差</a:t>
            </a:r>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分组密码在加密时，明文分组长度是固定的，而实际应用中，待加密消息的数据量是不确定的，</a:t>
            </a:r>
            <a:r>
              <a:rPr lang="zh-CN" altLang="en-US" baseline="0" dirty="0"/>
              <a:t> 数据格式可能是多种多样的。</a:t>
            </a:r>
            <a:r>
              <a:rPr lang="zh-CN" altLang="en-US" dirty="0"/>
              <a:t>分组密码工作模式就是：根据不同的数据格式和安全性要求，以一个具体的分组密码</a:t>
            </a:r>
            <a:r>
              <a:rPr lang="zh-CN" altLang="en-US" baseline="0" dirty="0"/>
              <a:t>算法为基础，构造一个分组密码系统的方法。</a:t>
            </a:r>
            <a:endParaRPr lang="en-US" altLang="zh-CN" baseline="0" dirty="0"/>
          </a:p>
          <a:p>
            <a:endParaRPr lang="en-US" altLang="zh-CN" baseline="0" dirty="0"/>
          </a:p>
          <a:p>
            <a:r>
              <a:rPr lang="zh-CN" altLang="en-US" sz="1200" b="1" i="0" u="none" strike="noStrike" kern="1200" dirty="0">
                <a:solidFill>
                  <a:schemeClr val="tx1"/>
                </a:solidFill>
                <a:latin typeface="Arial" panose="020B0604020202020204" pitchFamily="34" charset="0"/>
                <a:ea typeface="宋体" panose="02010600030101010101" pitchFamily="2" charset="-122"/>
                <a:cs typeface="+mn-cs"/>
              </a:rPr>
              <a:t>分组密码工作模式的应用背景</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：多次使用相同的密钥对多个分组加密，会引发许多安全问题。为了应对不同场合，因而需要开发出不同的工作模式来增强密码算法的安全性。</a:t>
            </a:r>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分组密码在加密时，明文分组长度是固定的，而实际应用中，待加密消息的数据量是不确定的，</a:t>
            </a:r>
            <a:r>
              <a:rPr lang="zh-CN" altLang="en-US" baseline="0" dirty="0"/>
              <a:t> 数据格式可能是多种多样的。</a:t>
            </a:r>
            <a:r>
              <a:rPr lang="zh-CN" altLang="en-US" dirty="0"/>
              <a:t>分组密码工作模式就是：根据不同的数据格式和安全性要求，以一个具体的分组密码</a:t>
            </a:r>
            <a:r>
              <a:rPr lang="zh-CN" altLang="en-US" baseline="0" dirty="0"/>
              <a:t>算法为基础，构造一个分组密码系统的方法。</a:t>
            </a:r>
            <a:endParaRPr lang="en-US" altLang="zh-CN" baseline="0" dirty="0"/>
          </a:p>
          <a:p>
            <a:endParaRPr lang="en-US" altLang="zh-CN" baseline="0" dirty="0"/>
          </a:p>
          <a:p>
            <a:r>
              <a:rPr lang="zh-CN" altLang="en-US" sz="1200" b="1" i="0" u="none" strike="noStrike" kern="1200" dirty="0">
                <a:solidFill>
                  <a:schemeClr val="tx1"/>
                </a:solidFill>
                <a:latin typeface="Arial" panose="020B0604020202020204" pitchFamily="34" charset="0"/>
                <a:ea typeface="宋体" panose="02010600030101010101" pitchFamily="2" charset="-122"/>
                <a:cs typeface="+mn-cs"/>
              </a:rPr>
              <a:t>分组密码工作模式的应用背景</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：多次使用相同的密钥对多个分组加密，会引发许多安全问题。为了应对不同场合，因而需要开发出不同的工作模式来增强密码算法的安全性。</a:t>
            </a:r>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CK</a:t>
            </a:r>
            <a:r>
              <a:rPr lang="zh-CN" altLang="en-US" dirty="0"/>
              <a:t>是</a:t>
            </a:r>
            <a:r>
              <a:rPr lang="en-US" altLang="zh-CN" dirty="0"/>
              <a:t>ZUC</a:t>
            </a:r>
            <a:r>
              <a:rPr lang="zh-CN" altLang="en-US" dirty="0"/>
              <a:t>算法的种子密钥</a:t>
            </a:r>
            <a:endParaRPr lang="en-US" altLang="zh-CN" dirty="0"/>
          </a:p>
          <a:p>
            <a:r>
              <a:rPr lang="en-US" altLang="zh-CN" dirty="0"/>
              <a:t>C0unt</a:t>
            </a:r>
            <a:r>
              <a:rPr lang="zh-CN" altLang="en-US" dirty="0"/>
              <a:t>是计数器；</a:t>
            </a:r>
            <a:endParaRPr lang="en-US" altLang="zh-CN" dirty="0"/>
          </a:p>
          <a:p>
            <a:r>
              <a:rPr lang="en-US" altLang="zh-CN" dirty="0"/>
              <a:t>BEARER</a:t>
            </a:r>
            <a:r>
              <a:rPr lang="zh-CN" altLang="en-US" dirty="0"/>
              <a:t>和</a:t>
            </a:r>
            <a:r>
              <a:rPr lang="en-US" altLang="zh-CN" dirty="0"/>
              <a:t>DIRECTI0N</a:t>
            </a:r>
            <a:r>
              <a:rPr lang="zh-CN" altLang="en-US" dirty="0"/>
              <a:t>是一些标识，共同构成了</a:t>
            </a:r>
            <a:r>
              <a:rPr lang="en-US" altLang="zh-CN" dirty="0"/>
              <a:t>ZUC</a:t>
            </a:r>
            <a:r>
              <a:rPr lang="zh-CN" altLang="en-US" dirty="0"/>
              <a:t>算法中的初始向量</a:t>
            </a:r>
            <a:r>
              <a:rPr lang="en-US" altLang="zh-CN" dirty="0"/>
              <a:t>IV</a:t>
            </a:r>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在初始化模式下，</a:t>
            </a:r>
            <a:r>
              <a:rPr lang="en-US" altLang="zh-CN" dirty="0"/>
              <a:t>LFSR</a:t>
            </a:r>
            <a:r>
              <a:rPr lang="zh-CN" altLang="en-US" dirty="0"/>
              <a:t>接收一个</a:t>
            </a:r>
            <a:r>
              <a:rPr lang="en-US" altLang="zh-CN" dirty="0"/>
              <a:t>31</a:t>
            </a:r>
            <a:r>
              <a:rPr lang="zh-CN" altLang="en-US" dirty="0"/>
              <a:t>位的输入字</a:t>
            </a:r>
            <a:r>
              <a:rPr lang="en-US" altLang="zh-CN" dirty="0"/>
              <a:t>u</a:t>
            </a:r>
            <a:r>
              <a:rPr lang="zh-CN" altLang="en-US" dirty="0"/>
              <a:t>，而</a:t>
            </a:r>
            <a:r>
              <a:rPr lang="en-US" altLang="zh-CN" dirty="0"/>
              <a:t>u</a:t>
            </a:r>
            <a:r>
              <a:rPr lang="zh-CN" altLang="en-US" dirty="0"/>
              <a:t>是通过去掉非线性函数</a:t>
            </a:r>
            <a:r>
              <a:rPr lang="en-US" altLang="zh-CN" dirty="0"/>
              <a:t>F</a:t>
            </a:r>
            <a:r>
              <a:rPr lang="zh-CN" altLang="en-US" dirty="0"/>
              <a:t>输出的</a:t>
            </a:r>
            <a:r>
              <a:rPr lang="en-US" altLang="zh-CN" dirty="0"/>
              <a:t>32</a:t>
            </a:r>
            <a:r>
              <a:rPr lang="zh-CN" altLang="en-US" dirty="0"/>
              <a:t>位字</a:t>
            </a:r>
            <a:r>
              <a:rPr lang="en-US" altLang="zh-CN" dirty="0"/>
              <a:t>w</a:t>
            </a:r>
            <a:r>
              <a:rPr lang="zh-CN" altLang="en-US" dirty="0"/>
              <a:t>的最右边的位获得的。</a:t>
            </a:r>
            <a:endParaRPr lang="en-US" altLang="zh-CN" dirty="0"/>
          </a:p>
          <a:p>
            <a:r>
              <a:rPr lang="zh-CN" altLang="en-US" dirty="0"/>
              <a:t>也就是</a:t>
            </a:r>
            <a:r>
              <a:rPr lang="en-US" altLang="zh-CN" dirty="0"/>
              <a:t>u=w&gt;&gt;1</a:t>
            </a:r>
            <a:r>
              <a:rPr lang="zh-CN" altLang="en-US" dirty="0"/>
              <a:t>，即循环右移</a:t>
            </a:r>
            <a:r>
              <a:rPr lang="en-US" altLang="zh-CN" dirty="0"/>
              <a:t>1</a:t>
            </a:r>
            <a:r>
              <a:rPr lang="zh-CN" altLang="en-US" dirty="0"/>
              <a:t>位。</a:t>
            </a:r>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a:t>SiH</a:t>
            </a:r>
            <a:r>
              <a:rPr lang="zh-CN" altLang="en-US" dirty="0"/>
              <a:t>表示</a:t>
            </a:r>
            <a:r>
              <a:rPr lang="en-US" altLang="zh-CN" dirty="0"/>
              <a:t>Si</a:t>
            </a:r>
            <a:r>
              <a:rPr lang="zh-CN" altLang="en-US" dirty="0"/>
              <a:t>的高</a:t>
            </a:r>
            <a:r>
              <a:rPr lang="en-US" altLang="zh-CN" dirty="0"/>
              <a:t>16</a:t>
            </a:r>
            <a:r>
              <a:rPr lang="zh-CN" altLang="en-US" dirty="0"/>
              <a:t>比特，</a:t>
            </a:r>
            <a:r>
              <a:rPr lang="en-US" altLang="zh-CN" dirty="0" err="1"/>
              <a:t>SiL</a:t>
            </a:r>
            <a:r>
              <a:rPr lang="zh-CN" altLang="en-US" dirty="0"/>
              <a:t>表示</a:t>
            </a:r>
            <a:r>
              <a:rPr lang="en-US" altLang="zh-CN" dirty="0"/>
              <a:t>Si</a:t>
            </a:r>
            <a:r>
              <a:rPr lang="zh-CN" altLang="en-US" dirty="0"/>
              <a:t>的低</a:t>
            </a:r>
            <a:r>
              <a:rPr lang="en-US" altLang="zh-CN" dirty="0"/>
              <a:t>16</a:t>
            </a:r>
            <a:r>
              <a:rPr lang="zh-CN" altLang="en-US" dirty="0"/>
              <a:t>比特</a:t>
            </a:r>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S</a:t>
            </a:r>
            <a:r>
              <a:rPr lang="zh-CN" altLang="en-US" dirty="0"/>
              <a:t>盒是</a:t>
            </a:r>
            <a:r>
              <a:rPr lang="en-US" altLang="zh-CN" dirty="0"/>
              <a:t>32</a:t>
            </a:r>
            <a:r>
              <a:rPr lang="zh-CN" altLang="en-US" dirty="0"/>
              <a:t>位进</a:t>
            </a:r>
            <a:r>
              <a:rPr lang="en-US" altLang="zh-CN" dirty="0"/>
              <a:t>32</a:t>
            </a:r>
            <a:r>
              <a:rPr lang="zh-CN" altLang="en-US" dirty="0"/>
              <a:t>位出，</a:t>
            </a:r>
            <a:r>
              <a:rPr lang="en-US" altLang="zh-CN" dirty="0"/>
              <a:t>4</a:t>
            </a:r>
            <a:r>
              <a:rPr lang="zh-CN" altLang="en-US"/>
              <a:t>个</a:t>
            </a:r>
            <a:r>
              <a:rPr lang="en-US" altLang="zh-CN"/>
              <a:t>8bitS</a:t>
            </a:r>
            <a:r>
              <a:rPr lang="zh-CN" altLang="en-US" dirty="0"/>
              <a:t>盒并置</a:t>
            </a:r>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472DFA05-74E5-41A6-A29A-92D2C4A7C50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72035" name="Rectangle 2"/>
          <p:cNvSpPr>
            <a:spLocks noGrp="1" noRot="1" noChangeAspect="1" noChangeArrowheads="1" noTextEdit="1"/>
          </p:cNvSpPr>
          <p:nvPr>
            <p:ph type="sldImg"/>
          </p:nvPr>
        </p:nvSpPr>
        <p:spPr/>
      </p:sp>
      <p:sp>
        <p:nvSpPr>
          <p:cNvPr id="172036" name="Rectangle 3"/>
          <p:cNvSpPr>
            <a:spLocks noGrp="1" noChangeArrowheads="1"/>
          </p:cNvSpPr>
          <p:nvPr>
            <p:ph type="body" idx="1"/>
          </p:nvPr>
        </p:nvSpPr>
        <p:spPr>
          <a:noFill/>
        </p:spPr>
        <p:txBody>
          <a:bodyPr/>
          <a:lstStyle/>
          <a:p>
            <a:pPr eaLnBrk="1" hangingPunct="1"/>
            <a:r>
              <a:rPr lang="zh-CN" altLang="en-US" dirty="0">
                <a:latin typeface="Arial" panose="020B0604020202020204" pitchFamily="34" charset="0"/>
              </a:rPr>
              <a:t>理论上“一次一密”密码是不可破译的。如果想得到保密性很高的密码，可以用某种方式仿效“一次一密”密码。</a:t>
            </a:r>
            <a:endParaRPr lang="en-US" altLang="zh-CN" dirty="0">
              <a:latin typeface="Arial" panose="020B0604020202020204" pitchFamily="34" charset="0"/>
            </a:endParaRPr>
          </a:p>
          <a:p>
            <a:pPr eaLnBrk="1" hangingPunct="1"/>
            <a:r>
              <a:rPr lang="zh-CN" altLang="en-US" dirty="0">
                <a:latin typeface="Arial" panose="020B0604020202020204" pitchFamily="34" charset="0"/>
              </a:rPr>
              <a:t>一直以来，人们都希望使用序列密码的方式仿效“一次一密”密码，这在一定程度上促进了序列密码的研究和发展。</a:t>
            </a:r>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pPr eaLnBrk="1" hangingPunct="1"/>
            <a:r>
              <a:rPr lang="zh-CN" altLang="en-US" dirty="0">
                <a:latin typeface="Arial" panose="020B0604020202020204" pitchFamily="34" charset="0"/>
              </a:rPr>
              <a:t>使用尽可能长长的密钥可以使序列密码的安全性提高，但是密钥长度越长、存储、分配就越困难于是人们变想出采用一个短</a:t>
            </a:r>
            <a:endParaRPr lang="en-US" altLang="zh-CN" dirty="0">
              <a:latin typeface="Arial" panose="020B0604020202020204" pitchFamily="34" charset="0"/>
            </a:endParaRPr>
          </a:p>
          <a:p>
            <a:pPr eaLnBrk="1" hangingPunct="1"/>
            <a:r>
              <a:rPr lang="zh-CN" altLang="en-US" dirty="0">
                <a:latin typeface="Arial" panose="020B0604020202020204" pitchFamily="34" charset="0"/>
              </a:rPr>
              <a:t>的种子密钥来控制某种算法获得长的密钥序列的办法，用以提供加密和解密，这个种子密钥的长度较短，存储、分配都比较容易。</a:t>
            </a:r>
            <a:endParaRPr lang="zh-CN" altLang="zh-CN" dirty="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L1</a:t>
            </a:r>
            <a:r>
              <a:rPr lang="zh-CN" altLang="en-US" dirty="0"/>
              <a:t>和分组密码标准</a:t>
            </a:r>
            <a:r>
              <a:rPr lang="en-US" altLang="zh-CN" dirty="0"/>
              <a:t>SM4</a:t>
            </a:r>
            <a:r>
              <a:rPr lang="zh-CN" altLang="en-US" dirty="0"/>
              <a:t>算法中的线性变换相同；</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lgn="l">
              <a:lnSpc>
                <a:spcPct val="100000"/>
              </a:lnSpc>
              <a:buNone/>
            </a:pPr>
            <a:r>
              <a:rPr lang="en-US" i="1" dirty="0"/>
              <a:t>k</a:t>
            </a:r>
            <a:r>
              <a:rPr lang="en-US"/>
              <a:t>=</a:t>
            </a:r>
            <a:r>
              <a:rPr lang="en-US" i="1"/>
              <a:t>k</a:t>
            </a:r>
            <a:r>
              <a:rPr lang="en-US" baseline="-25000"/>
              <a:t>0</a:t>
            </a:r>
            <a:r>
              <a:rPr lang="en-US"/>
              <a:t>||</a:t>
            </a:r>
            <a:r>
              <a:rPr lang="en-US" i="1"/>
              <a:t>k</a:t>
            </a:r>
            <a:r>
              <a:rPr lang="en-US" baseline="-25000"/>
              <a:t>1</a:t>
            </a:r>
            <a:r>
              <a:rPr lang="en-US"/>
              <a:t>||</a:t>
            </a:r>
            <a:r>
              <a:rPr lang="en-US" i="1"/>
              <a:t> k</a:t>
            </a:r>
            <a:r>
              <a:rPr lang="en-US" baseline="-25000"/>
              <a:t>2</a:t>
            </a:r>
            <a:r>
              <a:rPr lang="en-US"/>
              <a:t>||…||</a:t>
            </a:r>
            <a:r>
              <a:rPr lang="en-US" i="1"/>
              <a:t> </a:t>
            </a:r>
            <a:r>
              <a:rPr lang="en-US" i="1" dirty="0"/>
              <a:t>k</a:t>
            </a:r>
            <a:r>
              <a:rPr lang="en-US" baseline="-25000" dirty="0"/>
              <a:t>15</a:t>
            </a:r>
            <a:endParaRPr lang="en-US" baseline="-25000" dirty="0"/>
          </a:p>
          <a:p>
            <a:pPr lvl="1" algn="l">
              <a:lnSpc>
                <a:spcPct val="100000"/>
              </a:lnSpc>
              <a:buNone/>
            </a:pPr>
            <a:r>
              <a:rPr lang="en-US" dirty="0"/>
              <a:t>IV</a:t>
            </a:r>
            <a:r>
              <a:rPr lang="en-US"/>
              <a:t>=IV</a:t>
            </a:r>
            <a:r>
              <a:rPr lang="en-US" baseline="-25000"/>
              <a:t>0</a:t>
            </a:r>
            <a:r>
              <a:rPr lang="en-US"/>
              <a:t>||IV</a:t>
            </a:r>
            <a:r>
              <a:rPr lang="en-US" baseline="-25000"/>
              <a:t>1</a:t>
            </a:r>
            <a:r>
              <a:rPr lang="en-US"/>
              <a:t>||</a:t>
            </a:r>
            <a:r>
              <a:rPr lang="en-US" i="1"/>
              <a:t> </a:t>
            </a:r>
            <a:r>
              <a:rPr lang="en-US"/>
              <a:t>IV</a:t>
            </a:r>
            <a:r>
              <a:rPr lang="en-US" baseline="-25000"/>
              <a:t>2</a:t>
            </a:r>
            <a:r>
              <a:rPr lang="en-US"/>
              <a:t>||…||</a:t>
            </a:r>
            <a:r>
              <a:rPr lang="en-US" i="1"/>
              <a:t> </a:t>
            </a:r>
            <a:r>
              <a:rPr lang="en-US" dirty="0"/>
              <a:t>IV</a:t>
            </a:r>
            <a:r>
              <a:rPr lang="en-US" baseline="-25000" dirty="0"/>
              <a:t>15</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在工作阶段，</a:t>
            </a:r>
            <a:r>
              <a:rPr lang="en-US" altLang="zh-CN" dirty="0"/>
              <a:t>W</a:t>
            </a:r>
            <a:r>
              <a:rPr lang="zh-CN" altLang="en-US" dirty="0"/>
              <a:t>要亦或上</a:t>
            </a:r>
            <a:r>
              <a:rPr lang="en-US" altLang="zh-CN" dirty="0"/>
              <a:t>X3</a:t>
            </a:r>
            <a:r>
              <a:rPr lang="zh-CN" altLang="en-US" dirty="0"/>
              <a:t>，在初始化阶段不需要亦或上</a:t>
            </a:r>
            <a:r>
              <a:rPr lang="en-US" altLang="zh-CN" dirty="0"/>
              <a:t>X3.</a:t>
            </a:r>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在工作阶段，</a:t>
            </a:r>
            <a:r>
              <a:rPr lang="en-US" altLang="zh-CN" dirty="0"/>
              <a:t>W</a:t>
            </a:r>
            <a:r>
              <a:rPr lang="zh-CN" altLang="en-US" dirty="0"/>
              <a:t>要亦或上</a:t>
            </a:r>
            <a:r>
              <a:rPr lang="en-US" altLang="zh-CN" dirty="0"/>
              <a:t>X3</a:t>
            </a:r>
            <a:r>
              <a:rPr lang="zh-CN" altLang="en-US" dirty="0"/>
              <a:t>，在初始化阶段不需要亦或上</a:t>
            </a:r>
            <a:r>
              <a:rPr lang="en-US" altLang="zh-CN" dirty="0"/>
              <a:t>X3.</a:t>
            </a:r>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在工作阶段，</a:t>
            </a:r>
            <a:r>
              <a:rPr lang="en-US" altLang="zh-CN" dirty="0"/>
              <a:t>W</a:t>
            </a:r>
            <a:r>
              <a:rPr lang="zh-CN" altLang="en-US" dirty="0"/>
              <a:t>要亦或上</a:t>
            </a:r>
            <a:r>
              <a:rPr lang="en-US" altLang="zh-CN" dirty="0"/>
              <a:t>X3</a:t>
            </a:r>
            <a:r>
              <a:rPr lang="zh-CN" altLang="en-US" dirty="0"/>
              <a:t>，在初始化阶段不需要亦或上</a:t>
            </a:r>
            <a:r>
              <a:rPr lang="en-US" altLang="zh-CN" dirty="0"/>
              <a:t>X3.</a:t>
            </a:r>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在工作阶段，</a:t>
            </a:r>
            <a:r>
              <a:rPr lang="en-US" altLang="zh-CN" dirty="0"/>
              <a:t>W</a:t>
            </a:r>
            <a:r>
              <a:rPr lang="zh-CN" altLang="en-US" dirty="0"/>
              <a:t>要亦或上</a:t>
            </a:r>
            <a:r>
              <a:rPr lang="en-US" altLang="zh-CN" dirty="0"/>
              <a:t>X3</a:t>
            </a:r>
            <a:r>
              <a:rPr lang="zh-CN" altLang="en-US" dirty="0"/>
              <a:t>，在初始化阶段不需要亦或上</a:t>
            </a:r>
            <a:r>
              <a:rPr lang="en-US" altLang="zh-CN" dirty="0"/>
              <a:t>X3.</a:t>
            </a:r>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u="none" strike="noStrike" dirty="0">
                <a:solidFill>
                  <a:srgbClr val="333333"/>
                </a:solidFill>
                <a:effectLst/>
                <a:latin typeface="微软雅黑" panose="020B0503020204020204" charset="-122"/>
                <a:ea typeface="微软雅黑" panose="020B0503020204020204" charset="-122"/>
              </a:rPr>
              <a:t>ZUC</a:t>
            </a:r>
            <a:r>
              <a:rPr lang="zh-CN" altLang="en-US" b="0" i="0" u="none" strike="noStrike" dirty="0">
                <a:solidFill>
                  <a:srgbClr val="333333"/>
                </a:solidFill>
                <a:effectLst/>
                <a:latin typeface="微软雅黑" panose="020B0503020204020204" charset="-122"/>
                <a:ea typeface="微软雅黑" panose="020B0503020204020204" charset="-122"/>
              </a:rPr>
              <a:t>算法在逻辑上采用三层结构设计，如图</a:t>
            </a:r>
            <a:r>
              <a:rPr lang="en-US" altLang="zh-CN" b="0" i="0" u="none" strike="noStrike" dirty="0">
                <a:solidFill>
                  <a:srgbClr val="333333"/>
                </a:solidFill>
                <a:effectLst/>
                <a:latin typeface="微软雅黑" panose="020B0503020204020204" charset="-122"/>
                <a:ea typeface="微软雅黑" panose="020B0503020204020204" charset="-122"/>
              </a:rPr>
              <a:t>2-24</a:t>
            </a:r>
            <a:r>
              <a:rPr lang="zh-CN" altLang="en-US" b="0" i="0" u="none" strike="noStrike" dirty="0">
                <a:solidFill>
                  <a:srgbClr val="333333"/>
                </a:solidFill>
                <a:effectLst/>
                <a:latin typeface="微软雅黑" panose="020B0503020204020204" charset="-122"/>
                <a:ea typeface="微软雅黑" panose="020B0503020204020204" charset="-122"/>
              </a:rPr>
              <a:t>所示。上层为定义在素域</a:t>
            </a:r>
            <a:r>
              <a:rPr lang="en-US" altLang="zh-CN" b="0" i="0" u="none" strike="noStrike" dirty="0">
                <a:solidFill>
                  <a:srgbClr val="333333"/>
                </a:solidFill>
                <a:effectLst/>
                <a:latin typeface="微软雅黑" panose="020B0503020204020204" charset="-122"/>
                <a:ea typeface="微软雅黑" panose="020B0503020204020204" charset="-122"/>
              </a:rPr>
              <a:t>GF(2</a:t>
            </a:r>
            <a:r>
              <a:rPr lang="en-US" altLang="zh-CN" b="0" i="0" u="none" strike="noStrike" baseline="30000" dirty="0">
                <a:solidFill>
                  <a:srgbClr val="333333"/>
                </a:solidFill>
                <a:effectLst/>
                <a:latin typeface="&amp;quot"/>
              </a:rPr>
              <a:t>31</a:t>
            </a:r>
            <a:r>
              <a:rPr lang="en-US" altLang="zh-CN" b="0" i="0" u="none" strike="noStrike" dirty="0">
                <a:solidFill>
                  <a:srgbClr val="333333"/>
                </a:solidFill>
                <a:effectLst/>
                <a:latin typeface="微软雅黑" panose="020B0503020204020204" charset="-122"/>
                <a:ea typeface="微软雅黑" panose="020B0503020204020204" charset="-122"/>
              </a:rPr>
              <a:t>-1)</a:t>
            </a:r>
            <a:r>
              <a:rPr lang="zh-CN" altLang="en-US" b="0" i="0" u="none" strike="noStrike" dirty="0">
                <a:solidFill>
                  <a:srgbClr val="333333"/>
                </a:solidFill>
                <a:effectLst/>
                <a:latin typeface="微软雅黑" panose="020B0503020204020204" charset="-122"/>
                <a:ea typeface="微软雅黑" panose="020B0503020204020204" charset="-122"/>
              </a:rPr>
              <a:t>上的线性反馈移位寄存器</a:t>
            </a:r>
            <a:r>
              <a:rPr lang="en-US" altLang="zh-CN" b="0" i="0" u="none" strike="noStrike" dirty="0">
                <a:solidFill>
                  <a:srgbClr val="333333"/>
                </a:solidFill>
                <a:effectLst/>
                <a:latin typeface="微软雅黑" panose="020B0503020204020204" charset="-122"/>
                <a:ea typeface="微软雅黑" panose="020B0503020204020204" charset="-122"/>
              </a:rPr>
              <a:t>(LFSR) </a:t>
            </a:r>
            <a:r>
              <a:rPr lang="zh-CN" altLang="en-US" b="0" i="0" u="none" strike="noStrike" dirty="0">
                <a:solidFill>
                  <a:srgbClr val="333333"/>
                </a:solidFill>
                <a:effectLst/>
                <a:latin typeface="微软雅黑" panose="020B0503020204020204" charset="-122"/>
                <a:ea typeface="微软雅黑" panose="020B0503020204020204" charset="-122"/>
              </a:rPr>
              <a:t>，这是</a:t>
            </a:r>
            <a:r>
              <a:rPr lang="en-US" altLang="zh-CN" b="0" i="0" u="none" strike="noStrike" dirty="0">
                <a:solidFill>
                  <a:srgbClr val="333333"/>
                </a:solidFill>
                <a:effectLst/>
                <a:latin typeface="微软雅黑" panose="020B0503020204020204" charset="-122"/>
                <a:ea typeface="微软雅黑" panose="020B0503020204020204" charset="-122"/>
              </a:rPr>
              <a:t>ZUC</a:t>
            </a:r>
            <a:r>
              <a:rPr lang="zh-CN" altLang="en-US" b="0" i="0" u="none" strike="noStrike" dirty="0">
                <a:solidFill>
                  <a:srgbClr val="333333"/>
                </a:solidFill>
                <a:effectLst/>
                <a:latin typeface="微软雅黑" panose="020B0503020204020204" charset="-122"/>
                <a:ea typeface="微软雅黑" panose="020B0503020204020204" charset="-122"/>
              </a:rPr>
              <a:t>算法设计的一大创新。目前常见流密码体制的</a:t>
            </a:r>
            <a:r>
              <a:rPr lang="en-US" altLang="zh-CN" b="0" i="0" u="none" strike="noStrike" dirty="0">
                <a:solidFill>
                  <a:srgbClr val="333333"/>
                </a:solidFill>
                <a:effectLst/>
                <a:latin typeface="微软雅黑" panose="020B0503020204020204" charset="-122"/>
                <a:ea typeface="微软雅黑" panose="020B0503020204020204" charset="-122"/>
              </a:rPr>
              <a:t>LFSR</a:t>
            </a:r>
            <a:r>
              <a:rPr lang="zh-CN" altLang="en-US" b="0" i="0" u="none" strike="noStrike" dirty="0">
                <a:solidFill>
                  <a:srgbClr val="333333"/>
                </a:solidFill>
                <a:effectLst/>
                <a:latin typeface="微软雅黑" panose="020B0503020204020204" charset="-122"/>
                <a:ea typeface="微软雅黑" panose="020B0503020204020204" charset="-122"/>
              </a:rPr>
              <a:t>均采用二元域或二元域的某个扩域上的</a:t>
            </a:r>
            <a:r>
              <a:rPr lang="en-US" altLang="zh-CN" b="0" i="0" u="none" strike="noStrike" dirty="0">
                <a:solidFill>
                  <a:srgbClr val="333333"/>
                </a:solidFill>
                <a:effectLst/>
                <a:latin typeface="微软雅黑" panose="020B0503020204020204" charset="-122"/>
                <a:ea typeface="微软雅黑" panose="020B0503020204020204" charset="-122"/>
              </a:rPr>
              <a:t>m </a:t>
            </a:r>
            <a:r>
              <a:rPr lang="zh-CN" altLang="en-US" b="0" i="0" u="none" strike="noStrike" dirty="0">
                <a:solidFill>
                  <a:srgbClr val="333333"/>
                </a:solidFill>
                <a:effectLst/>
                <a:latin typeface="微软雅黑" panose="020B0503020204020204" charset="-122"/>
                <a:ea typeface="微软雅黑" panose="020B0503020204020204" charset="-122"/>
              </a:rPr>
              <a:t>序列。这种序列具有明显的多重线性关系，这使得以其为序列源的密码算法容易受黠相关攻击。</a:t>
            </a:r>
            <a:r>
              <a:rPr lang="en-US" altLang="zh-CN" b="0" i="0" u="none" strike="noStrike" dirty="0">
                <a:solidFill>
                  <a:srgbClr val="333333"/>
                </a:solidFill>
                <a:effectLst/>
                <a:latin typeface="微软雅黑" panose="020B0503020204020204" charset="-122"/>
                <a:ea typeface="微软雅黑" panose="020B0503020204020204" charset="-122"/>
              </a:rPr>
              <a:t>ZUC</a:t>
            </a:r>
            <a:r>
              <a:rPr lang="zh-CN" altLang="en-US" b="0" i="0" u="none" strike="noStrike" dirty="0">
                <a:solidFill>
                  <a:srgbClr val="333333"/>
                </a:solidFill>
                <a:effectLst/>
                <a:latin typeface="微软雅黑" panose="020B0503020204020204" charset="-122"/>
                <a:ea typeface="微软雅黑" panose="020B0503020204020204" charset="-122"/>
              </a:rPr>
              <a:t>算法的</a:t>
            </a:r>
            <a:r>
              <a:rPr lang="en-US" altLang="zh-CN" b="0" i="0" u="none" strike="noStrike" dirty="0">
                <a:solidFill>
                  <a:srgbClr val="333333"/>
                </a:solidFill>
                <a:effectLst/>
                <a:latin typeface="微软雅黑" panose="020B0503020204020204" charset="-122"/>
                <a:ea typeface="微软雅黑" panose="020B0503020204020204" charset="-122"/>
              </a:rPr>
              <a:t>LFSR</a:t>
            </a:r>
            <a:r>
              <a:rPr lang="zh-CN" altLang="en-US" b="0" i="0" u="none" strike="noStrike" dirty="0">
                <a:solidFill>
                  <a:srgbClr val="333333"/>
                </a:solidFill>
                <a:effectLst/>
                <a:latin typeface="微软雅黑" panose="020B0503020204020204" charset="-122"/>
                <a:ea typeface="微软雅黑" panose="020B0503020204020204" charset="-122"/>
              </a:rPr>
              <a:t>设计首次采用素域</a:t>
            </a:r>
            <a:r>
              <a:rPr lang="en-US" altLang="zh-CN" b="0" i="0" u="none" strike="noStrike" dirty="0">
                <a:solidFill>
                  <a:srgbClr val="333333"/>
                </a:solidFill>
                <a:effectLst/>
                <a:latin typeface="&amp;quot"/>
              </a:rPr>
              <a:t>GF(2</a:t>
            </a:r>
            <a:r>
              <a:rPr lang="en-US" altLang="zh-CN" b="0" i="0" u="none" strike="noStrike" baseline="30000" dirty="0">
                <a:solidFill>
                  <a:srgbClr val="333333"/>
                </a:solidFill>
                <a:effectLst/>
                <a:latin typeface="&amp;quot"/>
              </a:rPr>
              <a:t>31</a:t>
            </a:r>
            <a:r>
              <a:rPr lang="en-US" altLang="zh-CN" b="0" i="0" u="none" strike="noStrike" dirty="0">
                <a:solidFill>
                  <a:srgbClr val="333333"/>
                </a:solidFill>
                <a:effectLst/>
                <a:latin typeface="&amp;quot"/>
              </a:rPr>
              <a:t>-1)</a:t>
            </a:r>
            <a:r>
              <a:rPr lang="zh-CN" altLang="en-US" b="0" i="0" u="none" strike="noStrike" dirty="0">
                <a:solidFill>
                  <a:srgbClr val="333333"/>
                </a:solidFill>
                <a:effectLst/>
                <a:latin typeface="微软雅黑" panose="020B0503020204020204" charset="-122"/>
                <a:ea typeface="微软雅黑" panose="020B0503020204020204" charset="-122"/>
              </a:rPr>
              <a:t>的</a:t>
            </a:r>
            <a:r>
              <a:rPr lang="en-US" altLang="zh-CN" b="0" i="0" u="none" strike="noStrike" dirty="0">
                <a:solidFill>
                  <a:srgbClr val="333333"/>
                </a:solidFill>
                <a:effectLst/>
                <a:latin typeface="微软雅黑" panose="020B0503020204020204" charset="-122"/>
                <a:ea typeface="微软雅黑" panose="020B0503020204020204" charset="-122"/>
              </a:rPr>
              <a:t>m</a:t>
            </a:r>
            <a:r>
              <a:rPr lang="zh-CN" altLang="en-US" b="0" i="0" u="none" strike="noStrike" dirty="0">
                <a:solidFill>
                  <a:srgbClr val="333333"/>
                </a:solidFill>
                <a:effectLst/>
                <a:latin typeface="微软雅黑" panose="020B0503020204020204" charset="-122"/>
                <a:ea typeface="微软雅黑" panose="020B0503020204020204" charset="-122"/>
              </a:rPr>
              <a:t>序列。该类序列周期长、统计特性好，且在特征为</a:t>
            </a:r>
            <a:r>
              <a:rPr lang="en-US" altLang="zh-CN" b="0" i="0" u="none" strike="noStrike" dirty="0">
                <a:solidFill>
                  <a:srgbClr val="333333"/>
                </a:solidFill>
                <a:effectLst/>
                <a:latin typeface="微软雅黑" panose="020B0503020204020204" charset="-122"/>
                <a:ea typeface="微软雅黑" panose="020B0503020204020204" charset="-122"/>
              </a:rPr>
              <a:t>2</a:t>
            </a:r>
            <a:r>
              <a:rPr lang="zh-CN" altLang="en-US" b="0" i="0" u="none" strike="noStrike" dirty="0">
                <a:solidFill>
                  <a:srgbClr val="333333"/>
                </a:solidFill>
                <a:effectLst/>
                <a:latin typeface="微软雅黑" panose="020B0503020204020204" charset="-122"/>
                <a:ea typeface="微软雅黑" panose="020B0503020204020204" charset="-122"/>
              </a:rPr>
              <a:t>的有限域上是非线性的，其具有线性结构弱、比特关系符合率低等优点。因而采用</a:t>
            </a:r>
            <a:r>
              <a:rPr lang="en-US" altLang="zh-CN" b="0" i="0" u="none" strike="noStrike" dirty="0">
                <a:solidFill>
                  <a:srgbClr val="333333"/>
                </a:solidFill>
                <a:effectLst/>
                <a:latin typeface="&amp;quot"/>
              </a:rPr>
              <a:t>GF(2</a:t>
            </a:r>
            <a:r>
              <a:rPr lang="en-US" altLang="zh-CN" b="0" i="0" u="none" strike="noStrike" baseline="30000" dirty="0">
                <a:solidFill>
                  <a:srgbClr val="333333"/>
                </a:solidFill>
                <a:effectLst/>
                <a:latin typeface="&amp;quot"/>
              </a:rPr>
              <a:t>31</a:t>
            </a:r>
            <a:r>
              <a:rPr lang="en-US" altLang="zh-CN" b="0" i="0" u="none" strike="noStrike" dirty="0">
                <a:solidFill>
                  <a:srgbClr val="333333"/>
                </a:solidFill>
                <a:effectLst/>
                <a:latin typeface="&amp;quot"/>
              </a:rPr>
              <a:t>-1)</a:t>
            </a:r>
            <a:r>
              <a:rPr lang="zh-CN" altLang="en-US" b="0" i="0" u="none" strike="noStrike" dirty="0">
                <a:solidFill>
                  <a:srgbClr val="333333"/>
                </a:solidFill>
                <a:effectLst/>
                <a:latin typeface="微软雅黑" panose="020B0503020204020204" charset="-122"/>
                <a:ea typeface="微软雅黑" panose="020B0503020204020204" charset="-122"/>
              </a:rPr>
              <a:t>上的</a:t>
            </a:r>
            <a:r>
              <a:rPr lang="en-US" altLang="zh-CN" b="0" i="0" u="none" strike="noStrike" dirty="0">
                <a:solidFill>
                  <a:srgbClr val="333333"/>
                </a:solidFill>
                <a:effectLst/>
                <a:latin typeface="微软雅黑" panose="020B0503020204020204" charset="-122"/>
                <a:ea typeface="微软雅黑" panose="020B0503020204020204" charset="-122"/>
              </a:rPr>
              <a:t>LFSR</a:t>
            </a:r>
            <a:r>
              <a:rPr lang="zh-CN" altLang="en-US" b="0" i="0" u="none" strike="noStrike" dirty="0">
                <a:solidFill>
                  <a:srgbClr val="333333"/>
                </a:solidFill>
                <a:effectLst/>
                <a:latin typeface="微软雅黑" panose="020B0503020204020204" charset="-122"/>
                <a:ea typeface="微软雅黑" panose="020B0503020204020204" charset="-122"/>
              </a:rPr>
              <a:t>设计的</a:t>
            </a:r>
            <a:r>
              <a:rPr lang="en-US" altLang="zh-CN" b="0" i="0" u="none" strike="noStrike" dirty="0">
                <a:solidFill>
                  <a:srgbClr val="333333"/>
                </a:solidFill>
                <a:effectLst/>
                <a:latin typeface="微软雅黑" panose="020B0503020204020204" charset="-122"/>
                <a:ea typeface="微软雅黑" panose="020B0503020204020204" charset="-122"/>
              </a:rPr>
              <a:t>ZUC </a:t>
            </a:r>
            <a:r>
              <a:rPr lang="zh-CN" altLang="en-US" b="0" i="0" u="none" strike="noStrike" dirty="0">
                <a:solidFill>
                  <a:srgbClr val="333333"/>
                </a:solidFill>
                <a:effectLst/>
                <a:latin typeface="微软雅黑" panose="020B0503020204020204" charset="-122"/>
                <a:ea typeface="微软雅黑" panose="020B0503020204020204" charset="-122"/>
              </a:rPr>
              <a:t>算法具有天然的强抵抗二元域上密码攻击方法的能力，譬如二元域上的代数攻击、区分分析和相关攻击等。此外，由于素域</a:t>
            </a:r>
            <a:r>
              <a:rPr lang="en-US" altLang="zh-CN" b="0" i="0" u="none" strike="noStrike" dirty="0">
                <a:solidFill>
                  <a:srgbClr val="333333"/>
                </a:solidFill>
                <a:effectLst/>
                <a:latin typeface="&amp;quot"/>
              </a:rPr>
              <a:t>GF(2</a:t>
            </a:r>
            <a:r>
              <a:rPr lang="en-US" altLang="zh-CN" b="0" i="0" u="none" strike="noStrike" baseline="30000" dirty="0">
                <a:solidFill>
                  <a:srgbClr val="333333"/>
                </a:solidFill>
                <a:effectLst/>
                <a:latin typeface="&amp;quot"/>
              </a:rPr>
              <a:t>31</a:t>
            </a:r>
            <a:r>
              <a:rPr lang="en-US" altLang="zh-CN" b="0" i="0" u="none" strike="noStrike" dirty="0">
                <a:solidFill>
                  <a:srgbClr val="333333"/>
                </a:solidFill>
                <a:effectLst/>
                <a:latin typeface="&amp;quot"/>
              </a:rPr>
              <a:t>-1)</a:t>
            </a:r>
            <a:r>
              <a:rPr lang="zh-CN" altLang="en-US" b="0" i="0" u="none" strike="noStrike" dirty="0">
                <a:solidFill>
                  <a:srgbClr val="333333"/>
                </a:solidFill>
                <a:effectLst/>
                <a:latin typeface="微软雅黑" panose="020B0503020204020204" charset="-122"/>
                <a:ea typeface="微软雅黑" panose="020B0503020204020204" charset="-122"/>
              </a:rPr>
              <a:t>上的乘法可以快速实现， </a:t>
            </a:r>
            <a:r>
              <a:rPr lang="en-US" altLang="zh-CN" b="0" i="0" u="none" strike="noStrike" dirty="0">
                <a:solidFill>
                  <a:srgbClr val="333333"/>
                </a:solidFill>
                <a:effectLst/>
                <a:latin typeface="微软雅黑" panose="020B0503020204020204" charset="-122"/>
                <a:ea typeface="微软雅黑" panose="020B0503020204020204" charset="-122"/>
              </a:rPr>
              <a:t>ZUC</a:t>
            </a:r>
            <a:r>
              <a:rPr lang="zh-CN" altLang="en-US" b="0" i="0" u="none" strike="noStrike" dirty="0">
                <a:solidFill>
                  <a:srgbClr val="333333"/>
                </a:solidFill>
                <a:effectLst/>
                <a:latin typeface="微软雅黑" panose="020B0503020204020204" charset="-122"/>
                <a:ea typeface="微软雅黑" panose="020B0503020204020204" charset="-122"/>
              </a:rPr>
              <a:t>算法</a:t>
            </a:r>
            <a:r>
              <a:rPr lang="en-US" altLang="zh-CN" b="0" i="0" u="none" strike="noStrike" dirty="0">
                <a:solidFill>
                  <a:srgbClr val="333333"/>
                </a:solidFill>
                <a:effectLst/>
                <a:latin typeface="微软雅黑" panose="020B0503020204020204" charset="-122"/>
                <a:ea typeface="微软雅黑" panose="020B0503020204020204" charset="-122"/>
              </a:rPr>
              <a:t>LFSR</a:t>
            </a:r>
            <a:r>
              <a:rPr lang="zh-CN" altLang="en-US" b="0" i="0" u="none" strike="noStrike" dirty="0">
                <a:solidFill>
                  <a:srgbClr val="333333"/>
                </a:solidFill>
                <a:effectLst/>
                <a:latin typeface="微软雅黑" panose="020B0503020204020204" charset="-122"/>
                <a:ea typeface="微软雅黑" panose="020B0503020204020204" charset="-122"/>
              </a:rPr>
              <a:t>在设计时充分考虑到安全和效率两方</a:t>
            </a:r>
            <a:r>
              <a:rPr lang="en-US" altLang="zh-CN" b="0" i="0" u="none" strike="noStrike" dirty="0">
                <a:solidFill>
                  <a:srgbClr val="333333"/>
                </a:solidFill>
                <a:effectLst/>
                <a:latin typeface="微软雅黑" panose="020B0503020204020204" charset="-122"/>
                <a:ea typeface="微软雅黑" panose="020B0503020204020204" charset="-122"/>
              </a:rPr>
              <a:t>E</a:t>
            </a:r>
            <a:r>
              <a:rPr lang="zh-CN" altLang="en-US" b="0" i="0" u="none" strike="noStrike" dirty="0">
                <a:solidFill>
                  <a:srgbClr val="333333"/>
                </a:solidFill>
                <a:effectLst/>
                <a:latin typeface="微软雅黑" panose="020B0503020204020204" charset="-122"/>
                <a:ea typeface="微软雅黑" panose="020B0503020204020204" charset="-122"/>
              </a:rPr>
              <a:t>的问题，在达到高安全目标的同时可以非常高效地软硬件实现</a:t>
            </a:r>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a:t>
            </a:r>
            <a:r>
              <a:rPr lang="zh-CN" altLang="en-US" dirty="0"/>
              <a:t>还是</a:t>
            </a:r>
            <a:r>
              <a:rPr lang="en-US" altLang="zh-CN" dirty="0"/>
              <a:t>31</a:t>
            </a:r>
            <a:r>
              <a:rPr lang="zh-CN" altLang="en-US" dirty="0"/>
              <a:t>比特，密钥</a:t>
            </a:r>
            <a:r>
              <a:rPr lang="en-US" altLang="zh-CN" dirty="0"/>
              <a:t>K</a:t>
            </a:r>
            <a:r>
              <a:rPr lang="zh-CN" altLang="en-US" dirty="0"/>
              <a:t>有</a:t>
            </a:r>
            <a:r>
              <a:rPr lang="en-US" altLang="zh-CN" dirty="0"/>
              <a:t>256</a:t>
            </a:r>
            <a:r>
              <a:rPr lang="zh-CN" altLang="en-US" dirty="0"/>
              <a:t>比特。</a:t>
            </a:r>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a:t>
            </a:r>
            <a:r>
              <a:rPr lang="zh-CN" altLang="en-US" dirty="0"/>
              <a:t>还是</a:t>
            </a:r>
            <a:r>
              <a:rPr lang="en-US" altLang="zh-CN" dirty="0"/>
              <a:t>31</a:t>
            </a:r>
            <a:r>
              <a:rPr lang="zh-CN" altLang="en-US" dirty="0"/>
              <a:t>比特，密钥</a:t>
            </a:r>
            <a:r>
              <a:rPr lang="en-US" altLang="zh-CN" dirty="0"/>
              <a:t>K</a:t>
            </a:r>
            <a:r>
              <a:rPr lang="zh-CN" altLang="en-US" dirty="0"/>
              <a:t>有</a:t>
            </a:r>
            <a:r>
              <a:rPr lang="en-US" altLang="zh-CN" dirty="0"/>
              <a:t>256</a:t>
            </a:r>
            <a:r>
              <a:rPr lang="zh-CN" altLang="en-US" dirty="0"/>
              <a:t>比特。</a:t>
            </a:r>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a:t>
            </a:r>
            <a:r>
              <a:rPr lang="zh-CN" altLang="en-US" dirty="0"/>
              <a:t>还是</a:t>
            </a:r>
            <a:r>
              <a:rPr lang="en-US" altLang="zh-CN" dirty="0"/>
              <a:t>31</a:t>
            </a:r>
            <a:r>
              <a:rPr lang="zh-CN" altLang="en-US" dirty="0"/>
              <a:t>比特，密钥</a:t>
            </a:r>
            <a:r>
              <a:rPr lang="en-US" altLang="zh-CN" dirty="0"/>
              <a:t>K</a:t>
            </a:r>
            <a:r>
              <a:rPr lang="zh-CN" altLang="en-US" dirty="0"/>
              <a:t>有</a:t>
            </a:r>
            <a:r>
              <a:rPr lang="en-US" altLang="zh-CN" dirty="0"/>
              <a:t>256</a:t>
            </a:r>
            <a:r>
              <a:rPr lang="zh-CN" altLang="en-US" dirty="0"/>
              <a:t>比特。</a:t>
            </a:r>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472DFA05-74E5-41A6-A29A-92D2C4A7C50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72035" name="Rectangle 2"/>
          <p:cNvSpPr>
            <a:spLocks noGrp="1" noRot="1" noChangeAspect="1" noChangeArrowheads="1" noTextEdit="1"/>
          </p:cNvSpPr>
          <p:nvPr>
            <p:ph type="sldImg"/>
          </p:nvPr>
        </p:nvSpPr>
        <p:spPr/>
      </p:sp>
      <p:sp>
        <p:nvSpPr>
          <p:cNvPr id="172036" name="Rectangle 3"/>
          <p:cNvSpPr>
            <a:spLocks noGrp="1" noChangeArrowheads="1"/>
          </p:cNvSpPr>
          <p:nvPr>
            <p:ph type="body" idx="1"/>
          </p:nvPr>
        </p:nvSpPr>
        <p:spPr>
          <a:noFill/>
        </p:spPr>
        <p:txBody>
          <a:bodyPr/>
          <a:lstStyle/>
          <a:p>
            <a:pPr eaLnBrk="1" hangingPunct="1"/>
            <a:r>
              <a:rPr lang="zh-CN" altLang="en-US" dirty="0">
                <a:latin typeface="Arial" panose="020B0604020202020204" pitchFamily="34" charset="0"/>
              </a:rPr>
              <a:t>理论上“一次一密”密码是不可破译的。如果想得到保密性很高的密码，可以用某种方式仿效“一次一密”密码。</a:t>
            </a:r>
            <a:endParaRPr lang="en-US" altLang="zh-CN" dirty="0">
              <a:latin typeface="Arial" panose="020B0604020202020204" pitchFamily="34" charset="0"/>
            </a:endParaRPr>
          </a:p>
          <a:p>
            <a:pPr eaLnBrk="1" hangingPunct="1"/>
            <a:r>
              <a:rPr lang="zh-CN" altLang="en-US" dirty="0">
                <a:latin typeface="Arial" panose="020B0604020202020204" pitchFamily="34" charset="0"/>
              </a:rPr>
              <a:t>一直以来，人们都希望使用序列密码的方式仿效“一次一密”密码，这在一定程度上促进了序列密码的研究和发展。</a:t>
            </a:r>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pPr eaLnBrk="1" hangingPunct="1"/>
            <a:r>
              <a:rPr lang="zh-CN" altLang="en-US" dirty="0">
                <a:latin typeface="Arial" panose="020B0604020202020204" pitchFamily="34" charset="0"/>
              </a:rPr>
              <a:t>使用尽可能长长的密钥可以使序列密码的安全性提高，但是密钥长度越长、存储、分配就越困难于是人们变想出采用一个短</a:t>
            </a:r>
            <a:endParaRPr lang="en-US" altLang="zh-CN" dirty="0">
              <a:latin typeface="Arial" panose="020B0604020202020204" pitchFamily="34" charset="0"/>
            </a:endParaRPr>
          </a:p>
          <a:p>
            <a:pPr eaLnBrk="1" hangingPunct="1"/>
            <a:r>
              <a:rPr lang="zh-CN" altLang="en-US" dirty="0">
                <a:latin typeface="Arial" panose="020B0604020202020204" pitchFamily="34" charset="0"/>
              </a:rPr>
              <a:t>的种子密钥来控制某种算法获得长的密钥序列的办法，用以提供加密和解密，这个种子密钥的长度较短，存储、分配都比较容易。</a:t>
            </a:r>
            <a:endParaRPr lang="zh-CN" altLang="zh-CN" dirty="0">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a:t>
            </a:r>
            <a:r>
              <a:rPr lang="zh-CN" altLang="en-US" dirty="0"/>
              <a:t>还是</a:t>
            </a:r>
            <a:r>
              <a:rPr lang="en-US" altLang="zh-CN" dirty="0"/>
              <a:t>31</a:t>
            </a:r>
            <a:r>
              <a:rPr lang="zh-CN" altLang="en-US" dirty="0"/>
              <a:t>比特，密钥</a:t>
            </a:r>
            <a:r>
              <a:rPr lang="en-US" altLang="zh-CN" dirty="0"/>
              <a:t>K</a:t>
            </a:r>
            <a:r>
              <a:rPr lang="zh-CN" altLang="en-US" dirty="0"/>
              <a:t>有</a:t>
            </a:r>
            <a:r>
              <a:rPr lang="en-US" altLang="zh-CN" dirty="0"/>
              <a:t>256</a:t>
            </a:r>
            <a:r>
              <a:rPr lang="zh-CN" altLang="en-US" dirty="0"/>
              <a:t>比特。</a:t>
            </a:r>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分组密码在加密时，明文分组长度是固定的，而实际应用中，待加密消息的数据量是不确定的，</a:t>
            </a:r>
            <a:r>
              <a:rPr lang="zh-CN" altLang="en-US" baseline="0" dirty="0"/>
              <a:t> 数据格式可能是多种多样的。</a:t>
            </a:r>
            <a:r>
              <a:rPr lang="zh-CN" altLang="en-US" dirty="0"/>
              <a:t>分组密码工作模式就是：根据不同的数据格式和安全性要求，以一个具体的分组密码</a:t>
            </a:r>
            <a:r>
              <a:rPr lang="zh-CN" altLang="en-US" baseline="0" dirty="0"/>
              <a:t>算法为基础，构造一个分组密码系统的方法。</a:t>
            </a:r>
            <a:endParaRPr lang="en-US" altLang="zh-CN" baseline="0" dirty="0"/>
          </a:p>
          <a:p>
            <a:endParaRPr lang="en-US" altLang="zh-CN" baseline="0" dirty="0"/>
          </a:p>
          <a:p>
            <a:r>
              <a:rPr lang="zh-CN" altLang="en-US" sz="1200" b="1" i="0" u="none" strike="noStrike" kern="1200" dirty="0">
                <a:solidFill>
                  <a:schemeClr val="tx1"/>
                </a:solidFill>
                <a:latin typeface="Arial" panose="020B0604020202020204" pitchFamily="34" charset="0"/>
                <a:ea typeface="宋体" panose="02010600030101010101" pitchFamily="2" charset="-122"/>
                <a:cs typeface="+mn-cs"/>
              </a:rPr>
              <a:t>分组密码工作模式的应用背景</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：多次使用相同的密钥对多个分组加密，会引发许多安全问题。为了应对不同场合，因而需要开发出不同的工作模式来增强密码算法的安全性。</a:t>
            </a:r>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5C7D58A0-B775-4AC5-B2CA-1523C966DE4C}"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61123" name="Rectangle 2"/>
          <p:cNvSpPr>
            <a:spLocks noGrp="1" noRot="1" noChangeAspect="1" noChangeArrowheads="1" noTextEdit="1"/>
          </p:cNvSpPr>
          <p:nvPr>
            <p:ph type="sldImg"/>
          </p:nvPr>
        </p:nvSpPr>
        <p:spPr/>
      </p:sp>
      <p:sp>
        <p:nvSpPr>
          <p:cNvPr id="261124"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472DFA05-74E5-41A6-A29A-92D2C4A7C50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72035" name="Rectangle 2"/>
          <p:cNvSpPr>
            <a:spLocks noGrp="1" noRot="1" noChangeAspect="1" noChangeArrowheads="1" noTextEdit="1"/>
          </p:cNvSpPr>
          <p:nvPr>
            <p:ph type="sldImg"/>
          </p:nvPr>
        </p:nvSpPr>
        <p:spPr/>
      </p:sp>
      <p:sp>
        <p:nvSpPr>
          <p:cNvPr id="172036" name="Rectangle 3"/>
          <p:cNvSpPr>
            <a:spLocks noGrp="1" noChangeArrowheads="1"/>
          </p:cNvSpPr>
          <p:nvPr>
            <p:ph type="body" idx="1"/>
          </p:nvPr>
        </p:nvSpPr>
        <p:spPr>
          <a:noFill/>
        </p:spPr>
        <p:txBody>
          <a:bodyPr/>
          <a:lstStyle/>
          <a:p>
            <a:pPr eaLnBrk="1" hangingPunct="1"/>
            <a:r>
              <a:rPr lang="zh-CN" altLang="en-US" dirty="0">
                <a:latin typeface="Arial" panose="020B0604020202020204" pitchFamily="34" charset="0"/>
              </a:rPr>
              <a:t>比如</a:t>
            </a:r>
            <a:r>
              <a:rPr lang="en-US" altLang="zh-CN" dirty="0">
                <a:latin typeface="Arial" panose="020B0604020202020204" pitchFamily="34" charset="0"/>
              </a:rPr>
              <a:t>DES</a:t>
            </a:r>
            <a:r>
              <a:rPr lang="zh-CN" altLang="en-US" dirty="0">
                <a:latin typeface="Arial" panose="020B0604020202020204" pitchFamily="34" charset="0"/>
              </a:rPr>
              <a:t>算法按照</a:t>
            </a:r>
            <a:r>
              <a:rPr lang="en-US" altLang="zh-CN" dirty="0">
                <a:latin typeface="Arial" panose="020B0604020202020204" pitchFamily="34" charset="0"/>
              </a:rPr>
              <a:t>64</a:t>
            </a:r>
            <a:r>
              <a:rPr lang="zh-CN" altLang="en-US" dirty="0">
                <a:latin typeface="Arial" panose="020B0604020202020204" pitchFamily="34" charset="0"/>
              </a:rPr>
              <a:t>比特来处理，</a:t>
            </a:r>
            <a:r>
              <a:rPr lang="en-US" altLang="zh-CN" dirty="0">
                <a:latin typeface="Arial" panose="020B0604020202020204" pitchFamily="34" charset="0"/>
              </a:rPr>
              <a:t>AES</a:t>
            </a:r>
            <a:r>
              <a:rPr lang="zh-CN" altLang="en-US" dirty="0">
                <a:latin typeface="Arial" panose="020B0604020202020204" pitchFamily="34" charset="0"/>
              </a:rPr>
              <a:t>算法的分组长度为</a:t>
            </a:r>
            <a:r>
              <a:rPr lang="en-US" altLang="zh-CN" dirty="0">
                <a:latin typeface="Arial" panose="020B0604020202020204" pitchFamily="34" charset="0"/>
              </a:rPr>
              <a:t>128</a:t>
            </a:r>
            <a:r>
              <a:rPr lang="zh-CN" altLang="en-US" dirty="0">
                <a:latin typeface="Arial" panose="020B0604020202020204" pitchFamily="34" charset="0"/>
              </a:rPr>
              <a:t>比特；</a:t>
            </a:r>
            <a:endParaRPr lang="en-US" altLang="zh-CN" dirty="0">
              <a:latin typeface="Arial" panose="020B0604020202020204" pitchFamily="34" charset="0"/>
            </a:endParaRPr>
          </a:p>
          <a:p>
            <a:pPr eaLnBrk="1" hangingPunct="1"/>
            <a:r>
              <a:rPr lang="zh-CN" altLang="en-US" dirty="0">
                <a:latin typeface="Arial" panose="020B0604020202020204" pitchFamily="34" charset="0"/>
              </a:rPr>
              <a:t>序列密码处理的消息长度不固定，可以任意长。</a:t>
            </a:r>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pPr eaLnBrk="1" hangingPunct="1"/>
            <a:r>
              <a:rPr lang="zh-CN" altLang="en-US" dirty="0">
                <a:latin typeface="Arial" panose="020B0604020202020204" pitchFamily="34" charset="0"/>
              </a:rPr>
              <a:t>分组密码，当密钥给定后，整个分组算法可以看成一个大的固定置换，相同的明文在固定置换下，得到相同的密文；</a:t>
            </a:r>
            <a:endParaRPr lang="en-US" altLang="zh-CN" dirty="0">
              <a:latin typeface="Arial" panose="020B0604020202020204" pitchFamily="34" charset="0"/>
            </a:endParaRPr>
          </a:p>
          <a:p>
            <a:pPr eaLnBrk="1" hangingPunct="1"/>
            <a:r>
              <a:rPr lang="zh-CN" altLang="en-US" dirty="0">
                <a:latin typeface="Arial" panose="020B0604020202020204" pitchFamily="34" charset="0"/>
              </a:rPr>
              <a:t>而序列密码中寄存器与时刻相关，不同时刻对应的状态不同，得到的密钥流也不同，这样对于相同的明文，得到的密文也不同。</a:t>
            </a:r>
            <a:endParaRPr lang="zh-CN" altLang="zh-CN"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472DFA05-74E5-41A6-A29A-92D2C4A7C50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72035" name="Rectangle 2"/>
          <p:cNvSpPr>
            <a:spLocks noGrp="1" noRot="1" noChangeAspect="1" noChangeArrowheads="1" noTextEdit="1"/>
          </p:cNvSpPr>
          <p:nvPr>
            <p:ph type="sldImg"/>
          </p:nvPr>
        </p:nvSpPr>
        <p:spPr/>
      </p:sp>
      <p:sp>
        <p:nvSpPr>
          <p:cNvPr id="172036" name="Rectangle 3"/>
          <p:cNvSpPr>
            <a:spLocks noGrp="1" noChangeArrowheads="1"/>
          </p:cNvSpPr>
          <p:nvPr>
            <p:ph type="body" idx="1"/>
          </p:nvPr>
        </p:nvSpPr>
        <p:spPr>
          <a:noFill/>
        </p:spPr>
        <p:txBody>
          <a:bodyPr/>
          <a:lstStyle/>
          <a:p>
            <a:pPr eaLnBrk="1" hangingPunct="1"/>
            <a:r>
              <a:rPr lang="zh-CN" altLang="en-US" dirty="0">
                <a:latin typeface="Arial" panose="020B0604020202020204" pitchFamily="34" charset="0"/>
              </a:rPr>
              <a:t>分组密码与序列密码的区别在于有无记忆性，分组密码和序列密码的比较如上所示，</a:t>
            </a:r>
            <a:endParaRPr lang="en-US" altLang="zh-CN" dirty="0">
              <a:latin typeface="Arial" panose="020B0604020202020204" pitchFamily="34" charset="0"/>
            </a:endParaRPr>
          </a:p>
          <a:p>
            <a:pPr eaLnBrk="1" hangingPunct="1"/>
            <a:r>
              <a:rPr lang="zh-CN" altLang="en-US" dirty="0">
                <a:latin typeface="Arial" panose="020B0604020202020204" pitchFamily="34" charset="0"/>
              </a:rPr>
              <a:t>输入加密器的明文可能影响加密器中内部记忆元件的存储状态。即密钥流</a:t>
            </a:r>
            <a:r>
              <a:rPr lang="en-US" altLang="zh-CN" dirty="0" err="1">
                <a:latin typeface="Arial" panose="020B0604020202020204" pitchFamily="34" charset="0"/>
              </a:rPr>
              <a:t>zi</a:t>
            </a:r>
            <a:r>
              <a:rPr lang="zh-CN" altLang="en-US" dirty="0">
                <a:latin typeface="Arial" panose="020B0604020202020204" pitchFamily="34" charset="0"/>
              </a:rPr>
              <a:t>可能与</a:t>
            </a:r>
            <a:r>
              <a:rPr lang="en-US" altLang="zh-CN" dirty="0">
                <a:latin typeface="Arial" panose="020B0604020202020204" pitchFamily="34" charset="0"/>
              </a:rPr>
              <a:t>xi</a:t>
            </a:r>
            <a:r>
              <a:rPr lang="zh-CN" altLang="en-US" dirty="0">
                <a:latin typeface="Arial" panose="020B0604020202020204" pitchFamily="34" charset="0"/>
              </a:rPr>
              <a:t>有关。</a:t>
            </a:r>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分组密码不存在记忆元件，在种子密钥</a:t>
            </a:r>
            <a:r>
              <a:rPr lang="en-US" altLang="zh-CN" sz="1200" kern="1200" dirty="0">
                <a:solidFill>
                  <a:schemeClr val="tx1"/>
                </a:solidFill>
                <a:effectLst/>
                <a:latin typeface="Arial" panose="020B0604020202020204" pitchFamily="34" charset="0"/>
                <a:ea typeface="宋体" panose="02010600030101010101" pitchFamily="2" charset="-122"/>
                <a:cs typeface="+mn-cs"/>
              </a:rPr>
              <a:t>k</a:t>
            </a:r>
            <a:r>
              <a:rPr lang="zh-CN" altLang="zh-CN" sz="1200" kern="1200" dirty="0">
                <a:solidFill>
                  <a:schemeClr val="tx1"/>
                </a:solidFill>
                <a:effectLst/>
                <a:latin typeface="Arial" panose="020B0604020202020204" pitchFamily="34" charset="0"/>
                <a:ea typeface="宋体" panose="02010600030101010101" pitchFamily="2" charset="-122"/>
                <a:cs typeface="+mn-cs"/>
              </a:rPr>
              <a:t>给定的情况下，相同明文</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a:solidFill>
                  <a:schemeClr val="tx1"/>
                </a:solidFill>
                <a:effectLst/>
                <a:latin typeface="Arial" panose="020B0604020202020204" pitchFamily="34" charset="0"/>
                <a:ea typeface="宋体" panose="02010600030101010101" pitchFamily="2" charset="-122"/>
                <a:cs typeface="+mn-cs"/>
              </a:rPr>
              <a:t>得到的密文一定相同；而序列密码则不同，在种子密钥</a:t>
            </a:r>
            <a:r>
              <a:rPr lang="en-US" altLang="zh-CN" sz="1200" kern="1200" dirty="0">
                <a:solidFill>
                  <a:schemeClr val="tx1"/>
                </a:solidFill>
                <a:effectLst/>
                <a:latin typeface="Arial" panose="020B0604020202020204" pitchFamily="34" charset="0"/>
                <a:ea typeface="宋体" panose="02010600030101010101" pitchFamily="2" charset="-122"/>
                <a:cs typeface="+mn-cs"/>
              </a:rPr>
              <a:t>k</a:t>
            </a:r>
            <a:r>
              <a:rPr lang="zh-CN" altLang="zh-CN" sz="1200" kern="1200" dirty="0">
                <a:solidFill>
                  <a:schemeClr val="tx1"/>
                </a:solidFill>
                <a:effectLst/>
                <a:latin typeface="Arial" panose="020B0604020202020204" pitchFamily="34" charset="0"/>
                <a:ea typeface="宋体" panose="02010600030101010101" pitchFamily="2" charset="-122"/>
                <a:cs typeface="+mn-cs"/>
              </a:rPr>
              <a:t>给定的情况下，相同明文在不同时刻，得到的密文不同，序列密码内部的加密元件存在记忆单元。</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eaLnBrk="1" hangingPunct="1"/>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472DFA05-74E5-41A6-A29A-92D2C4A7C50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72035" name="Rectangle 2"/>
          <p:cNvSpPr>
            <a:spLocks noGrp="1" noRot="1" noChangeAspect="1" noChangeArrowheads="1" noTextEdit="1"/>
          </p:cNvSpPr>
          <p:nvPr>
            <p:ph type="sldImg"/>
          </p:nvPr>
        </p:nvSpPr>
        <p:spPr/>
      </p:sp>
      <p:sp>
        <p:nvSpPr>
          <p:cNvPr id="172036"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发送方和接收方必须同步，即用同样的密钥。。。。</a:t>
            </a:r>
            <a:endParaRPr lang="en-US" altLang="zh-CN" dirty="0"/>
          </a:p>
          <a:p>
            <a:endParaRPr lang="en-US" altLang="zh-CN" dirty="0"/>
          </a:p>
          <a:p>
            <a:r>
              <a:rPr lang="zh-CN" altLang="en-US" dirty="0"/>
              <a:t>比如密钥流为</a:t>
            </a:r>
            <a:r>
              <a:rPr lang="en-US" altLang="zh-CN" dirty="0"/>
              <a:t>101010</a:t>
            </a:r>
            <a:r>
              <a:rPr lang="zh-CN" altLang="en-US" dirty="0"/>
              <a:t>，是前三个还是后三个？</a:t>
            </a:r>
            <a:endParaRPr lang="en-US" altLang="zh-CN" dirty="0"/>
          </a:p>
          <a:p>
            <a:endParaRPr lang="en-US" altLang="zh-CN" dirty="0"/>
          </a:p>
          <a:p>
            <a:r>
              <a:rPr lang="zh-CN" altLang="en-US" dirty="0"/>
              <a:t>同步序列密码的特点：</a:t>
            </a:r>
            <a:endParaRPr lang="en-US" altLang="zh-CN" dirty="0"/>
          </a:p>
          <a:p>
            <a:endParaRPr lang="en-US" altLang="zh-CN" dirty="0"/>
          </a:p>
          <a:p>
            <a:r>
              <a:rPr lang="zh-CN" altLang="en-US" dirty="0"/>
              <a:t>对应一位出错，其他位不受影响</a:t>
            </a:r>
            <a:endParaRPr lang="en-US" altLang="zh-CN" dirty="0"/>
          </a:p>
          <a:p>
            <a:r>
              <a:rPr lang="zh-CN" altLang="en-US" dirty="0"/>
              <a:t>特别注意的是</a:t>
            </a:r>
            <a:r>
              <a:rPr lang="en-US" altLang="zh-CN" dirty="0"/>
              <a:t>:</a:t>
            </a:r>
            <a:r>
              <a:rPr lang="en-US" altLang="zh-CN" baseline="0" dirty="0"/>
              <a:t> </a:t>
            </a:r>
            <a:r>
              <a:rPr lang="zh-CN" altLang="en-US" baseline="0" dirty="0"/>
              <a:t>改变不是删除，插入和删除将导致同步丢失</a:t>
            </a:r>
            <a:endParaRPr lang="en-US" altLang="zh-CN" baseline="0" dirty="0"/>
          </a:p>
          <a:p>
            <a:endParaRPr lang="en-US" altLang="zh-CN" baseline="0" dirty="0"/>
          </a:p>
          <a:p>
            <a:r>
              <a:rPr lang="zh-CN" altLang="en-US" baseline="0" dirty="0"/>
              <a:t>同步序列密码的典型代表：分组密码的</a:t>
            </a:r>
            <a:r>
              <a:rPr lang="en-US" altLang="zh-CN" baseline="0" dirty="0"/>
              <a:t>OFB</a:t>
            </a:r>
            <a:r>
              <a:rPr lang="zh-CN" altLang="en-US" baseline="0" dirty="0"/>
              <a:t>（输出反馈模式）</a:t>
            </a:r>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a:t>自同步序列密码的典型代表：分组密码的</a:t>
            </a:r>
            <a:r>
              <a:rPr lang="en-US" altLang="zh-CN" baseline="0" dirty="0"/>
              <a:t>CFB</a:t>
            </a:r>
            <a:r>
              <a:rPr lang="zh-CN" altLang="en-US" baseline="0" dirty="0"/>
              <a:t>（输出反馈模式）</a:t>
            </a:r>
            <a:endParaRPr lang="zh-CN" altLang="en-US" dirty="0"/>
          </a:p>
        </p:txBody>
      </p:sp>
      <p:sp>
        <p:nvSpPr>
          <p:cNvPr id="4" name="灯片编号占位符 3"/>
          <p:cNvSpPr>
            <a:spLocks noGrp="1"/>
          </p:cNvSpPr>
          <p:nvPr>
            <p:ph type="sldNum" sz="quarter" idx="10"/>
          </p:nvPr>
        </p:nvSpPr>
        <p:spPr/>
        <p:txBody>
          <a:bodyPr/>
          <a:lstStyle/>
          <a:p>
            <a:pPr>
              <a:defRPr/>
            </a:pPr>
            <a:fld id="{5073D3EC-1063-4D06-9F9C-90703E698CF9}"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首页">
    <p:spTree>
      <p:nvGrpSpPr>
        <p:cNvPr id="1" name=""/>
        <p:cNvGrpSpPr/>
        <p:nvPr/>
      </p:nvGrpSpPr>
      <p:grpSpPr>
        <a:xfrm>
          <a:off x="0" y="0"/>
          <a:ext cx="0" cy="0"/>
          <a:chOff x="0" y="0"/>
          <a:chExt cx="0" cy="0"/>
        </a:xfrm>
      </p:grpSpPr>
      <p:pic>
        <p:nvPicPr>
          <p:cNvPr id="208898" name="Picture 2" descr="F:\教学\通信安全理论与技术（8）\备课\ppt上课母版材料\图片1--封面.png"/>
          <p:cNvPicPr>
            <a:picLocks noChangeAspect="1" noChangeArrowheads="1"/>
          </p:cNvPicPr>
          <p:nvPr userDrawn="1"/>
        </p:nvPicPr>
        <p:blipFill>
          <a:blip r:embed="rId2"/>
          <a:srcRect/>
          <a:stretch>
            <a:fillRect/>
          </a:stretch>
        </p:blipFill>
        <p:spPr bwMode="auto">
          <a:xfrm>
            <a:off x="-4763" y="1070022"/>
            <a:ext cx="9155113" cy="5791200"/>
          </a:xfrm>
          <a:prstGeom prst="rect">
            <a:avLst/>
          </a:prstGeom>
          <a:noFill/>
        </p:spPr>
      </p:pic>
      <p:sp>
        <p:nvSpPr>
          <p:cNvPr id="27" name="TextBox 26"/>
          <p:cNvSpPr txBox="1"/>
          <p:nvPr userDrawn="1"/>
        </p:nvSpPr>
        <p:spPr>
          <a:xfrm>
            <a:off x="3403584" y="2224071"/>
            <a:ext cx="5038795" cy="830997"/>
          </a:xfrm>
          <a:prstGeom prst="rect">
            <a:avLst/>
          </a:prstGeom>
          <a:noFill/>
        </p:spPr>
        <p:txBody>
          <a:bodyPr wrap="square" rtlCol="0">
            <a:spAutoFit/>
          </a:bodyPr>
          <a:lstStyle/>
          <a:p>
            <a:r>
              <a:rPr lang="zh-CN" altLang="en-US" sz="4800" u="none" dirty="0">
                <a:solidFill>
                  <a:srgbClr val="008000"/>
                </a:solidFill>
                <a:latin typeface="方正大黑简体" pitchFamily="65" charset="-122"/>
                <a:ea typeface="方正大黑简体" pitchFamily="65" charset="-122"/>
              </a:rPr>
              <a:t>第五讲  序列密码</a:t>
            </a:r>
            <a:endParaRPr lang="zh-CN" altLang="en-US" sz="4800" u="none" dirty="0">
              <a:solidFill>
                <a:srgbClr val="008000"/>
              </a:solidFill>
              <a:latin typeface="方正大黑简体" pitchFamily="65" charset="-122"/>
              <a:ea typeface="方正大黑简体" pitchFamily="65"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70449"/>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6" name="矩形 5"/>
          <p:cNvSpPr/>
          <p:nvPr userDrawn="1"/>
        </p:nvSpPr>
        <p:spPr>
          <a:xfrm>
            <a:off x="6579382" y="220578"/>
            <a:ext cx="2565126"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（一）密钥流生成器</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7" name="TextBox 6"/>
          <p:cNvSpPr txBox="1"/>
          <p:nvPr userDrawn="1"/>
        </p:nvSpPr>
        <p:spPr>
          <a:xfrm>
            <a:off x="1103265" y="179343"/>
            <a:ext cx="4527612"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二、线性反馈移位寄存器</a:t>
            </a:r>
            <a:endParaRPr lang="zh-CN" altLang="en-US" u="none" dirty="0">
              <a:solidFill>
                <a:srgbClr val="008000"/>
              </a:solidFill>
              <a:latin typeface="方正大黑简体" pitchFamily="65" charset="-122"/>
              <a:ea typeface="方正大黑简体" pitchFamily="65" charset="-122"/>
            </a:endParaRPr>
          </a:p>
        </p:txBody>
      </p:sp>
      <p:grpSp>
        <p:nvGrpSpPr>
          <p:cNvPr id="8" name="组合 7"/>
          <p:cNvGrpSpPr/>
          <p:nvPr userDrawn="1"/>
        </p:nvGrpSpPr>
        <p:grpSpPr>
          <a:xfrm>
            <a:off x="-108520" y="-60861"/>
            <a:ext cx="9252520" cy="1124930"/>
            <a:chOff x="-108520" y="-63388"/>
            <a:chExt cx="9252520" cy="1124930"/>
          </a:xfrm>
        </p:grpSpPr>
        <p:sp>
          <p:nvSpPr>
            <p:cNvPr id="9" name="矩形 8"/>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8" name="矩形 7"/>
          <p:cNvSpPr/>
          <p:nvPr userDrawn="1"/>
        </p:nvSpPr>
        <p:spPr>
          <a:xfrm>
            <a:off x="7503947" y="220578"/>
            <a:ext cx="1632178"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（二）</a:t>
            </a:r>
            <a:r>
              <a:rPr lang="en-US" altLang="zh-CN"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LFSR</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10" name="TextBox 9"/>
          <p:cNvSpPr txBox="1"/>
          <p:nvPr userDrawn="1"/>
        </p:nvSpPr>
        <p:spPr>
          <a:xfrm>
            <a:off x="1103265" y="179343"/>
            <a:ext cx="4527612"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二、线性反馈移位寄存器</a:t>
            </a:r>
            <a:endParaRPr lang="zh-CN" altLang="en-US" u="none" dirty="0">
              <a:solidFill>
                <a:srgbClr val="008000"/>
              </a:solidFill>
              <a:latin typeface="方正大黑简体" pitchFamily="65" charset="-122"/>
              <a:ea typeface="方正大黑简体" pitchFamily="65" charset="-122"/>
            </a:endParaRPr>
          </a:p>
        </p:txBody>
      </p:sp>
      <p:grpSp>
        <p:nvGrpSpPr>
          <p:cNvPr id="7" name="组合 6"/>
          <p:cNvGrpSpPr/>
          <p:nvPr userDrawn="1"/>
        </p:nvGrpSpPr>
        <p:grpSpPr>
          <a:xfrm>
            <a:off x="-108520" y="-60861"/>
            <a:ext cx="9252520" cy="1124930"/>
            <a:chOff x="-108520" y="-63388"/>
            <a:chExt cx="9252520" cy="1124930"/>
          </a:xfrm>
        </p:grpSpPr>
        <p:sp>
          <p:nvSpPr>
            <p:cNvPr id="9" name="矩形 8"/>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8" name="矩形 7"/>
          <p:cNvSpPr/>
          <p:nvPr userDrawn="1"/>
        </p:nvSpPr>
        <p:spPr>
          <a:xfrm>
            <a:off x="7380516" y="220578"/>
            <a:ext cx="1755609"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（三）</a:t>
            </a:r>
            <a:r>
              <a:rPr lang="en-US" altLang="zh-CN"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m</a:t>
            </a: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序列</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7" name="TextBox 6"/>
          <p:cNvSpPr txBox="1"/>
          <p:nvPr userDrawn="1"/>
        </p:nvSpPr>
        <p:spPr>
          <a:xfrm>
            <a:off x="1103265" y="179343"/>
            <a:ext cx="4527612"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二、线性反馈移位寄存器</a:t>
            </a:r>
            <a:endParaRPr lang="zh-CN" altLang="en-US" u="none" dirty="0">
              <a:solidFill>
                <a:srgbClr val="008000"/>
              </a:solidFill>
              <a:latin typeface="方正大黑简体" pitchFamily="65" charset="-122"/>
              <a:ea typeface="方正大黑简体" pitchFamily="65" charset="-122"/>
            </a:endParaRPr>
          </a:p>
        </p:txBody>
      </p:sp>
      <p:grpSp>
        <p:nvGrpSpPr>
          <p:cNvPr id="9" name="组合 8"/>
          <p:cNvGrpSpPr/>
          <p:nvPr userDrawn="1"/>
        </p:nvGrpSpPr>
        <p:grpSpPr>
          <a:xfrm>
            <a:off x="-108520" y="-60861"/>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祖冲之算法">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5320"/>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三、祖冲之算法</a:t>
            </a:r>
            <a:endParaRPr lang="zh-CN" altLang="en-US" u="none" dirty="0">
              <a:solidFill>
                <a:srgbClr val="008000"/>
              </a:solidFill>
              <a:latin typeface="方正大黑简体" pitchFamily="65" charset="-122"/>
              <a:ea typeface="方正大黑简体" pitchFamily="65" charset="-122"/>
            </a:endParaRPr>
          </a:p>
        </p:txBody>
      </p:sp>
      <p:grpSp>
        <p:nvGrpSpPr>
          <p:cNvPr id="6" name="组合 5"/>
          <p:cNvGrpSpPr/>
          <p:nvPr userDrawn="1"/>
        </p:nvGrpSpPr>
        <p:grpSpPr>
          <a:xfrm>
            <a:off x="-108520" y="-60861"/>
            <a:ext cx="9252520" cy="1124930"/>
            <a:chOff x="-108520" y="-63388"/>
            <a:chExt cx="9252520" cy="1124930"/>
          </a:xfrm>
        </p:grpSpPr>
        <p:sp>
          <p:nvSpPr>
            <p:cNvPr id="7" name="矩形 6"/>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三、祖冲之算法">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5320"/>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u="none">
                <a:solidFill>
                  <a:srgbClr val="008000"/>
                </a:solidFill>
                <a:latin typeface="方正大黑简体" pitchFamily="65" charset="-122"/>
                <a:ea typeface="方正大黑简体" pitchFamily="65" charset="-122"/>
              </a:rPr>
              <a:t>四、</a:t>
            </a:r>
            <a:r>
              <a:rPr lang="en-US" altLang="zh-CN" u="none">
                <a:solidFill>
                  <a:srgbClr val="008000"/>
                </a:solidFill>
                <a:latin typeface="方正大黑简体" pitchFamily="65" charset="-122"/>
                <a:ea typeface="方正大黑简体" pitchFamily="65" charset="-122"/>
              </a:rPr>
              <a:t>Trivium</a:t>
            </a:r>
            <a:r>
              <a:rPr lang="zh-CN" altLang="en-US" u="none" dirty="0">
                <a:solidFill>
                  <a:srgbClr val="008000"/>
                </a:solidFill>
                <a:latin typeface="方正大黑简体" pitchFamily="65" charset="-122"/>
                <a:ea typeface="方正大黑简体" pitchFamily="65" charset="-122"/>
              </a:rPr>
              <a:t>算法</a:t>
            </a:r>
            <a:endParaRPr lang="zh-CN" altLang="en-US" u="none" dirty="0">
              <a:solidFill>
                <a:srgbClr val="008000"/>
              </a:solidFill>
              <a:latin typeface="方正大黑简体" pitchFamily="65" charset="-122"/>
              <a:ea typeface="方正大黑简体" pitchFamily="65" charset="-122"/>
            </a:endParaRPr>
          </a:p>
        </p:txBody>
      </p:sp>
      <p:grpSp>
        <p:nvGrpSpPr>
          <p:cNvPr id="6" name="组合 5"/>
          <p:cNvGrpSpPr/>
          <p:nvPr userDrawn="1"/>
        </p:nvGrpSpPr>
        <p:grpSpPr>
          <a:xfrm>
            <a:off x="-108520" y="-60861"/>
            <a:ext cx="9252520" cy="1124930"/>
            <a:chOff x="-108520" y="-63388"/>
            <a:chExt cx="9252520" cy="1124930"/>
          </a:xfrm>
        </p:grpSpPr>
        <p:sp>
          <p:nvSpPr>
            <p:cNvPr id="7" name="矩形 6"/>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6" name="矩形 5"/>
          <p:cNvSpPr/>
          <p:nvPr userDrawn="1"/>
        </p:nvSpPr>
        <p:spPr>
          <a:xfrm>
            <a:off x="7099990" y="220578"/>
            <a:ext cx="2036135"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（一）算法概况</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8" name="TextBox 7"/>
          <p:cNvSpPr txBox="1"/>
          <p:nvPr userDrawn="1"/>
        </p:nvSpPr>
        <p:spPr>
          <a:xfrm>
            <a:off x="1103265" y="179343"/>
            <a:ext cx="4345048"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三、祖冲之密码算法</a:t>
            </a:r>
            <a:endParaRPr lang="zh-CN" altLang="en-US" u="none" dirty="0">
              <a:solidFill>
                <a:srgbClr val="008000"/>
              </a:solidFill>
              <a:latin typeface="方正大黑简体" pitchFamily="65" charset="-122"/>
              <a:ea typeface="方正大黑简体" pitchFamily="65" charset="-122"/>
            </a:endParaRPr>
          </a:p>
        </p:txBody>
      </p:sp>
      <p:grpSp>
        <p:nvGrpSpPr>
          <p:cNvPr id="7" name="组合 6"/>
          <p:cNvGrpSpPr/>
          <p:nvPr userDrawn="1"/>
        </p:nvGrpSpPr>
        <p:grpSpPr>
          <a:xfrm>
            <a:off x="-108520" y="-60861"/>
            <a:ext cx="9252520" cy="1124930"/>
            <a:chOff x="-108520" y="-63388"/>
            <a:chExt cx="9252520" cy="1124930"/>
          </a:xfrm>
        </p:grpSpPr>
        <p:sp>
          <p:nvSpPr>
            <p:cNvPr id="9" name="矩形 8"/>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3.1">
    <p:spTree>
      <p:nvGrpSpPr>
        <p:cNvPr id="1" name=""/>
        <p:cNvGrpSpPr/>
        <p:nvPr/>
      </p:nvGrpSpPr>
      <p:grpSpPr>
        <a:xfrm>
          <a:off x="0" y="0"/>
          <a:ext cx="0" cy="0"/>
          <a:chOff x="0" y="0"/>
          <a:chExt cx="0" cy="0"/>
        </a:xfrm>
      </p:grpSpPr>
      <p:sp>
        <p:nvSpPr>
          <p:cNvPr id="3" name="内容占位符 2"/>
          <p:cNvSpPr>
            <a:spLocks noGrp="1"/>
          </p:cNvSpPr>
          <p:nvPr>
            <p:ph idx="1"/>
          </p:nvPr>
        </p:nvSpPr>
        <p:spPr>
          <a:xfrm>
            <a:off x="503548" y="1182440"/>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6" name="矩形 5"/>
          <p:cNvSpPr/>
          <p:nvPr userDrawn="1"/>
        </p:nvSpPr>
        <p:spPr>
          <a:xfrm>
            <a:off x="7099990" y="220578"/>
            <a:ext cx="2036135"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（一）算法概况</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8" name="TextBox 7"/>
          <p:cNvSpPr txBox="1"/>
          <p:nvPr userDrawn="1"/>
        </p:nvSpPr>
        <p:spPr>
          <a:xfrm>
            <a:off x="1103265" y="179343"/>
            <a:ext cx="4345048" cy="523220"/>
          </a:xfrm>
          <a:prstGeom prst="rect">
            <a:avLst/>
          </a:prstGeom>
          <a:noFill/>
        </p:spPr>
        <p:txBody>
          <a:bodyPr wrap="square" rtlCol="0">
            <a:spAutoFit/>
          </a:bodyPr>
          <a:lstStyle/>
          <a:p>
            <a:r>
              <a:rPr lang="zh-CN" altLang="en-US" u="none">
                <a:solidFill>
                  <a:srgbClr val="008000"/>
                </a:solidFill>
                <a:latin typeface="方正大黑简体" pitchFamily="65" charset="-122"/>
                <a:ea typeface="方正大黑简体" pitchFamily="65" charset="-122"/>
              </a:rPr>
              <a:t>四、</a:t>
            </a:r>
            <a:r>
              <a:rPr lang="en-US" altLang="zh-CN" u="none">
                <a:solidFill>
                  <a:srgbClr val="008000"/>
                </a:solidFill>
                <a:latin typeface="方正大黑简体" pitchFamily="65" charset="-122"/>
                <a:ea typeface="方正大黑简体" pitchFamily="65" charset="-122"/>
              </a:rPr>
              <a:t>Trivium</a:t>
            </a:r>
            <a:r>
              <a:rPr lang="zh-CN" altLang="en-US" u="none" dirty="0">
                <a:solidFill>
                  <a:srgbClr val="008000"/>
                </a:solidFill>
                <a:latin typeface="方正大黑简体" pitchFamily="65" charset="-122"/>
                <a:ea typeface="方正大黑简体" pitchFamily="65" charset="-122"/>
              </a:rPr>
              <a:t>密码算法</a:t>
            </a:r>
            <a:endParaRPr lang="zh-CN" altLang="en-US" u="none" dirty="0">
              <a:solidFill>
                <a:srgbClr val="008000"/>
              </a:solidFill>
              <a:latin typeface="方正大黑简体" pitchFamily="65" charset="-122"/>
              <a:ea typeface="方正大黑简体" pitchFamily="65" charset="-122"/>
            </a:endParaRPr>
          </a:p>
        </p:txBody>
      </p:sp>
      <p:grpSp>
        <p:nvGrpSpPr>
          <p:cNvPr id="7" name="组合 6"/>
          <p:cNvGrpSpPr/>
          <p:nvPr userDrawn="1"/>
        </p:nvGrpSpPr>
        <p:grpSpPr>
          <a:xfrm>
            <a:off x="-108520" y="-60861"/>
            <a:ext cx="9252520" cy="1124930"/>
            <a:chOff x="-108520" y="-63388"/>
            <a:chExt cx="9252520" cy="1124930"/>
          </a:xfrm>
        </p:grpSpPr>
        <p:sp>
          <p:nvSpPr>
            <p:cNvPr id="9" name="矩形 8"/>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3" name="内容占位符 2"/>
          <p:cNvSpPr>
            <a:spLocks noGrp="1"/>
          </p:cNvSpPr>
          <p:nvPr>
            <p:ph idx="1"/>
          </p:nvPr>
        </p:nvSpPr>
        <p:spPr>
          <a:xfrm>
            <a:off x="471199" y="1153956"/>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7" name="矩形 6"/>
          <p:cNvSpPr/>
          <p:nvPr userDrawn="1"/>
        </p:nvSpPr>
        <p:spPr>
          <a:xfrm>
            <a:off x="7099990" y="220578"/>
            <a:ext cx="2036135"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（二）算法结构</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8" name="TextBox 7"/>
          <p:cNvSpPr txBox="1"/>
          <p:nvPr userDrawn="1"/>
        </p:nvSpPr>
        <p:spPr>
          <a:xfrm>
            <a:off x="1103265" y="179343"/>
            <a:ext cx="4345048"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三、祖冲之密码算法</a:t>
            </a:r>
            <a:endParaRPr lang="zh-CN" altLang="en-US" u="none" dirty="0">
              <a:solidFill>
                <a:srgbClr val="008000"/>
              </a:solidFill>
              <a:latin typeface="方正大黑简体" pitchFamily="65" charset="-122"/>
              <a:ea typeface="方正大黑简体" pitchFamily="65" charset="-122"/>
            </a:endParaRPr>
          </a:p>
        </p:txBody>
      </p:sp>
      <p:grpSp>
        <p:nvGrpSpPr>
          <p:cNvPr id="9" name="组合 8"/>
          <p:cNvGrpSpPr/>
          <p:nvPr userDrawn="1"/>
        </p:nvGrpSpPr>
        <p:grpSpPr>
          <a:xfrm>
            <a:off x="-108520" y="-60861"/>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3">
    <p:spTree>
      <p:nvGrpSpPr>
        <p:cNvPr id="1" name=""/>
        <p:cNvGrpSpPr/>
        <p:nvPr/>
      </p:nvGrpSpPr>
      <p:grpSpPr>
        <a:xfrm>
          <a:off x="0" y="0"/>
          <a:ext cx="0" cy="0"/>
          <a:chOff x="0" y="0"/>
          <a:chExt cx="0" cy="0"/>
        </a:xfrm>
      </p:grpSpPr>
      <p:sp>
        <p:nvSpPr>
          <p:cNvPr id="3" name="内容占位符 2"/>
          <p:cNvSpPr>
            <a:spLocks noGrp="1"/>
          </p:cNvSpPr>
          <p:nvPr>
            <p:ph idx="1"/>
          </p:nvPr>
        </p:nvSpPr>
        <p:spPr>
          <a:xfrm>
            <a:off x="467108" y="1182440"/>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7" name="矩形 6"/>
          <p:cNvSpPr/>
          <p:nvPr userDrawn="1"/>
        </p:nvSpPr>
        <p:spPr>
          <a:xfrm>
            <a:off x="7099990" y="220578"/>
            <a:ext cx="2036135"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（三）算法描述</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8" name="TextBox 7"/>
          <p:cNvSpPr txBox="1"/>
          <p:nvPr userDrawn="1"/>
        </p:nvSpPr>
        <p:spPr>
          <a:xfrm>
            <a:off x="1103265" y="179343"/>
            <a:ext cx="4345048"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三、祖冲之密码算法</a:t>
            </a:r>
            <a:endParaRPr lang="zh-CN" altLang="en-US" u="none" dirty="0">
              <a:solidFill>
                <a:srgbClr val="008000"/>
              </a:solidFill>
              <a:latin typeface="方正大黑简体" pitchFamily="65" charset="-122"/>
              <a:ea typeface="方正大黑简体" pitchFamily="65" charset="-122"/>
            </a:endParaRPr>
          </a:p>
        </p:txBody>
      </p:sp>
      <p:grpSp>
        <p:nvGrpSpPr>
          <p:cNvPr id="9" name="组合 8"/>
          <p:cNvGrpSpPr/>
          <p:nvPr userDrawn="1"/>
        </p:nvGrpSpPr>
        <p:grpSpPr>
          <a:xfrm>
            <a:off x="-108520" y="-60861"/>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3">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39829"/>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7" name="矩形 6"/>
          <p:cNvSpPr/>
          <p:nvPr userDrawn="1"/>
        </p:nvSpPr>
        <p:spPr>
          <a:xfrm>
            <a:off x="7099990" y="220578"/>
            <a:ext cx="2024913"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（二）算法描述</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8" name="TextBox 7"/>
          <p:cNvSpPr txBox="1"/>
          <p:nvPr userDrawn="1"/>
        </p:nvSpPr>
        <p:spPr>
          <a:xfrm>
            <a:off x="1103265" y="179343"/>
            <a:ext cx="4345048" cy="523220"/>
          </a:xfrm>
          <a:prstGeom prst="rect">
            <a:avLst/>
          </a:prstGeom>
          <a:noFill/>
        </p:spPr>
        <p:txBody>
          <a:bodyPr wrap="square" rtlCol="0">
            <a:spAutoFit/>
          </a:bodyPr>
          <a:lstStyle/>
          <a:p>
            <a:r>
              <a:rPr lang="zh-CN" altLang="en-US" u="none">
                <a:solidFill>
                  <a:srgbClr val="008000"/>
                </a:solidFill>
                <a:latin typeface="方正大黑简体" pitchFamily="65" charset="-122"/>
                <a:ea typeface="方正大黑简体" pitchFamily="65" charset="-122"/>
              </a:rPr>
              <a:t>四、</a:t>
            </a:r>
            <a:r>
              <a:rPr lang="en-US" altLang="zh-CN" u="none">
                <a:solidFill>
                  <a:srgbClr val="008000"/>
                </a:solidFill>
                <a:latin typeface="方正大黑简体" pitchFamily="65" charset="-122"/>
                <a:ea typeface="方正大黑简体" pitchFamily="65" charset="-122"/>
              </a:rPr>
              <a:t>Trivium</a:t>
            </a:r>
            <a:r>
              <a:rPr lang="zh-CN" altLang="en-US" u="none" dirty="0">
                <a:solidFill>
                  <a:srgbClr val="008000"/>
                </a:solidFill>
                <a:latin typeface="方正大黑简体" pitchFamily="65" charset="-122"/>
                <a:ea typeface="方正大黑简体" pitchFamily="65" charset="-122"/>
              </a:rPr>
              <a:t>密码算法</a:t>
            </a:r>
            <a:endParaRPr lang="zh-CN" altLang="en-US" u="none" dirty="0">
              <a:solidFill>
                <a:srgbClr val="008000"/>
              </a:solidFill>
              <a:latin typeface="方正大黑简体" pitchFamily="65" charset="-122"/>
              <a:ea typeface="方正大黑简体" pitchFamily="65" charset="-122"/>
            </a:endParaRPr>
          </a:p>
        </p:txBody>
      </p:sp>
      <p:grpSp>
        <p:nvGrpSpPr>
          <p:cNvPr id="9" name="组合 8"/>
          <p:cNvGrpSpPr/>
          <p:nvPr userDrawn="1"/>
        </p:nvGrpSpPr>
        <p:grpSpPr>
          <a:xfrm>
            <a:off x="-108520" y="-60861"/>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回顾">
    <p:spTree>
      <p:nvGrpSpPr>
        <p:cNvPr id="1" name=""/>
        <p:cNvGrpSpPr/>
        <p:nvPr/>
      </p:nvGrpSpPr>
      <p:grpSpPr>
        <a:xfrm>
          <a:off x="0" y="0"/>
          <a:ext cx="0" cy="0"/>
          <a:chOff x="0" y="0"/>
          <a:chExt cx="0" cy="0"/>
        </a:xfrm>
      </p:grpSpPr>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2271681" y="179343"/>
            <a:ext cx="4600638" cy="523220"/>
          </a:xfrm>
          <a:prstGeom prst="rect">
            <a:avLst/>
          </a:prstGeom>
          <a:noFill/>
        </p:spPr>
        <p:txBody>
          <a:bodyPr wrap="square" rtlCol="0">
            <a:spAutoFit/>
          </a:bodyPr>
          <a:lstStyle/>
          <a:p>
            <a:pPr algn="ctr"/>
            <a:r>
              <a:rPr lang="zh-CN" altLang="en-US" u="none" dirty="0">
                <a:solidFill>
                  <a:srgbClr val="008000"/>
                </a:solidFill>
                <a:latin typeface="方正大黑简体" pitchFamily="65" charset="-122"/>
                <a:ea typeface="方正大黑简体" pitchFamily="65" charset="-122"/>
              </a:rPr>
              <a:t>回顾</a:t>
            </a:r>
            <a:endParaRPr lang="zh-CN" altLang="en-US" u="none" dirty="0">
              <a:solidFill>
                <a:srgbClr val="008000"/>
              </a:solidFill>
              <a:latin typeface="方正大黑简体" pitchFamily="65" charset="-122"/>
              <a:ea typeface="方正大黑简体" pitchFamily="65" charset="-122"/>
            </a:endParaRPr>
          </a:p>
        </p:txBody>
      </p:sp>
      <p:sp>
        <p:nvSpPr>
          <p:cNvPr id="5" name="内容占位符 2"/>
          <p:cNvSpPr>
            <a:spLocks noGrp="1"/>
          </p:cNvSpPr>
          <p:nvPr>
            <p:ph idx="1"/>
          </p:nvPr>
        </p:nvSpPr>
        <p:spPr>
          <a:xfrm>
            <a:off x="457200" y="1270449"/>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grpSp>
        <p:nvGrpSpPr>
          <p:cNvPr id="6" name="组合 5"/>
          <p:cNvGrpSpPr/>
          <p:nvPr userDrawn="1"/>
        </p:nvGrpSpPr>
        <p:grpSpPr>
          <a:xfrm>
            <a:off x="-108520" y="-60861"/>
            <a:ext cx="9252520" cy="1124930"/>
            <a:chOff x="-108520" y="-63388"/>
            <a:chExt cx="9252520" cy="1124930"/>
          </a:xfrm>
        </p:grpSpPr>
        <p:sp>
          <p:nvSpPr>
            <p:cNvPr id="7" name="矩形 6"/>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4">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5320"/>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7" name="矩形 6"/>
          <p:cNvSpPr/>
          <p:nvPr userDrawn="1"/>
        </p:nvSpPr>
        <p:spPr>
          <a:xfrm>
            <a:off x="7099990" y="220578"/>
            <a:ext cx="2036135"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（四）算法原理</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8" name="TextBox 7"/>
          <p:cNvSpPr txBox="1"/>
          <p:nvPr userDrawn="1"/>
        </p:nvSpPr>
        <p:spPr>
          <a:xfrm>
            <a:off x="1103265" y="179343"/>
            <a:ext cx="4345048"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三、祖冲之密码算法</a:t>
            </a:r>
            <a:endParaRPr lang="zh-CN" altLang="en-US" u="none" dirty="0">
              <a:solidFill>
                <a:srgbClr val="008000"/>
              </a:solidFill>
              <a:latin typeface="方正大黑简体" pitchFamily="65" charset="-122"/>
              <a:ea typeface="方正大黑简体" pitchFamily="65" charset="-122"/>
            </a:endParaRPr>
          </a:p>
        </p:txBody>
      </p:sp>
      <p:grpSp>
        <p:nvGrpSpPr>
          <p:cNvPr id="9" name="组合 8"/>
          <p:cNvGrpSpPr/>
          <p:nvPr userDrawn="1"/>
        </p:nvGrpSpPr>
        <p:grpSpPr>
          <a:xfrm>
            <a:off x="-108520" y="-60861"/>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4">
    <p:spTree>
      <p:nvGrpSpPr>
        <p:cNvPr id="1" name=""/>
        <p:cNvGrpSpPr/>
        <p:nvPr/>
      </p:nvGrpSpPr>
      <p:grpSpPr>
        <a:xfrm>
          <a:off x="0" y="0"/>
          <a:ext cx="0" cy="0"/>
          <a:chOff x="0" y="0"/>
          <a:chExt cx="0" cy="0"/>
        </a:xfrm>
      </p:grpSpPr>
      <p:sp>
        <p:nvSpPr>
          <p:cNvPr id="3" name="内容占位符 2"/>
          <p:cNvSpPr>
            <a:spLocks noGrp="1"/>
          </p:cNvSpPr>
          <p:nvPr>
            <p:ph idx="1"/>
          </p:nvPr>
        </p:nvSpPr>
        <p:spPr>
          <a:xfrm>
            <a:off x="575556" y="1117693"/>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7" name="矩形 6"/>
          <p:cNvSpPr/>
          <p:nvPr userDrawn="1"/>
        </p:nvSpPr>
        <p:spPr>
          <a:xfrm>
            <a:off x="7099990" y="220578"/>
            <a:ext cx="2036135"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（四）算法原理</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8" name="TextBox 7"/>
          <p:cNvSpPr txBox="1"/>
          <p:nvPr userDrawn="1"/>
        </p:nvSpPr>
        <p:spPr>
          <a:xfrm>
            <a:off x="1103265" y="179343"/>
            <a:ext cx="4345048" cy="523220"/>
          </a:xfrm>
          <a:prstGeom prst="rect">
            <a:avLst/>
          </a:prstGeom>
          <a:noFill/>
        </p:spPr>
        <p:txBody>
          <a:bodyPr wrap="square" rtlCol="0">
            <a:spAutoFit/>
          </a:bodyPr>
          <a:lstStyle/>
          <a:p>
            <a:r>
              <a:rPr lang="zh-CN" altLang="en-US" u="none">
                <a:solidFill>
                  <a:srgbClr val="008000"/>
                </a:solidFill>
                <a:latin typeface="方正大黑简体" pitchFamily="65" charset="-122"/>
                <a:ea typeface="方正大黑简体" pitchFamily="65" charset="-122"/>
              </a:rPr>
              <a:t>四、</a:t>
            </a:r>
            <a:r>
              <a:rPr lang="en-US" altLang="zh-CN" u="none">
                <a:solidFill>
                  <a:srgbClr val="008000"/>
                </a:solidFill>
                <a:latin typeface="方正大黑简体" pitchFamily="65" charset="-122"/>
                <a:ea typeface="方正大黑简体" pitchFamily="65" charset="-122"/>
              </a:rPr>
              <a:t>Trivium</a:t>
            </a:r>
            <a:r>
              <a:rPr lang="zh-CN" altLang="en-US" u="none" dirty="0">
                <a:solidFill>
                  <a:srgbClr val="008000"/>
                </a:solidFill>
                <a:latin typeface="方正大黑简体" pitchFamily="65" charset="-122"/>
                <a:ea typeface="方正大黑简体" pitchFamily="65" charset="-122"/>
              </a:rPr>
              <a:t>密码算法</a:t>
            </a:r>
            <a:endParaRPr lang="zh-CN" altLang="en-US" u="none" dirty="0">
              <a:solidFill>
                <a:srgbClr val="008000"/>
              </a:solidFill>
              <a:latin typeface="方正大黑简体" pitchFamily="65" charset="-122"/>
              <a:ea typeface="方正大黑简体" pitchFamily="65" charset="-122"/>
            </a:endParaRPr>
          </a:p>
        </p:txBody>
      </p:sp>
      <p:grpSp>
        <p:nvGrpSpPr>
          <p:cNvPr id="9" name="组合 8"/>
          <p:cNvGrpSpPr/>
          <p:nvPr userDrawn="1"/>
        </p:nvGrpSpPr>
        <p:grpSpPr>
          <a:xfrm>
            <a:off x="-108520" y="-60861"/>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5">
    <p:spTree>
      <p:nvGrpSpPr>
        <p:cNvPr id="1" name=""/>
        <p:cNvGrpSpPr/>
        <p:nvPr/>
      </p:nvGrpSpPr>
      <p:grpSpPr>
        <a:xfrm>
          <a:off x="0" y="0"/>
          <a:ext cx="0" cy="0"/>
          <a:chOff x="0" y="0"/>
          <a:chExt cx="0" cy="0"/>
        </a:xfrm>
      </p:grpSpPr>
      <p:sp>
        <p:nvSpPr>
          <p:cNvPr id="3" name="内容占位符 2"/>
          <p:cNvSpPr>
            <a:spLocks noGrp="1"/>
          </p:cNvSpPr>
          <p:nvPr>
            <p:ph idx="1"/>
          </p:nvPr>
        </p:nvSpPr>
        <p:spPr>
          <a:xfrm>
            <a:off x="575556" y="1270598"/>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7" name="矩形 6"/>
          <p:cNvSpPr/>
          <p:nvPr userDrawn="1"/>
        </p:nvSpPr>
        <p:spPr>
          <a:xfrm>
            <a:off x="6835495" y="220578"/>
            <a:ext cx="2300630"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（五）算法安全性</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8" name="TextBox 7"/>
          <p:cNvSpPr txBox="1"/>
          <p:nvPr userDrawn="1"/>
        </p:nvSpPr>
        <p:spPr>
          <a:xfrm>
            <a:off x="1103265" y="179343"/>
            <a:ext cx="4345048"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三、祖冲之密码算法</a:t>
            </a:r>
            <a:endParaRPr lang="zh-CN" altLang="en-US" u="none" dirty="0">
              <a:solidFill>
                <a:srgbClr val="008000"/>
              </a:solidFill>
              <a:latin typeface="方正大黑简体" pitchFamily="65" charset="-122"/>
              <a:ea typeface="方正大黑简体" pitchFamily="65" charset="-122"/>
            </a:endParaRPr>
          </a:p>
        </p:txBody>
      </p:sp>
      <p:grpSp>
        <p:nvGrpSpPr>
          <p:cNvPr id="9" name="组合 8"/>
          <p:cNvGrpSpPr/>
          <p:nvPr userDrawn="1"/>
        </p:nvGrpSpPr>
        <p:grpSpPr>
          <a:xfrm>
            <a:off x="-108520" y="-60861"/>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5">
    <p:spTree>
      <p:nvGrpSpPr>
        <p:cNvPr id="1" name=""/>
        <p:cNvGrpSpPr/>
        <p:nvPr/>
      </p:nvGrpSpPr>
      <p:grpSpPr>
        <a:xfrm>
          <a:off x="0" y="0"/>
          <a:ext cx="0" cy="0"/>
          <a:chOff x="0" y="0"/>
          <a:chExt cx="0" cy="0"/>
        </a:xfrm>
      </p:grpSpPr>
      <p:sp>
        <p:nvSpPr>
          <p:cNvPr id="3" name="内容占位符 2"/>
          <p:cNvSpPr>
            <a:spLocks noGrp="1"/>
          </p:cNvSpPr>
          <p:nvPr>
            <p:ph idx="1"/>
          </p:nvPr>
        </p:nvSpPr>
        <p:spPr>
          <a:xfrm>
            <a:off x="575556" y="1064069"/>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7" name="矩形 6"/>
          <p:cNvSpPr/>
          <p:nvPr userDrawn="1"/>
        </p:nvSpPr>
        <p:spPr>
          <a:xfrm>
            <a:off x="6835495" y="220578"/>
            <a:ext cx="2300630"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（五）算法安全性</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8" name="TextBox 7"/>
          <p:cNvSpPr txBox="1"/>
          <p:nvPr userDrawn="1"/>
        </p:nvSpPr>
        <p:spPr>
          <a:xfrm>
            <a:off x="1103265" y="179343"/>
            <a:ext cx="4345048" cy="523220"/>
          </a:xfrm>
          <a:prstGeom prst="rect">
            <a:avLst/>
          </a:prstGeom>
          <a:noFill/>
        </p:spPr>
        <p:txBody>
          <a:bodyPr wrap="square" rtlCol="0">
            <a:spAutoFit/>
          </a:bodyPr>
          <a:lstStyle/>
          <a:p>
            <a:r>
              <a:rPr lang="zh-CN" altLang="en-US" u="none">
                <a:solidFill>
                  <a:srgbClr val="008000"/>
                </a:solidFill>
                <a:latin typeface="方正大黑简体" pitchFamily="65" charset="-122"/>
                <a:ea typeface="方正大黑简体" pitchFamily="65" charset="-122"/>
              </a:rPr>
              <a:t>四、</a:t>
            </a:r>
            <a:r>
              <a:rPr lang="en-US" altLang="zh-CN" u="none">
                <a:solidFill>
                  <a:srgbClr val="008000"/>
                </a:solidFill>
                <a:latin typeface="方正大黑简体" pitchFamily="65" charset="-122"/>
                <a:ea typeface="方正大黑简体" pitchFamily="65" charset="-122"/>
              </a:rPr>
              <a:t>Trivium</a:t>
            </a:r>
            <a:r>
              <a:rPr lang="zh-CN" altLang="en-US" u="none" dirty="0">
                <a:solidFill>
                  <a:srgbClr val="008000"/>
                </a:solidFill>
                <a:latin typeface="方正大黑简体" pitchFamily="65" charset="-122"/>
                <a:ea typeface="方正大黑简体" pitchFamily="65" charset="-122"/>
              </a:rPr>
              <a:t>密码算法</a:t>
            </a:r>
            <a:endParaRPr lang="zh-CN" altLang="en-US" u="none" dirty="0">
              <a:solidFill>
                <a:srgbClr val="008000"/>
              </a:solidFill>
              <a:latin typeface="方正大黑简体" pitchFamily="65" charset="-122"/>
              <a:ea typeface="方正大黑简体" pitchFamily="65" charset="-122"/>
            </a:endParaRPr>
          </a:p>
        </p:txBody>
      </p:sp>
      <p:grpSp>
        <p:nvGrpSpPr>
          <p:cNvPr id="9" name="组合 8"/>
          <p:cNvGrpSpPr/>
          <p:nvPr userDrawn="1"/>
        </p:nvGrpSpPr>
        <p:grpSpPr>
          <a:xfrm>
            <a:off x="-108520" y="-60861"/>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6">
    <p:spTree>
      <p:nvGrpSpPr>
        <p:cNvPr id="1" name=""/>
        <p:cNvGrpSpPr/>
        <p:nvPr/>
      </p:nvGrpSpPr>
      <p:grpSpPr>
        <a:xfrm>
          <a:off x="0" y="0"/>
          <a:ext cx="0" cy="0"/>
          <a:chOff x="0" y="0"/>
          <a:chExt cx="0" cy="0"/>
        </a:xfrm>
      </p:grpSpPr>
      <p:sp>
        <p:nvSpPr>
          <p:cNvPr id="3" name="内容占位符 2"/>
          <p:cNvSpPr>
            <a:spLocks noGrp="1"/>
          </p:cNvSpPr>
          <p:nvPr>
            <p:ph idx="1"/>
          </p:nvPr>
        </p:nvSpPr>
        <p:spPr>
          <a:xfrm>
            <a:off x="464760" y="1306635"/>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7" name="矩形 6"/>
          <p:cNvSpPr/>
          <p:nvPr userDrawn="1"/>
        </p:nvSpPr>
        <p:spPr>
          <a:xfrm>
            <a:off x="6835806" y="220578"/>
            <a:ext cx="2300630"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（六）算法升级版</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8" name="TextBox 7"/>
          <p:cNvSpPr txBox="1"/>
          <p:nvPr userDrawn="1"/>
        </p:nvSpPr>
        <p:spPr>
          <a:xfrm>
            <a:off x="1103265" y="179343"/>
            <a:ext cx="4345048"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三、祖冲之序列密码算法</a:t>
            </a:r>
            <a:endParaRPr lang="zh-CN" altLang="en-US" u="none" dirty="0">
              <a:solidFill>
                <a:srgbClr val="008000"/>
              </a:solidFill>
              <a:latin typeface="方正大黑简体" pitchFamily="65" charset="-122"/>
              <a:ea typeface="方正大黑简体" pitchFamily="65" charset="-122"/>
            </a:endParaRPr>
          </a:p>
        </p:txBody>
      </p:sp>
      <p:grpSp>
        <p:nvGrpSpPr>
          <p:cNvPr id="9" name="组合 8"/>
          <p:cNvGrpSpPr/>
          <p:nvPr userDrawn="1"/>
        </p:nvGrpSpPr>
        <p:grpSpPr>
          <a:xfrm>
            <a:off x="-108520" y="-60861"/>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小结">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79227"/>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buClr>
                <a:srgbClr val="FF0000"/>
              </a:buClr>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小结</a:t>
            </a:r>
            <a:endParaRPr lang="zh-CN" altLang="en-US" u="none" dirty="0">
              <a:solidFill>
                <a:srgbClr val="008000"/>
              </a:solidFill>
              <a:latin typeface="方正大黑简体" pitchFamily="65" charset="-122"/>
              <a:ea typeface="方正大黑简体" pitchFamily="65" charset="-122"/>
            </a:endParaRPr>
          </a:p>
        </p:txBody>
      </p:sp>
      <p:grpSp>
        <p:nvGrpSpPr>
          <p:cNvPr id="6" name="组合 5"/>
          <p:cNvGrpSpPr/>
          <p:nvPr userDrawn="1"/>
        </p:nvGrpSpPr>
        <p:grpSpPr>
          <a:xfrm>
            <a:off x="-108520" y="-60861"/>
            <a:ext cx="9252520" cy="1124930"/>
            <a:chOff x="-108520" y="-63388"/>
            <a:chExt cx="9252520" cy="1124930"/>
          </a:xfrm>
        </p:grpSpPr>
        <p:sp>
          <p:nvSpPr>
            <p:cNvPr id="7" name="矩形 6"/>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思考题">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5320"/>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思考题</a:t>
            </a:r>
            <a:endParaRPr lang="zh-CN" altLang="en-US" u="none" dirty="0">
              <a:solidFill>
                <a:srgbClr val="008000"/>
              </a:solidFill>
              <a:latin typeface="方正大黑简体" pitchFamily="65" charset="-122"/>
              <a:ea typeface="方正大黑简体" pitchFamily="65" charset="-122"/>
            </a:endParaRPr>
          </a:p>
        </p:txBody>
      </p:sp>
      <p:grpSp>
        <p:nvGrpSpPr>
          <p:cNvPr id="6" name="组合 5"/>
          <p:cNvGrpSpPr/>
          <p:nvPr userDrawn="1"/>
        </p:nvGrpSpPr>
        <p:grpSpPr>
          <a:xfrm>
            <a:off x="-108520" y="-60861"/>
            <a:ext cx="9252520" cy="1124930"/>
            <a:chOff x="-108520" y="-63388"/>
            <a:chExt cx="9252520" cy="1124930"/>
          </a:xfrm>
        </p:grpSpPr>
        <p:sp>
          <p:nvSpPr>
            <p:cNvPr id="7" name="矩形 6"/>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2271681" y="179343"/>
            <a:ext cx="4600638" cy="523220"/>
          </a:xfrm>
          <a:prstGeom prst="rect">
            <a:avLst/>
          </a:prstGeom>
          <a:noFill/>
        </p:spPr>
        <p:txBody>
          <a:bodyPr wrap="square" rtlCol="0">
            <a:spAutoFit/>
          </a:bodyPr>
          <a:lstStyle/>
          <a:p>
            <a:pPr algn="ctr"/>
            <a:r>
              <a:rPr lang="zh-CN" altLang="en-US" u="none" dirty="0">
                <a:solidFill>
                  <a:srgbClr val="008000"/>
                </a:solidFill>
                <a:latin typeface="方正大黑简体" pitchFamily="65" charset="-122"/>
                <a:ea typeface="方正大黑简体" pitchFamily="65" charset="-122"/>
              </a:rPr>
              <a:t>第五讲  序列密码</a:t>
            </a:r>
            <a:endParaRPr lang="zh-CN" altLang="en-US" u="none" dirty="0">
              <a:solidFill>
                <a:srgbClr val="008000"/>
              </a:solidFill>
              <a:latin typeface="方正大黑简体" pitchFamily="65" charset="-122"/>
              <a:ea typeface="方正大黑简体" pitchFamily="65" charset="-122"/>
            </a:endParaRPr>
          </a:p>
        </p:txBody>
      </p:sp>
      <p:sp>
        <p:nvSpPr>
          <p:cNvPr id="5" name="内容占位符 2"/>
          <p:cNvSpPr>
            <a:spLocks noGrp="1"/>
          </p:cNvSpPr>
          <p:nvPr>
            <p:ph idx="1"/>
          </p:nvPr>
        </p:nvSpPr>
        <p:spPr>
          <a:xfrm>
            <a:off x="457200" y="1270449"/>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grpSp>
        <p:nvGrpSpPr>
          <p:cNvPr id="9" name="组合 8"/>
          <p:cNvGrpSpPr/>
          <p:nvPr userDrawn="1"/>
        </p:nvGrpSpPr>
        <p:grpSpPr>
          <a:xfrm>
            <a:off x="-108520" y="-60861"/>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一、序列密码概述">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70449"/>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一、序列密码概述</a:t>
            </a:r>
            <a:endParaRPr lang="zh-CN" altLang="en-US" u="none" dirty="0">
              <a:solidFill>
                <a:srgbClr val="008000"/>
              </a:solidFill>
              <a:latin typeface="方正大黑简体" pitchFamily="65" charset="-122"/>
              <a:ea typeface="方正大黑简体" pitchFamily="65" charset="-122"/>
            </a:endParaRPr>
          </a:p>
        </p:txBody>
      </p:sp>
      <p:grpSp>
        <p:nvGrpSpPr>
          <p:cNvPr id="6" name="组合 5"/>
          <p:cNvGrpSpPr/>
          <p:nvPr userDrawn="1"/>
        </p:nvGrpSpPr>
        <p:grpSpPr>
          <a:xfrm>
            <a:off x="-108520" y="-60861"/>
            <a:ext cx="9252520" cy="1124930"/>
            <a:chOff x="-108520" y="-63388"/>
            <a:chExt cx="9252520" cy="1124930"/>
          </a:xfrm>
        </p:grpSpPr>
        <p:sp>
          <p:nvSpPr>
            <p:cNvPr id="7" name="矩形 6"/>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70449"/>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8" name="矩形 7"/>
          <p:cNvSpPr/>
          <p:nvPr userDrawn="1"/>
        </p:nvSpPr>
        <p:spPr>
          <a:xfrm>
            <a:off x="6306504" y="215856"/>
            <a:ext cx="2829621"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（一）序列密码的模型</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9" name="TextBox 8"/>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一、序列密码概述</a:t>
            </a:r>
            <a:endParaRPr lang="zh-CN" altLang="en-US" u="none" dirty="0">
              <a:solidFill>
                <a:srgbClr val="008000"/>
              </a:solidFill>
              <a:latin typeface="方正大黑简体" pitchFamily="65" charset="-122"/>
              <a:ea typeface="方正大黑简体" pitchFamily="65" charset="-122"/>
            </a:endParaRPr>
          </a:p>
        </p:txBody>
      </p:sp>
      <p:grpSp>
        <p:nvGrpSpPr>
          <p:cNvPr id="7" name="组合 6"/>
          <p:cNvGrpSpPr/>
          <p:nvPr userDrawn="1"/>
        </p:nvGrpSpPr>
        <p:grpSpPr>
          <a:xfrm>
            <a:off x="-108520" y="-60861"/>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70449"/>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8" name="矩形 7"/>
          <p:cNvSpPr/>
          <p:nvPr userDrawn="1"/>
        </p:nvSpPr>
        <p:spPr>
          <a:xfrm>
            <a:off x="4973643" y="220578"/>
            <a:ext cx="4152099"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（二）序列密码和分组密码的区别</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9" name="TextBox 8"/>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一、序列密码概述</a:t>
            </a:r>
            <a:endParaRPr lang="zh-CN" altLang="en-US" u="none" dirty="0">
              <a:solidFill>
                <a:srgbClr val="008000"/>
              </a:solidFill>
              <a:latin typeface="方正大黑简体" pitchFamily="65" charset="-122"/>
              <a:ea typeface="方正大黑简体" pitchFamily="65" charset="-122"/>
            </a:endParaRPr>
          </a:p>
        </p:txBody>
      </p:sp>
      <p:grpSp>
        <p:nvGrpSpPr>
          <p:cNvPr id="7" name="组合 6"/>
          <p:cNvGrpSpPr/>
          <p:nvPr userDrawn="1"/>
        </p:nvGrpSpPr>
        <p:grpSpPr>
          <a:xfrm>
            <a:off x="-108520" y="-60861"/>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70449"/>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8" name="矩形 7"/>
          <p:cNvSpPr/>
          <p:nvPr userDrawn="1"/>
        </p:nvSpPr>
        <p:spPr>
          <a:xfrm>
            <a:off x="6314887" y="220578"/>
            <a:ext cx="2829621"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（三）序列密码的特点</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9" name="TextBox 8"/>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一、序列密码概述</a:t>
            </a:r>
            <a:endParaRPr lang="zh-CN" altLang="en-US" u="none" dirty="0">
              <a:solidFill>
                <a:srgbClr val="008000"/>
              </a:solidFill>
              <a:latin typeface="方正大黑简体" pitchFamily="65" charset="-122"/>
              <a:ea typeface="方正大黑简体" pitchFamily="65" charset="-122"/>
            </a:endParaRPr>
          </a:p>
        </p:txBody>
      </p:sp>
      <p:grpSp>
        <p:nvGrpSpPr>
          <p:cNvPr id="7" name="组合 6"/>
          <p:cNvGrpSpPr/>
          <p:nvPr userDrawn="1"/>
        </p:nvGrpSpPr>
        <p:grpSpPr>
          <a:xfrm>
            <a:off x="-108520" y="-60861"/>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70449"/>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8" name="矩形 7"/>
          <p:cNvSpPr/>
          <p:nvPr userDrawn="1"/>
        </p:nvSpPr>
        <p:spPr>
          <a:xfrm>
            <a:off x="6300192" y="220578"/>
            <a:ext cx="2829621"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rPr>
              <a:t>（四）序列密码的分类</a:t>
            </a:r>
            <a:endParaRPr lang="zh-CN" altLang="en-US" sz="2000" u="none" kern="0" spc="50" dirty="0">
              <a:ln w="11430"/>
              <a:solidFill>
                <a:srgbClr val="FF0000"/>
              </a:soli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
        <p:nvSpPr>
          <p:cNvPr id="9" name="TextBox 8"/>
          <p:cNvSpPr txBox="1"/>
          <p:nvPr userDrawn="1"/>
        </p:nvSpPr>
        <p:spPr>
          <a:xfrm>
            <a:off x="1103265" y="179343"/>
            <a:ext cx="4089456"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一、序列密码概述</a:t>
            </a:r>
            <a:endParaRPr lang="zh-CN" altLang="en-US" u="none" dirty="0">
              <a:solidFill>
                <a:srgbClr val="008000"/>
              </a:solidFill>
              <a:latin typeface="方正大黑简体" pitchFamily="65" charset="-122"/>
              <a:ea typeface="方正大黑简体" pitchFamily="65" charset="-122"/>
            </a:endParaRPr>
          </a:p>
        </p:txBody>
      </p:sp>
      <p:grpSp>
        <p:nvGrpSpPr>
          <p:cNvPr id="7" name="组合 6"/>
          <p:cNvGrpSpPr/>
          <p:nvPr userDrawn="1"/>
        </p:nvGrpSpPr>
        <p:grpSpPr>
          <a:xfrm>
            <a:off x="-108520" y="-60861"/>
            <a:ext cx="9252520" cy="1124930"/>
            <a:chOff x="-108520" y="-63388"/>
            <a:chExt cx="9252520" cy="1124930"/>
          </a:xfrm>
        </p:grpSpPr>
        <p:sp>
          <p:nvSpPr>
            <p:cNvPr id="10" name="矩形 9"/>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线性反馈移位寄存器">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70449"/>
            <a:ext cx="8229600" cy="4824000"/>
          </a:xfrm>
        </p:spPr>
        <p:txBody>
          <a:bodyPr/>
          <a:lstStyle>
            <a:lvl1pPr>
              <a:lnSpc>
                <a:spcPct val="120000"/>
              </a:lnSpc>
              <a:spcBef>
                <a:spcPts val="600"/>
              </a:spcBef>
              <a:defRPr sz="3200" b="1">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nSpc>
                <a:spcPct val="120000"/>
              </a:lnSpc>
              <a:spcBef>
                <a:spcPts val="600"/>
              </a:spcBef>
              <a:defRPr sz="2800" b="1">
                <a:latin typeface="Times New Roman" panose="02020603050405020304" pitchFamily="18" charset="0"/>
                <a:ea typeface="黑体" panose="02010609060101010101" pitchFamily="49" charset="-122"/>
                <a:cs typeface="Times New Roman" panose="02020603050405020304" pitchFamily="18" charset="0"/>
              </a:defRPr>
            </a:lvl3pPr>
            <a:lvl4pPr>
              <a:defRPr>
                <a:latin typeface="Times New Roman" panose="02020603050405020304" pitchFamily="18" charset="0"/>
                <a:ea typeface="黑体" panose="02010609060101010101" pitchFamily="49" charset="-122"/>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527612" cy="523220"/>
          </a:xfrm>
          <a:prstGeom prst="rect">
            <a:avLst/>
          </a:prstGeom>
          <a:noFill/>
        </p:spPr>
        <p:txBody>
          <a:bodyPr wrap="square" rtlCol="0">
            <a:spAutoFit/>
          </a:bodyPr>
          <a:lstStyle/>
          <a:p>
            <a:r>
              <a:rPr lang="zh-CN" altLang="en-US" u="none" dirty="0">
                <a:solidFill>
                  <a:srgbClr val="008000"/>
                </a:solidFill>
                <a:latin typeface="方正大黑简体" pitchFamily="65" charset="-122"/>
                <a:ea typeface="方正大黑简体" pitchFamily="65" charset="-122"/>
              </a:rPr>
              <a:t>二、线性反馈移位寄存器</a:t>
            </a:r>
            <a:endParaRPr lang="zh-CN" altLang="en-US" u="none" dirty="0">
              <a:solidFill>
                <a:srgbClr val="008000"/>
              </a:solidFill>
              <a:latin typeface="方正大黑简体" pitchFamily="65" charset="-122"/>
              <a:ea typeface="方正大黑简体" pitchFamily="65" charset="-122"/>
            </a:endParaRPr>
          </a:p>
        </p:txBody>
      </p:sp>
      <p:grpSp>
        <p:nvGrpSpPr>
          <p:cNvPr id="6" name="组合 5"/>
          <p:cNvGrpSpPr/>
          <p:nvPr userDrawn="1"/>
        </p:nvGrpSpPr>
        <p:grpSpPr>
          <a:xfrm>
            <a:off x="-108520" y="-60861"/>
            <a:ext cx="9252520" cy="1124930"/>
            <a:chOff x="-108520" y="-63388"/>
            <a:chExt cx="9252520" cy="1124930"/>
          </a:xfrm>
        </p:grpSpPr>
        <p:sp>
          <p:nvSpPr>
            <p:cNvPr id="7" name="矩形 6"/>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9144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3716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828800" algn="l" rtl="0" fontAlgn="base">
                <a:spcBef>
                  <a:spcPct val="0"/>
                </a:spcBef>
                <a:spcAft>
                  <a:spcPct val="0"/>
                </a:spcAft>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22860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6pPr>
              <a:lvl7pPr marL="27432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7pPr>
              <a:lvl8pPr marL="32004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8pPr>
              <a:lvl9pPr marL="3657600" algn="l" defTabSz="914400" rtl="0" eaLnBrk="1" latinLnBrk="0" hangingPunct="1">
                <a:defRPr sz="2800" b="1" u="sng"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0" Type="http://schemas.openxmlformats.org/officeDocument/2006/relationships/theme" Target="../theme/theme1.xml"/><Relationship Id="rId3" Type="http://schemas.openxmlformats.org/officeDocument/2006/relationships/slideLayout" Target="../slideLayouts/slideLayout3.xml"/><Relationship Id="rId29" Type="http://schemas.openxmlformats.org/officeDocument/2006/relationships/image" Target="../media/image6.png"/><Relationship Id="rId28" Type="http://schemas.openxmlformats.org/officeDocument/2006/relationships/image" Target="../media/image5.png"/><Relationship Id="rId27" Type="http://schemas.openxmlformats.org/officeDocument/2006/relationships/image" Target="../media/image4.png"/><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0186" name="Rectangle 42"/>
          <p:cNvSpPr>
            <a:spLocks noGrp="1" noChangeArrowheads="1"/>
          </p:cNvSpPr>
          <p:nvPr>
            <p:ph type="title"/>
          </p:nvPr>
        </p:nvSpPr>
        <p:spPr bwMode="auto">
          <a:xfrm>
            <a:off x="457200" y="431800"/>
            <a:ext cx="82296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390187" name="Rectangle 43"/>
          <p:cNvSpPr>
            <a:spLocks noGrp="1" noChangeArrowheads="1"/>
          </p:cNvSpPr>
          <p:nvPr>
            <p:ph type="body" idx="1"/>
          </p:nvPr>
        </p:nvSpPr>
        <p:spPr bwMode="auto">
          <a:xfrm>
            <a:off x="457200" y="1600200"/>
            <a:ext cx="8229600" cy="5040313"/>
          </a:xfrm>
          <a:prstGeom prst="rect">
            <a:avLst/>
          </a:prstGeom>
          <a:noFill/>
          <a:ln w="9525">
            <a:noFill/>
            <a:miter lim="800000"/>
          </a:ln>
          <a:effec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txStyles>
    <p:titleStyle>
      <a:lvl1pPr algn="ctr" rtl="0" eaLnBrk="0" fontAlgn="base" hangingPunct="0">
        <a:spcBef>
          <a:spcPct val="0"/>
        </a:spcBef>
        <a:spcAft>
          <a:spcPct val="0"/>
        </a:spcAft>
        <a:defRPr sz="4400" b="1">
          <a:solidFill>
            <a:schemeClr val="accent4">
              <a:lumMod val="10000"/>
            </a:schemeClr>
          </a:solidFill>
          <a:effectLst/>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华文中宋" panose="02010600040101010101" pitchFamily="2" charset="-122"/>
          <a:ea typeface="华文中宋" panose="0201060004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华文中宋" panose="02010600040101010101" pitchFamily="2" charset="-122"/>
          <a:ea typeface="华文中宋" panose="0201060004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华文中宋" panose="02010600040101010101" pitchFamily="2" charset="-122"/>
          <a:ea typeface="华文中宋" panose="0201060004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华文中宋" panose="02010600040101010101" pitchFamily="2" charset="-122"/>
          <a:ea typeface="华文中宋" panose="0201060004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lnSpc>
          <a:spcPct val="120000"/>
        </a:lnSpc>
        <a:spcBef>
          <a:spcPts val="600"/>
        </a:spcBef>
        <a:spcAft>
          <a:spcPct val="0"/>
        </a:spcAft>
        <a:buClr>
          <a:schemeClr val="hlink"/>
        </a:buClr>
        <a:buSzPct val="90000"/>
        <a:buFont typeface="Wingdings" panose="05000000000000000000" pitchFamily="2" charset="2"/>
        <a:buBlip>
          <a:blip r:embed="rId27"/>
        </a:buBlip>
        <a:defRPr sz="3200" b="1">
          <a:solidFill>
            <a:schemeClr val="accent4">
              <a:lumMod val="10000"/>
            </a:schemeClr>
          </a:solidFill>
          <a:effectLst/>
          <a:latin typeface="黑体" panose="02010609060101010101" pitchFamily="49" charset="-122"/>
          <a:ea typeface="黑体" panose="02010609060101010101" pitchFamily="49" charset="-122"/>
          <a:cs typeface="+mn-cs"/>
        </a:defRPr>
      </a:lvl1pPr>
      <a:lvl2pPr marL="742950" indent="-285750" algn="l" rtl="0" eaLnBrk="0" fontAlgn="base" hangingPunct="0">
        <a:lnSpc>
          <a:spcPct val="120000"/>
        </a:lnSpc>
        <a:spcBef>
          <a:spcPts val="600"/>
        </a:spcBef>
        <a:spcAft>
          <a:spcPct val="0"/>
        </a:spcAft>
        <a:buClr>
          <a:srgbClr val="00FF00"/>
        </a:buClr>
        <a:buFont typeface="Wingdings" panose="05000000000000000000" pitchFamily="2" charset="2"/>
        <a:buChar char="l"/>
        <a:defRPr sz="2800" b="1">
          <a:solidFill>
            <a:schemeClr val="accent4">
              <a:lumMod val="10000"/>
            </a:schemeClr>
          </a:solidFill>
          <a:effectLst/>
          <a:latin typeface="华文中宋" panose="02010600040101010101" pitchFamily="2" charset="-122"/>
          <a:ea typeface="华文中宋" panose="02010600040101010101" pitchFamily="2" charset="-122"/>
        </a:defRPr>
      </a:lvl2pPr>
      <a:lvl3pPr marL="1143000" indent="-228600" algn="l" rtl="0" eaLnBrk="0" fontAlgn="base" hangingPunct="0">
        <a:lnSpc>
          <a:spcPct val="120000"/>
        </a:lnSpc>
        <a:spcBef>
          <a:spcPts val="600"/>
        </a:spcBef>
        <a:spcAft>
          <a:spcPct val="0"/>
        </a:spcAft>
        <a:buClr>
          <a:schemeClr val="accent2"/>
        </a:buClr>
        <a:buSzPct val="90000"/>
        <a:buFont typeface="Wingdings" panose="05000000000000000000" pitchFamily="2" charset="2"/>
        <a:buBlip>
          <a:blip r:embed="rId28"/>
        </a:buBlip>
        <a:defRPr sz="2400" b="1">
          <a:solidFill>
            <a:schemeClr val="accent4">
              <a:lumMod val="10000"/>
            </a:schemeClr>
          </a:solidFill>
          <a:effectLst/>
          <a:latin typeface="华文中宋" panose="02010600040101010101" pitchFamily="2" charset="-122"/>
          <a:ea typeface="华文中宋" panose="02010600040101010101" pitchFamily="2" charset="-122"/>
        </a:defRPr>
      </a:lvl3pPr>
      <a:lvl4pPr marL="1600200" indent="-228600" algn="l" rtl="0" eaLnBrk="0" fontAlgn="base" hangingPunct="0">
        <a:lnSpc>
          <a:spcPct val="120000"/>
        </a:lnSpc>
        <a:spcBef>
          <a:spcPts val="600"/>
        </a:spcBef>
        <a:spcAft>
          <a:spcPct val="0"/>
        </a:spcAft>
        <a:buFont typeface="Wingdings" panose="05000000000000000000" pitchFamily="2" charset="2"/>
        <a:buChar char="Ø"/>
        <a:defRPr sz="2000" b="1">
          <a:solidFill>
            <a:schemeClr val="accent4">
              <a:lumMod val="10000"/>
            </a:schemeClr>
          </a:solidFill>
          <a:effectLst/>
          <a:latin typeface="华文中宋" panose="02010600040101010101" pitchFamily="2" charset="-122"/>
          <a:ea typeface="华文中宋" panose="02010600040101010101" pitchFamily="2" charset="-122"/>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29"/>
        </a:buBlip>
        <a:defRPr sz="2000" b="1">
          <a:solidFill>
            <a:schemeClr val="accent4">
              <a:lumMod val="10000"/>
            </a:schemeClr>
          </a:solidFill>
          <a:effectLst/>
          <a:latin typeface="华文中宋" panose="02010600040101010101" pitchFamily="2" charset="-122"/>
          <a:ea typeface="华文中宋" panose="02010600040101010101" pitchFamily="2" charset="-122"/>
        </a:defRPr>
      </a:lvl5pPr>
      <a:lvl6pPr marL="2514600" indent="-228600" algn="l" rtl="0" fontAlgn="base">
        <a:spcBef>
          <a:spcPct val="20000"/>
        </a:spcBef>
        <a:spcAft>
          <a:spcPct val="0"/>
        </a:spcAft>
        <a:buClr>
          <a:schemeClr val="folHlink"/>
        </a:buClr>
        <a:buSzPct val="90000"/>
        <a:buFont typeface="Wingdings" panose="05000000000000000000" pitchFamily="2" charset="2"/>
        <a:buBlip>
          <a:blip r:embed="rId29"/>
        </a:buBlip>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90000"/>
        <a:buFont typeface="Wingdings" panose="05000000000000000000" pitchFamily="2" charset="2"/>
        <a:buBlip>
          <a:blip r:embed="rId29"/>
        </a:buBlip>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90000"/>
        <a:buFont typeface="Wingdings" panose="05000000000000000000" pitchFamily="2" charset="2"/>
        <a:buBlip>
          <a:blip r:embed="rId29"/>
        </a:buBlip>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90000"/>
        <a:buFont typeface="Wingdings" panose="05000000000000000000" pitchFamily="2" charset="2"/>
        <a:buBlip>
          <a:blip r:embed="rId29"/>
        </a:buBlip>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4" Type="http://schemas.openxmlformats.org/officeDocument/2006/relationships/notesSlide" Target="../notesSlides/notesSlide10.xml"/><Relationship Id="rId13" Type="http://schemas.openxmlformats.org/officeDocument/2006/relationships/slideLayout" Target="../slideLayouts/slideLayout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1.xml"/><Relationship Id="rId2" Type="http://schemas.openxmlformats.org/officeDocument/2006/relationships/image" Target="../media/image9.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1.xml"/><Relationship Id="rId2" Type="http://schemas.openxmlformats.org/officeDocument/2006/relationships/image" Target="../media/image11.wmf"/><Relationship Id="rId1"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vmlDrawing" Target="../drawings/vmlDrawing2.vml"/><Relationship Id="rId3" Type="http://schemas.openxmlformats.org/officeDocument/2006/relationships/slideLayout" Target="../slideLayouts/slideLayout11.xml"/><Relationship Id="rId2" Type="http://schemas.openxmlformats.org/officeDocument/2006/relationships/image" Target="../media/image11.wmf"/><Relationship Id="rId1"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vmlDrawing" Target="../drawings/vmlDrawing3.vml"/><Relationship Id="rId3" Type="http://schemas.openxmlformats.org/officeDocument/2006/relationships/slideLayout" Target="../slideLayouts/slideLayout11.xml"/><Relationship Id="rId2" Type="http://schemas.openxmlformats.org/officeDocument/2006/relationships/image" Target="../media/image12.wmf"/><Relationship Id="rId1"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1.xml"/><Relationship Id="rId2" Type="http://schemas.openxmlformats.org/officeDocument/2006/relationships/image" Target="../media/image12.wmf"/><Relationship Id="rId1"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2.xml"/><Relationship Id="rId2" Type="http://schemas.openxmlformats.org/officeDocument/2006/relationships/image" Target="../media/image14.png"/><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vmlDrawing" Target="../drawings/vmlDrawing5.vml"/><Relationship Id="rId5" Type="http://schemas.openxmlformats.org/officeDocument/2006/relationships/slideLayout" Target="../slideLayouts/slideLayout12.xml"/><Relationship Id="rId4" Type="http://schemas.openxmlformats.org/officeDocument/2006/relationships/image" Target="../media/image16.emf"/><Relationship Id="rId3" Type="http://schemas.openxmlformats.org/officeDocument/2006/relationships/oleObject" Target="../embeddings/oleObject6.bin"/><Relationship Id="rId2" Type="http://schemas.openxmlformats.org/officeDocument/2006/relationships/image" Target="../media/image15.emf"/><Relationship Id="rId1" Type="http://schemas.openxmlformats.org/officeDocument/2006/relationships/oleObject" Target="../embeddings/oleObject5.bin"/></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2.png"/><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4.png"/><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image" Target="../media/image2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0.png"/></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7.xml"/><Relationship Id="rId2" Type="http://schemas.openxmlformats.org/officeDocument/2006/relationships/image" Target="../media/image16.emf"/><Relationship Id="rId1" Type="http://schemas.openxmlformats.org/officeDocument/2006/relationships/oleObject" Target="../embeddings/oleObject7.bin"/></Relationships>
</file>

<file path=ppt/slides/_rels/slide45.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3" Type="http://schemas.openxmlformats.org/officeDocument/2006/relationships/slideLayout" Target="../slideLayouts/slideLayout17.xml"/><Relationship Id="rId32" Type="http://schemas.openxmlformats.org/officeDocument/2006/relationships/image" Target="../media/image62.png"/><Relationship Id="rId31" Type="http://schemas.openxmlformats.org/officeDocument/2006/relationships/image" Target="../media/image61.png"/><Relationship Id="rId30" Type="http://schemas.openxmlformats.org/officeDocument/2006/relationships/image" Target="../media/image60.png"/><Relationship Id="rId3" Type="http://schemas.openxmlformats.org/officeDocument/2006/relationships/image" Target="../media/image33.png"/><Relationship Id="rId29" Type="http://schemas.openxmlformats.org/officeDocument/2006/relationships/image" Target="../media/image59.png"/><Relationship Id="rId28" Type="http://schemas.openxmlformats.org/officeDocument/2006/relationships/image" Target="../media/image58.png"/><Relationship Id="rId27" Type="http://schemas.openxmlformats.org/officeDocument/2006/relationships/image" Target="../media/image57.png"/><Relationship Id="rId26" Type="http://schemas.openxmlformats.org/officeDocument/2006/relationships/image" Target="../media/image56.png"/><Relationship Id="rId25" Type="http://schemas.openxmlformats.org/officeDocument/2006/relationships/image" Target="../media/image55.png"/><Relationship Id="rId24" Type="http://schemas.openxmlformats.org/officeDocument/2006/relationships/image" Target="../media/image54.png"/><Relationship Id="rId23" Type="http://schemas.openxmlformats.org/officeDocument/2006/relationships/image" Target="../media/image53.png"/><Relationship Id="rId22" Type="http://schemas.openxmlformats.org/officeDocument/2006/relationships/image" Target="../media/image52.png"/><Relationship Id="rId21" Type="http://schemas.openxmlformats.org/officeDocument/2006/relationships/image" Target="../media/image51.png"/><Relationship Id="rId20" Type="http://schemas.openxmlformats.org/officeDocument/2006/relationships/image" Target="../media/image50.png"/><Relationship Id="rId2" Type="http://schemas.openxmlformats.org/officeDocument/2006/relationships/image" Target="../media/image32.png"/><Relationship Id="rId19" Type="http://schemas.openxmlformats.org/officeDocument/2006/relationships/image" Target="../media/image49.png"/><Relationship Id="rId18" Type="http://schemas.openxmlformats.org/officeDocument/2006/relationships/image" Target="../media/image48.png"/><Relationship Id="rId17" Type="http://schemas.openxmlformats.org/officeDocument/2006/relationships/image" Target="../media/image47.png"/><Relationship Id="rId16" Type="http://schemas.openxmlformats.org/officeDocument/2006/relationships/image" Target="../media/image46.png"/><Relationship Id="rId15" Type="http://schemas.openxmlformats.org/officeDocument/2006/relationships/image" Target="../media/image45.png"/><Relationship Id="rId14" Type="http://schemas.openxmlformats.org/officeDocument/2006/relationships/image" Target="../media/image44.png"/><Relationship Id="rId13" Type="http://schemas.openxmlformats.org/officeDocument/2006/relationships/image" Target="../media/image43.png"/><Relationship Id="rId12" Type="http://schemas.openxmlformats.org/officeDocument/2006/relationships/image" Target="../media/image42.png"/><Relationship Id="rId11" Type="http://schemas.openxmlformats.org/officeDocument/2006/relationships/image" Target="../media/image41.png"/><Relationship Id="rId10" Type="http://schemas.openxmlformats.org/officeDocument/2006/relationships/image" Target="../media/image40.png"/><Relationship Id="rId1" Type="http://schemas.openxmlformats.org/officeDocument/2006/relationships/image" Target="../media/image31.png"/></Relationships>
</file>

<file path=ppt/slides/_rels/slide46.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2" Type="http://schemas.openxmlformats.org/officeDocument/2006/relationships/slideLayout" Target="../slideLayouts/slideLayout17.xml"/><Relationship Id="rId31" Type="http://schemas.openxmlformats.org/officeDocument/2006/relationships/image" Target="../media/image61.png"/><Relationship Id="rId30" Type="http://schemas.openxmlformats.org/officeDocument/2006/relationships/image" Target="../media/image60.png"/><Relationship Id="rId3" Type="http://schemas.openxmlformats.org/officeDocument/2006/relationships/image" Target="../media/image33.png"/><Relationship Id="rId29" Type="http://schemas.openxmlformats.org/officeDocument/2006/relationships/image" Target="../media/image59.png"/><Relationship Id="rId28" Type="http://schemas.openxmlformats.org/officeDocument/2006/relationships/image" Target="../media/image58.png"/><Relationship Id="rId27" Type="http://schemas.openxmlformats.org/officeDocument/2006/relationships/image" Target="../media/image57.png"/><Relationship Id="rId26" Type="http://schemas.openxmlformats.org/officeDocument/2006/relationships/image" Target="../media/image56.png"/><Relationship Id="rId25" Type="http://schemas.openxmlformats.org/officeDocument/2006/relationships/image" Target="../media/image55.png"/><Relationship Id="rId24" Type="http://schemas.openxmlformats.org/officeDocument/2006/relationships/image" Target="../media/image54.png"/><Relationship Id="rId23" Type="http://schemas.openxmlformats.org/officeDocument/2006/relationships/image" Target="../media/image53.png"/><Relationship Id="rId22" Type="http://schemas.openxmlformats.org/officeDocument/2006/relationships/image" Target="../media/image52.png"/><Relationship Id="rId21" Type="http://schemas.openxmlformats.org/officeDocument/2006/relationships/image" Target="../media/image63.png"/><Relationship Id="rId20" Type="http://schemas.openxmlformats.org/officeDocument/2006/relationships/image" Target="../media/image50.png"/><Relationship Id="rId2" Type="http://schemas.openxmlformats.org/officeDocument/2006/relationships/image" Target="../media/image32.png"/><Relationship Id="rId19" Type="http://schemas.openxmlformats.org/officeDocument/2006/relationships/image" Target="../media/image49.png"/><Relationship Id="rId18" Type="http://schemas.openxmlformats.org/officeDocument/2006/relationships/image" Target="../media/image48.png"/><Relationship Id="rId17" Type="http://schemas.openxmlformats.org/officeDocument/2006/relationships/image" Target="../media/image47.png"/><Relationship Id="rId16" Type="http://schemas.openxmlformats.org/officeDocument/2006/relationships/image" Target="../media/image46.png"/><Relationship Id="rId15" Type="http://schemas.openxmlformats.org/officeDocument/2006/relationships/image" Target="../media/image45.png"/><Relationship Id="rId14" Type="http://schemas.openxmlformats.org/officeDocument/2006/relationships/image" Target="../media/image44.png"/><Relationship Id="rId13" Type="http://schemas.openxmlformats.org/officeDocument/2006/relationships/image" Target="../media/image43.png"/><Relationship Id="rId12" Type="http://schemas.openxmlformats.org/officeDocument/2006/relationships/image" Target="../media/image42.png"/><Relationship Id="rId11" Type="http://schemas.openxmlformats.org/officeDocument/2006/relationships/image" Target="../media/image41.png"/><Relationship Id="rId10" Type="http://schemas.openxmlformats.org/officeDocument/2006/relationships/image" Target="../media/image40.png"/><Relationship Id="rId1"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6" Type="http://schemas.openxmlformats.org/officeDocument/2006/relationships/notesSlide" Target="../notesSlides/notesSlide27.xml"/><Relationship Id="rId25" Type="http://schemas.openxmlformats.org/officeDocument/2006/relationships/slideLayout" Target="../slideLayouts/slideLayout18.xml"/><Relationship Id="rId24" Type="http://schemas.openxmlformats.org/officeDocument/2006/relationships/image" Target="../media/image67.png"/><Relationship Id="rId23" Type="http://schemas.openxmlformats.org/officeDocument/2006/relationships/image" Target="../media/image66.png"/><Relationship Id="rId22" Type="http://schemas.openxmlformats.org/officeDocument/2006/relationships/image" Target="../media/image52.png"/><Relationship Id="rId21" Type="http://schemas.openxmlformats.org/officeDocument/2006/relationships/image" Target="../media/image51.png"/><Relationship Id="rId20" Type="http://schemas.openxmlformats.org/officeDocument/2006/relationships/image" Target="../media/image65.png"/><Relationship Id="rId2" Type="http://schemas.openxmlformats.org/officeDocument/2006/relationships/image" Target="../media/image32.png"/><Relationship Id="rId19" Type="http://schemas.openxmlformats.org/officeDocument/2006/relationships/image" Target="../media/image49.png"/><Relationship Id="rId18" Type="http://schemas.openxmlformats.org/officeDocument/2006/relationships/image" Target="../media/image64.png"/><Relationship Id="rId17" Type="http://schemas.openxmlformats.org/officeDocument/2006/relationships/image" Target="../media/image47.png"/><Relationship Id="rId16" Type="http://schemas.openxmlformats.org/officeDocument/2006/relationships/image" Target="../media/image46.png"/><Relationship Id="rId15" Type="http://schemas.openxmlformats.org/officeDocument/2006/relationships/image" Target="../media/image45.png"/><Relationship Id="rId14" Type="http://schemas.openxmlformats.org/officeDocument/2006/relationships/image" Target="../media/image44.png"/><Relationship Id="rId13" Type="http://schemas.openxmlformats.org/officeDocument/2006/relationships/image" Target="../media/image43.png"/><Relationship Id="rId12" Type="http://schemas.openxmlformats.org/officeDocument/2006/relationships/image" Target="../media/image42.png"/><Relationship Id="rId11" Type="http://schemas.openxmlformats.org/officeDocument/2006/relationships/image" Target="../media/image41.png"/><Relationship Id="rId10" Type="http://schemas.openxmlformats.org/officeDocument/2006/relationships/image" Target="../media/image40.png"/><Relationship Id="rId1" Type="http://schemas.openxmlformats.org/officeDocument/2006/relationships/image" Target="../media/image31.png"/></Relationships>
</file>

<file path=ppt/slides/_rels/slide49.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4" Type="http://schemas.openxmlformats.org/officeDocument/2006/relationships/slideLayout" Target="../slideLayouts/slideLayout18.xml"/><Relationship Id="rId23" Type="http://schemas.openxmlformats.org/officeDocument/2006/relationships/image" Target="../media/image68.png"/><Relationship Id="rId22" Type="http://schemas.openxmlformats.org/officeDocument/2006/relationships/image" Target="../media/image52.png"/><Relationship Id="rId21" Type="http://schemas.openxmlformats.org/officeDocument/2006/relationships/image" Target="../media/image51.png"/><Relationship Id="rId20" Type="http://schemas.openxmlformats.org/officeDocument/2006/relationships/image" Target="../media/image65.png"/><Relationship Id="rId2" Type="http://schemas.openxmlformats.org/officeDocument/2006/relationships/image" Target="../media/image32.png"/><Relationship Id="rId19" Type="http://schemas.openxmlformats.org/officeDocument/2006/relationships/image" Target="../media/image49.png"/><Relationship Id="rId18" Type="http://schemas.openxmlformats.org/officeDocument/2006/relationships/image" Target="../media/image64.png"/><Relationship Id="rId17" Type="http://schemas.openxmlformats.org/officeDocument/2006/relationships/image" Target="../media/image47.png"/><Relationship Id="rId16" Type="http://schemas.openxmlformats.org/officeDocument/2006/relationships/image" Target="../media/image46.png"/><Relationship Id="rId15" Type="http://schemas.openxmlformats.org/officeDocument/2006/relationships/image" Target="../media/image45.png"/><Relationship Id="rId14" Type="http://schemas.openxmlformats.org/officeDocument/2006/relationships/image" Target="../media/image44.png"/><Relationship Id="rId13" Type="http://schemas.openxmlformats.org/officeDocument/2006/relationships/image" Target="../media/image43.png"/><Relationship Id="rId12" Type="http://schemas.openxmlformats.org/officeDocument/2006/relationships/image" Target="../media/image42.png"/><Relationship Id="rId11" Type="http://schemas.openxmlformats.org/officeDocument/2006/relationships/image" Target="../media/image41.png"/><Relationship Id="rId10" Type="http://schemas.openxmlformats.org/officeDocument/2006/relationships/image" Target="../media/image40.png"/><Relationship Id="rId1"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3" Type="http://schemas.openxmlformats.org/officeDocument/2006/relationships/notesSlide" Target="../notesSlides/notesSlide28.xml"/><Relationship Id="rId22" Type="http://schemas.openxmlformats.org/officeDocument/2006/relationships/slideLayout" Target="../slideLayouts/slideLayout18.xml"/><Relationship Id="rId21" Type="http://schemas.openxmlformats.org/officeDocument/2006/relationships/image" Target="../media/image69.png"/><Relationship Id="rId20" Type="http://schemas.openxmlformats.org/officeDocument/2006/relationships/image" Target="../media/image60.png"/><Relationship Id="rId2" Type="http://schemas.openxmlformats.org/officeDocument/2006/relationships/image" Target="../media/image32.png"/><Relationship Id="rId19" Type="http://schemas.openxmlformats.org/officeDocument/2006/relationships/image" Target="../media/image59.png"/><Relationship Id="rId18" Type="http://schemas.openxmlformats.org/officeDocument/2006/relationships/image" Target="../media/image58.png"/><Relationship Id="rId17" Type="http://schemas.openxmlformats.org/officeDocument/2006/relationships/image" Target="../media/image57.png"/><Relationship Id="rId16" Type="http://schemas.openxmlformats.org/officeDocument/2006/relationships/image" Target="../media/image46.png"/><Relationship Id="rId15" Type="http://schemas.openxmlformats.org/officeDocument/2006/relationships/image" Target="../media/image45.png"/><Relationship Id="rId14" Type="http://schemas.openxmlformats.org/officeDocument/2006/relationships/image" Target="../media/image44.png"/><Relationship Id="rId13" Type="http://schemas.openxmlformats.org/officeDocument/2006/relationships/image" Target="../media/image43.png"/><Relationship Id="rId12" Type="http://schemas.openxmlformats.org/officeDocument/2006/relationships/image" Target="../media/image42.png"/><Relationship Id="rId11" Type="http://schemas.openxmlformats.org/officeDocument/2006/relationships/image" Target="../media/image41.png"/><Relationship Id="rId10" Type="http://schemas.openxmlformats.org/officeDocument/2006/relationships/image" Target="../media/image40.png"/><Relationship Id="rId1" Type="http://schemas.openxmlformats.org/officeDocument/2006/relationships/image" Target="../media/image31.png"/></Relationships>
</file>

<file path=ppt/slides/_rels/slide51.xml.rels><?xml version="1.0" encoding="UTF-8" standalone="yes"?>
<Relationships xmlns="http://schemas.openxmlformats.org/package/2006/relationships"><Relationship Id="rId9" Type="http://schemas.openxmlformats.org/officeDocument/2006/relationships/image" Target="../media/image78.png"/><Relationship Id="rId8" Type="http://schemas.openxmlformats.org/officeDocument/2006/relationships/image" Target="../media/image77.png"/><Relationship Id="rId7" Type="http://schemas.openxmlformats.org/officeDocument/2006/relationships/image" Target="../media/image76.png"/><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1" Type="http://schemas.openxmlformats.org/officeDocument/2006/relationships/notesSlide" Target="../notesSlides/notesSlide29.xml"/><Relationship Id="rId10" Type="http://schemas.openxmlformats.org/officeDocument/2006/relationships/slideLayout" Target="../slideLayouts/slideLayout18.xml"/><Relationship Id="rId1"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vmlDrawing" Target="../drawings/vmlDrawing7.vml"/><Relationship Id="rId5" Type="http://schemas.openxmlformats.org/officeDocument/2006/relationships/slideLayout" Target="../slideLayouts/slideLayout18.xml"/><Relationship Id="rId4" Type="http://schemas.openxmlformats.org/officeDocument/2006/relationships/image" Target="../media/image80.wmf"/><Relationship Id="rId3" Type="http://schemas.openxmlformats.org/officeDocument/2006/relationships/oleObject" Target="../embeddings/oleObject9.bin"/><Relationship Id="rId2" Type="http://schemas.openxmlformats.org/officeDocument/2006/relationships/image" Target="../media/image79.wmf"/><Relationship Id="rId1" Type="http://schemas.openxmlformats.org/officeDocument/2006/relationships/oleObject" Target="../embeddings/oleObject8.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8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9" Type="http://schemas.openxmlformats.org/officeDocument/2006/relationships/image" Target="../media/image90.png"/><Relationship Id="rId8" Type="http://schemas.openxmlformats.org/officeDocument/2006/relationships/image" Target="../media/image89.png"/><Relationship Id="rId7" Type="http://schemas.openxmlformats.org/officeDocument/2006/relationships/image" Target="../media/image88.png"/><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33" Type="http://schemas.openxmlformats.org/officeDocument/2006/relationships/slideLayout" Target="../slideLayouts/slideLayout20.xml"/><Relationship Id="rId32" Type="http://schemas.openxmlformats.org/officeDocument/2006/relationships/image" Target="../media/image113.png"/><Relationship Id="rId31" Type="http://schemas.openxmlformats.org/officeDocument/2006/relationships/image" Target="../media/image112.png"/><Relationship Id="rId30" Type="http://schemas.openxmlformats.org/officeDocument/2006/relationships/image" Target="../media/image111.png"/><Relationship Id="rId3" Type="http://schemas.openxmlformats.org/officeDocument/2006/relationships/image" Target="../media/image84.png"/><Relationship Id="rId29" Type="http://schemas.openxmlformats.org/officeDocument/2006/relationships/image" Target="../media/image110.png"/><Relationship Id="rId28" Type="http://schemas.openxmlformats.org/officeDocument/2006/relationships/image" Target="../media/image109.png"/><Relationship Id="rId27" Type="http://schemas.openxmlformats.org/officeDocument/2006/relationships/image" Target="../media/image108.png"/><Relationship Id="rId26" Type="http://schemas.openxmlformats.org/officeDocument/2006/relationships/image" Target="../media/image107.png"/><Relationship Id="rId25" Type="http://schemas.openxmlformats.org/officeDocument/2006/relationships/image" Target="../media/image106.png"/><Relationship Id="rId24" Type="http://schemas.openxmlformats.org/officeDocument/2006/relationships/image" Target="../media/image105.png"/><Relationship Id="rId23" Type="http://schemas.openxmlformats.org/officeDocument/2006/relationships/image" Target="../media/image104.png"/><Relationship Id="rId22" Type="http://schemas.openxmlformats.org/officeDocument/2006/relationships/image" Target="../media/image103.png"/><Relationship Id="rId21" Type="http://schemas.openxmlformats.org/officeDocument/2006/relationships/image" Target="../media/image102.png"/><Relationship Id="rId20" Type="http://schemas.openxmlformats.org/officeDocument/2006/relationships/image" Target="../media/image101.png"/><Relationship Id="rId2" Type="http://schemas.openxmlformats.org/officeDocument/2006/relationships/image" Target="../media/image83.png"/><Relationship Id="rId19" Type="http://schemas.openxmlformats.org/officeDocument/2006/relationships/image" Target="../media/image100.png"/><Relationship Id="rId18" Type="http://schemas.openxmlformats.org/officeDocument/2006/relationships/image" Target="../media/image99.png"/><Relationship Id="rId17" Type="http://schemas.openxmlformats.org/officeDocument/2006/relationships/image" Target="../media/image98.png"/><Relationship Id="rId16" Type="http://schemas.openxmlformats.org/officeDocument/2006/relationships/image" Target="../media/image97.png"/><Relationship Id="rId15" Type="http://schemas.openxmlformats.org/officeDocument/2006/relationships/image" Target="../media/image96.png"/><Relationship Id="rId14" Type="http://schemas.openxmlformats.org/officeDocument/2006/relationships/image" Target="../media/image95.png"/><Relationship Id="rId13" Type="http://schemas.openxmlformats.org/officeDocument/2006/relationships/image" Target="../media/image94.png"/><Relationship Id="rId12" Type="http://schemas.openxmlformats.org/officeDocument/2006/relationships/image" Target="../media/image93.png"/><Relationship Id="rId11" Type="http://schemas.openxmlformats.org/officeDocument/2006/relationships/image" Target="../media/image92.png"/><Relationship Id="rId10" Type="http://schemas.openxmlformats.org/officeDocument/2006/relationships/image" Target="../media/image91.png"/><Relationship Id="rId1" Type="http://schemas.openxmlformats.org/officeDocument/2006/relationships/image" Target="../media/image8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9" Type="http://schemas.openxmlformats.org/officeDocument/2006/relationships/image" Target="../media/image122.png"/><Relationship Id="rId8" Type="http://schemas.openxmlformats.org/officeDocument/2006/relationships/image" Target="../media/image121.png"/><Relationship Id="rId7" Type="http://schemas.openxmlformats.org/officeDocument/2006/relationships/image" Target="../media/image120.png"/><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34" Type="http://schemas.openxmlformats.org/officeDocument/2006/relationships/notesSlide" Target="../notesSlides/notesSlide33.xml"/><Relationship Id="rId33" Type="http://schemas.openxmlformats.org/officeDocument/2006/relationships/slideLayout" Target="../slideLayouts/slideLayout20.xml"/><Relationship Id="rId32" Type="http://schemas.openxmlformats.org/officeDocument/2006/relationships/image" Target="../media/image62.png"/><Relationship Id="rId31" Type="http://schemas.openxmlformats.org/officeDocument/2006/relationships/image" Target="../media/image144.png"/><Relationship Id="rId30" Type="http://schemas.openxmlformats.org/officeDocument/2006/relationships/image" Target="../media/image143.png"/><Relationship Id="rId3" Type="http://schemas.openxmlformats.org/officeDocument/2006/relationships/image" Target="../media/image116.png"/><Relationship Id="rId29" Type="http://schemas.openxmlformats.org/officeDocument/2006/relationships/image" Target="../media/image142.png"/><Relationship Id="rId28" Type="http://schemas.openxmlformats.org/officeDocument/2006/relationships/image" Target="../media/image141.png"/><Relationship Id="rId27" Type="http://schemas.openxmlformats.org/officeDocument/2006/relationships/image" Target="../media/image140.png"/><Relationship Id="rId26" Type="http://schemas.openxmlformats.org/officeDocument/2006/relationships/image" Target="../media/image139.png"/><Relationship Id="rId25" Type="http://schemas.openxmlformats.org/officeDocument/2006/relationships/image" Target="../media/image138.png"/><Relationship Id="rId24" Type="http://schemas.openxmlformats.org/officeDocument/2006/relationships/image" Target="../media/image137.png"/><Relationship Id="rId23" Type="http://schemas.openxmlformats.org/officeDocument/2006/relationships/image" Target="../media/image136.png"/><Relationship Id="rId22" Type="http://schemas.openxmlformats.org/officeDocument/2006/relationships/image" Target="../media/image135.png"/><Relationship Id="rId21" Type="http://schemas.openxmlformats.org/officeDocument/2006/relationships/image" Target="../media/image134.png"/><Relationship Id="rId20" Type="http://schemas.openxmlformats.org/officeDocument/2006/relationships/image" Target="../media/image133.png"/><Relationship Id="rId2" Type="http://schemas.openxmlformats.org/officeDocument/2006/relationships/image" Target="../media/image115.png"/><Relationship Id="rId19" Type="http://schemas.openxmlformats.org/officeDocument/2006/relationships/image" Target="../media/image132.png"/><Relationship Id="rId18" Type="http://schemas.openxmlformats.org/officeDocument/2006/relationships/image" Target="../media/image131.png"/><Relationship Id="rId17" Type="http://schemas.openxmlformats.org/officeDocument/2006/relationships/image" Target="../media/image130.png"/><Relationship Id="rId16" Type="http://schemas.openxmlformats.org/officeDocument/2006/relationships/image" Target="../media/image129.png"/><Relationship Id="rId15" Type="http://schemas.openxmlformats.org/officeDocument/2006/relationships/image" Target="../media/image128.png"/><Relationship Id="rId14" Type="http://schemas.openxmlformats.org/officeDocument/2006/relationships/image" Target="../media/image127.png"/><Relationship Id="rId13" Type="http://schemas.openxmlformats.org/officeDocument/2006/relationships/image" Target="../media/image126.png"/><Relationship Id="rId12" Type="http://schemas.openxmlformats.org/officeDocument/2006/relationships/image" Target="../media/image125.png"/><Relationship Id="rId11" Type="http://schemas.openxmlformats.org/officeDocument/2006/relationships/image" Target="../media/image124.png"/><Relationship Id="rId10" Type="http://schemas.openxmlformats.org/officeDocument/2006/relationships/image" Target="../media/image123.png"/><Relationship Id="rId1" Type="http://schemas.openxmlformats.org/officeDocument/2006/relationships/image" Target="../media/image11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0.xml"/><Relationship Id="rId1" Type="http://schemas.openxmlformats.org/officeDocument/2006/relationships/image" Target="../media/image145.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4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47.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4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4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4.xml"/><Relationship Id="rId1" Type="http://schemas.openxmlformats.org/officeDocument/2006/relationships/image" Target="../media/image150.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4.xml"/><Relationship Id="rId1" Type="http://schemas.openxmlformats.org/officeDocument/2006/relationships/image" Target="../media/image151.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52.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4.xml"/><Relationship Id="rId1" Type="http://schemas.openxmlformats.org/officeDocument/2006/relationships/image" Target="../media/image15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6.xml"/><Relationship Id="rId1" Type="http://schemas.openxmlformats.org/officeDocument/2006/relationships/image" Target="../media/image15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6" Type="http://schemas.openxmlformats.org/officeDocument/2006/relationships/slideLayout" Target="../slideLayouts/slideLayout19.xml"/><Relationship Id="rId5" Type="http://schemas.openxmlformats.org/officeDocument/2006/relationships/image" Target="../media/image156.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55.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57.png"/></Relationships>
</file>

<file path=ppt/slides/_rels/slide82.xml.rels><?xml version="1.0" encoding="UTF-8" standalone="yes"?>
<Relationships xmlns="http://schemas.openxmlformats.org/package/2006/relationships"><Relationship Id="rId9" Type="http://schemas.openxmlformats.org/officeDocument/2006/relationships/image" Target="../media/image166.png"/><Relationship Id="rId8" Type="http://schemas.openxmlformats.org/officeDocument/2006/relationships/image" Target="../media/image165.png"/><Relationship Id="rId7" Type="http://schemas.openxmlformats.org/officeDocument/2006/relationships/image" Target="../media/image164.png"/><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 Id="rId3" Type="http://schemas.openxmlformats.org/officeDocument/2006/relationships/image" Target="../media/image160.png"/><Relationship Id="rId2" Type="http://schemas.openxmlformats.org/officeDocument/2006/relationships/image" Target="../media/image159.png"/><Relationship Id="rId19" Type="http://schemas.openxmlformats.org/officeDocument/2006/relationships/slideLayout" Target="../slideLayouts/slideLayout19.xml"/><Relationship Id="rId18" Type="http://schemas.openxmlformats.org/officeDocument/2006/relationships/image" Target="../media/image175.png"/><Relationship Id="rId17" Type="http://schemas.openxmlformats.org/officeDocument/2006/relationships/image" Target="../media/image174.png"/><Relationship Id="rId16" Type="http://schemas.openxmlformats.org/officeDocument/2006/relationships/image" Target="../media/image173.png"/><Relationship Id="rId15" Type="http://schemas.openxmlformats.org/officeDocument/2006/relationships/image" Target="../media/image172.png"/><Relationship Id="rId14" Type="http://schemas.openxmlformats.org/officeDocument/2006/relationships/image" Target="../media/image171.png"/><Relationship Id="rId13" Type="http://schemas.openxmlformats.org/officeDocument/2006/relationships/image" Target="../media/image170.png"/><Relationship Id="rId12" Type="http://schemas.openxmlformats.org/officeDocument/2006/relationships/image" Target="../media/image169.png"/><Relationship Id="rId11" Type="http://schemas.openxmlformats.org/officeDocument/2006/relationships/image" Target="../media/image168.png"/><Relationship Id="rId10" Type="http://schemas.openxmlformats.org/officeDocument/2006/relationships/image" Target="../media/image167.png"/><Relationship Id="rId1" Type="http://schemas.openxmlformats.org/officeDocument/2006/relationships/image" Target="../media/image158.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77.png"/><Relationship Id="rId1" Type="http://schemas.openxmlformats.org/officeDocument/2006/relationships/image" Target="../media/image176.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79.png"/><Relationship Id="rId1" Type="http://schemas.openxmlformats.org/officeDocument/2006/relationships/image" Target="../media/image178.png"/></Relationships>
</file>

<file path=ppt/slides/_rels/slide85.xml.rels><?xml version="1.0" encoding="UTF-8" standalone="yes"?>
<Relationships xmlns="http://schemas.openxmlformats.org/package/2006/relationships"><Relationship Id="rId9" Type="http://schemas.openxmlformats.org/officeDocument/2006/relationships/image" Target="../media/image166.png"/><Relationship Id="rId8" Type="http://schemas.openxmlformats.org/officeDocument/2006/relationships/image" Target="../media/image165.png"/><Relationship Id="rId7" Type="http://schemas.openxmlformats.org/officeDocument/2006/relationships/image" Target="../media/image164.png"/><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 Id="rId3" Type="http://schemas.openxmlformats.org/officeDocument/2006/relationships/image" Target="../media/image160.png"/><Relationship Id="rId20" Type="http://schemas.openxmlformats.org/officeDocument/2006/relationships/slideLayout" Target="../slideLayouts/slideLayout19.xml"/><Relationship Id="rId2" Type="http://schemas.openxmlformats.org/officeDocument/2006/relationships/image" Target="../media/image159.png"/><Relationship Id="rId19" Type="http://schemas.openxmlformats.org/officeDocument/2006/relationships/image" Target="../media/image180.png"/><Relationship Id="rId18" Type="http://schemas.openxmlformats.org/officeDocument/2006/relationships/image" Target="../media/image175.png"/><Relationship Id="rId17" Type="http://schemas.openxmlformats.org/officeDocument/2006/relationships/image" Target="../media/image174.png"/><Relationship Id="rId16" Type="http://schemas.openxmlformats.org/officeDocument/2006/relationships/image" Target="../media/image173.png"/><Relationship Id="rId15" Type="http://schemas.openxmlformats.org/officeDocument/2006/relationships/image" Target="../media/image172.png"/><Relationship Id="rId14" Type="http://schemas.openxmlformats.org/officeDocument/2006/relationships/image" Target="../media/image171.png"/><Relationship Id="rId13" Type="http://schemas.openxmlformats.org/officeDocument/2006/relationships/image" Target="../media/image170.png"/><Relationship Id="rId12" Type="http://schemas.openxmlformats.org/officeDocument/2006/relationships/image" Target="../media/image169.png"/><Relationship Id="rId11" Type="http://schemas.openxmlformats.org/officeDocument/2006/relationships/image" Target="../media/image168.png"/><Relationship Id="rId10" Type="http://schemas.openxmlformats.org/officeDocument/2006/relationships/image" Target="../media/image167.png"/><Relationship Id="rId1" Type="http://schemas.openxmlformats.org/officeDocument/2006/relationships/image" Target="../media/image15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箭头连接符 26"/>
          <p:cNvCxnSpPr>
            <a:stCxn id="19" idx="3"/>
          </p:cNvCxnSpPr>
          <p:nvPr/>
        </p:nvCxnSpPr>
        <p:spPr>
          <a:xfrm flipV="1">
            <a:off x="4425948" y="2668246"/>
            <a:ext cx="511182" cy="377368"/>
          </a:xfrm>
          <a:prstGeom prst="straightConnector1">
            <a:avLst/>
          </a:prstGeom>
          <a:ln w="25400">
            <a:solidFill>
              <a:schemeClr val="accent4">
                <a:lumMod val="10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9" idx="3"/>
          </p:cNvCxnSpPr>
          <p:nvPr/>
        </p:nvCxnSpPr>
        <p:spPr>
          <a:xfrm flipV="1">
            <a:off x="4425948" y="1937986"/>
            <a:ext cx="511182" cy="1107628"/>
          </a:xfrm>
          <a:prstGeom prst="straightConnector1">
            <a:avLst/>
          </a:prstGeom>
          <a:ln w="25400">
            <a:solidFill>
              <a:schemeClr val="accent4">
                <a:lumMod val="10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9" idx="3"/>
          </p:cNvCxnSpPr>
          <p:nvPr/>
        </p:nvCxnSpPr>
        <p:spPr>
          <a:xfrm>
            <a:off x="4425948" y="3045614"/>
            <a:ext cx="511182" cy="377367"/>
          </a:xfrm>
          <a:prstGeom prst="straightConnector1">
            <a:avLst/>
          </a:prstGeom>
          <a:ln w="25400">
            <a:solidFill>
              <a:schemeClr val="accent4">
                <a:lumMod val="10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9" idx="3"/>
          </p:cNvCxnSpPr>
          <p:nvPr/>
        </p:nvCxnSpPr>
        <p:spPr>
          <a:xfrm>
            <a:off x="4425948" y="3045614"/>
            <a:ext cx="511182" cy="1106950"/>
          </a:xfrm>
          <a:prstGeom prst="straightConnector1">
            <a:avLst/>
          </a:prstGeom>
          <a:ln w="25400">
            <a:solidFill>
              <a:schemeClr val="accent4">
                <a:lumMod val="10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5" idx="3"/>
            <a:endCxn id="35" idx="1"/>
          </p:cNvCxnSpPr>
          <p:nvPr/>
        </p:nvCxnSpPr>
        <p:spPr>
          <a:xfrm>
            <a:off x="2016090" y="4177517"/>
            <a:ext cx="547695" cy="985851"/>
          </a:xfrm>
          <a:prstGeom prst="straightConnector1">
            <a:avLst/>
          </a:prstGeom>
          <a:ln w="25400">
            <a:solidFill>
              <a:schemeClr val="accent4">
                <a:lumMod val="10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9" idx="1"/>
            <a:endCxn id="15" idx="3"/>
          </p:cNvCxnSpPr>
          <p:nvPr/>
        </p:nvCxnSpPr>
        <p:spPr>
          <a:xfrm rot="10800000" flipV="1">
            <a:off x="2016090" y="3045613"/>
            <a:ext cx="511182" cy="1131903"/>
          </a:xfrm>
          <a:prstGeom prst="straightConnector1">
            <a:avLst/>
          </a:prstGeom>
          <a:ln w="25400">
            <a:solidFill>
              <a:schemeClr val="accent4">
                <a:lumMod val="10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bwMode="auto">
          <a:xfrm>
            <a:off x="117414" y="3867156"/>
            <a:ext cx="1898676" cy="620721"/>
          </a:xfrm>
          <a:prstGeom prst="rect">
            <a:avLst/>
          </a:prstGeom>
          <a:solidFill>
            <a:srgbClr val="5A88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zh-CN" altLang="en-US" sz="3200" b="0" u="none"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对称密码</a:t>
            </a:r>
            <a:endParaRPr kumimoji="0" lang="zh-CN" altLang="en-US" sz="3200" b="0" i="0" u="none" strike="noStrike" cap="none" normalizeH="0" baseline="0" dirty="0">
              <a:ln>
                <a:noFill/>
              </a:ln>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9" name="矩形 18"/>
          <p:cNvSpPr/>
          <p:nvPr/>
        </p:nvSpPr>
        <p:spPr bwMode="auto">
          <a:xfrm>
            <a:off x="2527272" y="2735253"/>
            <a:ext cx="1898676" cy="620721"/>
          </a:xfrm>
          <a:prstGeom prst="rect">
            <a:avLst/>
          </a:prstGeom>
          <a:solidFill>
            <a:srgbClr val="5A88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zh-CN" altLang="en-US" sz="3200" b="0" u="none"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分组密码</a:t>
            </a:r>
            <a:endParaRPr kumimoji="0" lang="zh-CN" altLang="en-US" sz="3200" b="0" i="0" u="none" strike="noStrike" cap="none" normalizeH="0" baseline="0" dirty="0">
              <a:ln>
                <a:noFill/>
              </a:ln>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35" name="矩形 34"/>
          <p:cNvSpPr/>
          <p:nvPr/>
        </p:nvSpPr>
        <p:spPr bwMode="auto">
          <a:xfrm>
            <a:off x="2563785" y="4853007"/>
            <a:ext cx="1898676" cy="620721"/>
          </a:xfrm>
          <a:prstGeom prst="rect">
            <a:avLst/>
          </a:prstGeom>
          <a:solidFill>
            <a:srgbClr val="5A88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cap="none" normalizeH="0" baseline="0" dirty="0">
                <a:ln>
                  <a:noFill/>
                </a:ln>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序列密码</a:t>
            </a:r>
            <a:endParaRPr kumimoji="0" lang="zh-CN" altLang="en-US" sz="3200" b="0" i="0" u="none" strike="noStrike" cap="none" normalizeH="0" baseline="0" dirty="0">
              <a:ln>
                <a:noFill/>
              </a:ln>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51" name="矩形 50"/>
          <p:cNvSpPr/>
          <p:nvPr/>
        </p:nvSpPr>
        <p:spPr bwMode="auto">
          <a:xfrm>
            <a:off x="4973642" y="1566837"/>
            <a:ext cx="4097332" cy="620721"/>
          </a:xfrm>
          <a:prstGeom prst="rect">
            <a:avLst/>
          </a:prstGeom>
          <a:solidFill>
            <a:srgbClr val="5A88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en-US" altLang="zh-CN" b="0" i="0" u="none" strike="noStrike" cap="none" normalizeH="0" baseline="0">
                <a:ln>
                  <a:noFill/>
                </a:ln>
                <a:solidFill>
                  <a:schemeClr val="tx1"/>
                </a:solidFill>
                <a:effectLst>
                  <a:outerShdw blurRad="38100" dist="38100" dir="2700000" algn="tl">
                    <a:srgbClr val="000000">
                      <a:alpha val="43137"/>
                    </a:srgbClr>
                  </a:outerShdw>
                </a:effectLst>
                <a:ea typeface="黑体" panose="02010609060101010101" pitchFamily="49" charset="-122"/>
              </a:rPr>
              <a:t>Feistel</a:t>
            </a:r>
            <a:r>
              <a:rPr lang="zh-CN" altLang="en-US" b="0" u="none" dirty="0">
                <a:effectLst>
                  <a:outerShdw blurRad="38100" dist="38100" dir="2700000" algn="tl">
                    <a:srgbClr val="000000">
                      <a:alpha val="43137"/>
                    </a:srgbClr>
                  </a:outerShdw>
                </a:effectLst>
                <a:ea typeface="黑体" panose="02010609060101010101" pitchFamily="49" charset="-122"/>
              </a:rPr>
              <a:t>结构：</a:t>
            </a:r>
            <a:r>
              <a:rPr lang="en-US" altLang="zh-CN" b="0" u="none" dirty="0">
                <a:effectLst>
                  <a:outerShdw blurRad="38100" dist="38100" dir="2700000" algn="tl">
                    <a:srgbClr val="000000">
                      <a:alpha val="43137"/>
                    </a:srgbClr>
                  </a:outerShdw>
                </a:effectLst>
                <a:ea typeface="黑体" panose="02010609060101010101" pitchFamily="49" charset="-122"/>
              </a:rPr>
              <a:t>DES</a:t>
            </a:r>
            <a:r>
              <a:rPr lang="zh-CN" altLang="en-US" b="0" u="none" dirty="0">
                <a:effectLst>
                  <a:outerShdw blurRad="38100" dist="38100" dir="2700000" algn="tl">
                    <a:srgbClr val="000000">
                      <a:alpha val="43137"/>
                    </a:srgbClr>
                  </a:outerShdw>
                </a:effectLst>
                <a:ea typeface="黑体" panose="02010609060101010101" pitchFamily="49" charset="-122"/>
              </a:rPr>
              <a:t>算法</a:t>
            </a:r>
            <a:endParaRPr kumimoji="0" lang="zh-CN" altLang="en-US" b="0" i="0" u="none" strike="noStrike" cap="none" normalizeH="0" baseline="0" dirty="0">
              <a:ln>
                <a:noFill/>
              </a:ln>
              <a:solidFill>
                <a:schemeClr val="tx1"/>
              </a:solidFill>
              <a:effectLst>
                <a:outerShdw blurRad="38100" dist="38100" dir="2700000" algn="tl">
                  <a:srgbClr val="000000">
                    <a:alpha val="43137"/>
                  </a:srgbClr>
                </a:outerShdw>
              </a:effectLst>
              <a:ea typeface="黑体" panose="02010609060101010101" pitchFamily="49" charset="-122"/>
            </a:endParaRPr>
          </a:p>
        </p:txBody>
      </p:sp>
      <p:sp>
        <p:nvSpPr>
          <p:cNvPr id="53" name="矩形 52"/>
          <p:cNvSpPr/>
          <p:nvPr/>
        </p:nvSpPr>
        <p:spPr bwMode="auto">
          <a:xfrm>
            <a:off x="4973642" y="2333610"/>
            <a:ext cx="4097332" cy="620721"/>
          </a:xfrm>
          <a:prstGeom prst="rect">
            <a:avLst/>
          </a:prstGeom>
          <a:solidFill>
            <a:srgbClr val="5A88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en-US" altLang="zh-CN" b="0" i="0" u="none" strike="noStrike" cap="none" normalizeH="0" baseline="0" dirty="0">
                <a:ln>
                  <a:noFill/>
                </a:ln>
                <a:solidFill>
                  <a:schemeClr val="tx1"/>
                </a:solidFill>
                <a:effectLst>
                  <a:outerShdw blurRad="38100" dist="38100" dir="2700000" algn="tl">
                    <a:srgbClr val="000000">
                      <a:alpha val="43137"/>
                    </a:srgbClr>
                  </a:outerShdw>
                </a:effectLst>
                <a:ea typeface="黑体" panose="02010609060101010101" pitchFamily="49" charset="-122"/>
              </a:rPr>
              <a:t>SP</a:t>
            </a:r>
            <a:r>
              <a:rPr kumimoji="0" lang="zh-CN" altLang="en-US" b="0" i="0" u="none" strike="noStrike" cap="none" normalizeH="0" baseline="0" dirty="0">
                <a:ln>
                  <a:noFill/>
                </a:ln>
                <a:solidFill>
                  <a:schemeClr val="tx1"/>
                </a:solidFill>
                <a:effectLst>
                  <a:outerShdw blurRad="38100" dist="38100" dir="2700000" algn="tl">
                    <a:srgbClr val="000000">
                      <a:alpha val="43137"/>
                    </a:srgbClr>
                  </a:outerShdw>
                </a:effectLst>
                <a:ea typeface="黑体" panose="02010609060101010101" pitchFamily="49" charset="-122"/>
              </a:rPr>
              <a:t>结构</a:t>
            </a:r>
            <a:r>
              <a:rPr lang="zh-CN" altLang="en-US" b="0" u="none" dirty="0">
                <a:effectLst>
                  <a:outerShdw blurRad="38100" dist="38100" dir="2700000" algn="tl">
                    <a:srgbClr val="000000">
                      <a:alpha val="43137"/>
                    </a:srgbClr>
                  </a:outerShdw>
                </a:effectLst>
                <a:ea typeface="黑体" panose="02010609060101010101" pitchFamily="49" charset="-122"/>
              </a:rPr>
              <a:t>：</a:t>
            </a:r>
            <a:r>
              <a:rPr lang="en-US" altLang="zh-CN" b="0" u="none" dirty="0">
                <a:effectLst>
                  <a:outerShdw blurRad="38100" dist="38100" dir="2700000" algn="tl">
                    <a:srgbClr val="000000">
                      <a:alpha val="43137"/>
                    </a:srgbClr>
                  </a:outerShdw>
                </a:effectLst>
                <a:ea typeface="黑体" panose="02010609060101010101" pitchFamily="49" charset="-122"/>
              </a:rPr>
              <a:t>AES</a:t>
            </a:r>
            <a:r>
              <a:rPr lang="zh-CN" altLang="en-US" b="0" u="none" dirty="0">
                <a:effectLst>
                  <a:outerShdw blurRad="38100" dist="38100" dir="2700000" algn="tl">
                    <a:srgbClr val="000000">
                      <a:alpha val="43137"/>
                    </a:srgbClr>
                  </a:outerShdw>
                </a:effectLst>
                <a:ea typeface="黑体" panose="02010609060101010101" pitchFamily="49" charset="-122"/>
              </a:rPr>
              <a:t>算法</a:t>
            </a:r>
            <a:endParaRPr kumimoji="0" lang="zh-CN" altLang="en-US" b="0" i="0" u="none" strike="noStrike" cap="none" normalizeH="0" baseline="0" dirty="0">
              <a:ln>
                <a:noFill/>
              </a:ln>
              <a:solidFill>
                <a:schemeClr val="tx1"/>
              </a:solidFill>
              <a:effectLst>
                <a:outerShdw blurRad="38100" dist="38100" dir="2700000" algn="tl">
                  <a:srgbClr val="000000">
                    <a:alpha val="43137"/>
                  </a:srgbClr>
                </a:outerShdw>
              </a:effectLst>
              <a:ea typeface="黑体" panose="02010609060101010101" pitchFamily="49" charset="-122"/>
            </a:endParaRPr>
          </a:p>
        </p:txBody>
      </p:sp>
      <p:sp>
        <p:nvSpPr>
          <p:cNvPr id="57" name="矩形 56"/>
          <p:cNvSpPr/>
          <p:nvPr/>
        </p:nvSpPr>
        <p:spPr bwMode="auto">
          <a:xfrm>
            <a:off x="4973642" y="3100383"/>
            <a:ext cx="4097332" cy="620721"/>
          </a:xfrm>
          <a:prstGeom prst="rect">
            <a:avLst/>
          </a:prstGeom>
          <a:solidFill>
            <a:srgbClr val="5A88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zh-CN" altLang="en-US" b="0" u="none" dirty="0">
                <a:effectLst>
                  <a:outerShdw blurRad="38100" dist="38100" dir="2700000" algn="tl">
                    <a:srgbClr val="000000">
                      <a:alpha val="43137"/>
                    </a:srgbClr>
                  </a:outerShdw>
                </a:effectLst>
                <a:ea typeface="黑体" panose="02010609060101010101" pitchFamily="49" charset="-122"/>
              </a:rPr>
              <a:t>非</a:t>
            </a:r>
            <a:r>
              <a:rPr lang="zh-CN" altLang="en-US" b="0" u="none">
                <a:effectLst>
                  <a:outerShdw blurRad="38100" dist="38100" dir="2700000" algn="tl">
                    <a:srgbClr val="000000">
                      <a:alpha val="43137"/>
                    </a:srgbClr>
                  </a:outerShdw>
                </a:effectLst>
                <a:ea typeface="黑体" panose="02010609060101010101" pitchFamily="49" charset="-122"/>
              </a:rPr>
              <a:t>平衡</a:t>
            </a:r>
            <a:r>
              <a:rPr lang="en-US" altLang="zh-CN" b="0" u="none">
                <a:effectLst>
                  <a:outerShdw blurRad="38100" dist="38100" dir="2700000" algn="tl">
                    <a:srgbClr val="000000">
                      <a:alpha val="43137"/>
                    </a:srgbClr>
                  </a:outerShdw>
                </a:effectLst>
                <a:ea typeface="黑体" panose="02010609060101010101" pitchFamily="49" charset="-122"/>
              </a:rPr>
              <a:t>Feistel</a:t>
            </a:r>
            <a:r>
              <a:rPr lang="zh-CN" altLang="en-US" b="0" u="none" dirty="0">
                <a:effectLst>
                  <a:outerShdw blurRad="38100" dist="38100" dir="2700000" algn="tl">
                    <a:srgbClr val="000000">
                      <a:alpha val="43137"/>
                    </a:srgbClr>
                  </a:outerShdw>
                </a:effectLst>
                <a:ea typeface="黑体" panose="02010609060101010101" pitchFamily="49" charset="-122"/>
              </a:rPr>
              <a:t>结构：</a:t>
            </a:r>
            <a:r>
              <a:rPr lang="en-US" altLang="zh-CN" b="0" u="none" dirty="0">
                <a:effectLst>
                  <a:outerShdw blurRad="38100" dist="38100" dir="2700000" algn="tl">
                    <a:srgbClr val="000000">
                      <a:alpha val="43137"/>
                    </a:srgbClr>
                  </a:outerShdw>
                </a:effectLst>
                <a:ea typeface="黑体" panose="02010609060101010101" pitchFamily="49" charset="-122"/>
              </a:rPr>
              <a:t>SM4</a:t>
            </a:r>
            <a:endParaRPr kumimoji="0" lang="zh-CN" altLang="en-US" b="0" i="0" u="none" strike="noStrike" cap="none" normalizeH="0" baseline="0" dirty="0">
              <a:ln>
                <a:noFill/>
              </a:ln>
              <a:solidFill>
                <a:schemeClr val="tx1"/>
              </a:solidFill>
              <a:effectLst>
                <a:outerShdw blurRad="38100" dist="38100" dir="2700000" algn="tl">
                  <a:srgbClr val="000000">
                    <a:alpha val="43137"/>
                  </a:srgbClr>
                </a:outerShdw>
              </a:effectLst>
              <a:ea typeface="黑体" panose="02010609060101010101" pitchFamily="49" charset="-122"/>
            </a:endParaRPr>
          </a:p>
        </p:txBody>
      </p:sp>
      <p:sp>
        <p:nvSpPr>
          <p:cNvPr id="58" name="矩形 57"/>
          <p:cNvSpPr/>
          <p:nvPr/>
        </p:nvSpPr>
        <p:spPr bwMode="auto">
          <a:xfrm>
            <a:off x="4973642" y="3830643"/>
            <a:ext cx="4097332" cy="620721"/>
          </a:xfrm>
          <a:prstGeom prst="rect">
            <a:avLst/>
          </a:prstGeom>
          <a:solidFill>
            <a:srgbClr val="5A88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b="0" i="0" u="none" strike="noStrike" cap="none" normalizeH="0" baseline="0" dirty="0">
                <a:ln>
                  <a:noFill/>
                </a:ln>
                <a:solidFill>
                  <a:schemeClr val="tx1"/>
                </a:solidFill>
                <a:effectLst>
                  <a:outerShdw blurRad="38100" dist="38100" dir="2700000" algn="tl">
                    <a:srgbClr val="000000">
                      <a:alpha val="43137"/>
                    </a:srgbClr>
                  </a:outerShdw>
                </a:effectLst>
                <a:ea typeface="黑体" panose="02010609060101010101" pitchFamily="49" charset="-122"/>
              </a:rPr>
              <a:t>分组密码的工作模式</a:t>
            </a:r>
            <a:endParaRPr kumimoji="0" lang="zh-CN" altLang="en-US" b="0" i="0" u="none" strike="noStrike" cap="none" normalizeH="0" baseline="0" dirty="0">
              <a:ln>
                <a:noFill/>
              </a:ln>
              <a:solidFill>
                <a:schemeClr val="tx1"/>
              </a:solidFill>
              <a:effectLst>
                <a:outerShdw blurRad="38100" dist="38100" dir="2700000" algn="tl">
                  <a:srgbClr val="000000">
                    <a:alpha val="43137"/>
                  </a:srgbClr>
                </a:outerShdw>
              </a:effectLst>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1000"/>
                                        <p:tgtEl>
                                          <p:spTgt spid="3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blinds(horizontal)">
                                      <p:cBhvr>
                                        <p:cTn id="24" dur="500"/>
                                        <p:tgtEl>
                                          <p:spTgt spid="28"/>
                                        </p:tgtEl>
                                      </p:cBhvr>
                                    </p:animEffect>
                                  </p:childTnLst>
                                </p:cTn>
                              </p:par>
                              <p:par>
                                <p:cTn id="25" presetID="3" presetClass="entr" presetSubtype="1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linds(horizontal)">
                                      <p:cBhvr>
                                        <p:cTn id="27" dur="500"/>
                                        <p:tgtEl>
                                          <p:spTgt spid="2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blinds(horizontal)">
                                      <p:cBhvr>
                                        <p:cTn id="30" dur="500"/>
                                        <p:tgtEl>
                                          <p:spTgt spid="5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blinds(horizontal)">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blinds(horizontal)">
                                      <p:cBhvr>
                                        <p:cTn id="38" dur="500"/>
                                        <p:tgtEl>
                                          <p:spTgt spid="29"/>
                                        </p:tgtEl>
                                      </p:cBhvr>
                                    </p:animEffect>
                                  </p:childTnLst>
                                </p:cTn>
                              </p:par>
                              <p:par>
                                <p:cTn id="39" presetID="3" presetClass="entr" presetSubtype="1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linds(horizontal)">
                                      <p:cBhvr>
                                        <p:cTn id="41" dur="500"/>
                                        <p:tgtEl>
                                          <p:spTgt spid="30"/>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blinds(horizontal)">
                                      <p:cBhvr>
                                        <p:cTn id="44" dur="500"/>
                                        <p:tgtEl>
                                          <p:spTgt spid="57"/>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blinds(horizontal)">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mph" presetSubtype="2" fill="hold" grpId="1" nodeType="clickEffect">
                                  <p:stCondLst>
                                    <p:cond delay="0"/>
                                  </p:stCondLst>
                                  <p:childTnLst>
                                    <p:animClr clrSpc="rgb" dir="cw">
                                      <p:cBhvr override="childStyle">
                                        <p:cTn id="51" dur="500" fill="hold"/>
                                        <p:tgtEl>
                                          <p:spTgt spid="35"/>
                                        </p:tgtEl>
                                        <p:attrNameLst>
                                          <p:attrName>style.color</p:attrName>
                                        </p:attrNameLst>
                                      </p:cBhvr>
                                      <p:to>
                                        <a:srgbClr val="FFFF6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35" grpId="0" animBg="1"/>
      <p:bldP spid="35" grpId="1" animBg="1"/>
      <p:bldP spid="51" grpId="0" animBg="1"/>
      <p:bldP spid="53" grpId="0" animBg="1"/>
      <p:bldP spid="57" grpId="0" animBg="1"/>
      <p:bldP spid="5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4784"/>
            <a:ext cx="7715200" cy="4824000"/>
          </a:xfrm>
        </p:spPr>
        <p:txBody>
          <a:bodyPr/>
          <a:lstStyle/>
          <a:p>
            <a:pPr marL="0" indent="0">
              <a:spcAft>
                <a:spcPts val="1800"/>
              </a:spcAft>
              <a:buNone/>
            </a:pPr>
            <a:r>
              <a:rPr lang="en-US" altLang="zh-CN" dirty="0">
                <a:solidFill>
                  <a:srgbClr val="FF0000"/>
                </a:solidFill>
              </a:rPr>
              <a:t>2. </a:t>
            </a:r>
            <a:r>
              <a:rPr lang="zh-CN" altLang="en-US" dirty="0">
                <a:solidFill>
                  <a:srgbClr val="FF0000"/>
                </a:solidFill>
              </a:rPr>
              <a:t>自同步序列密码</a:t>
            </a:r>
            <a:endParaRPr lang="en-US" altLang="zh-CN" dirty="0">
              <a:solidFill>
                <a:srgbClr val="FF0000"/>
              </a:solidFill>
            </a:endParaRPr>
          </a:p>
          <a:p>
            <a:pPr lvl="1">
              <a:buClr>
                <a:srgbClr val="FF0000"/>
              </a:buClr>
            </a:pPr>
            <a:r>
              <a:rPr lang="zh-CN" altLang="en-US" dirty="0"/>
              <a:t>自同步</a:t>
            </a:r>
            <a:endParaRPr lang="en-US" altLang="zh-CN" dirty="0"/>
          </a:p>
          <a:p>
            <a:pPr lvl="2"/>
            <a:r>
              <a:rPr lang="zh-CN" altLang="en-US" sz="2400" dirty="0"/>
              <a:t>解密只取决于先前固定数量（即移位寄存器</a:t>
            </a:r>
            <a:r>
              <a:rPr lang="zh-CN" altLang="en-US" sz="2400"/>
              <a:t>的长度</a:t>
            </a:r>
            <a:r>
              <a:rPr lang="en-US" altLang="zh-CN" sz="2400" i="1"/>
              <a:t>t</a:t>
            </a:r>
            <a:r>
              <a:rPr lang="zh-CN" altLang="en-US" sz="2400"/>
              <a:t>）</a:t>
            </a:r>
            <a:r>
              <a:rPr lang="zh-CN" altLang="en-US" sz="2400" dirty="0"/>
              <a:t>的密文字符。</a:t>
            </a:r>
            <a:endParaRPr lang="en-US" altLang="zh-CN" sz="2400" dirty="0"/>
          </a:p>
          <a:p>
            <a:pPr lvl="1">
              <a:buClr>
                <a:srgbClr val="FF0000"/>
              </a:buClr>
            </a:pPr>
            <a:r>
              <a:rPr lang="zh-CN" altLang="en-US" dirty="0">
                <a:solidFill>
                  <a:srgbClr val="DADADA">
                    <a:lumMod val="10000"/>
                  </a:srgbClr>
                </a:solidFill>
              </a:rPr>
              <a:t>有限的错误传播</a:t>
            </a:r>
            <a:endParaRPr lang="en-US" altLang="zh-CN" dirty="0">
              <a:solidFill>
                <a:srgbClr val="DADADA">
                  <a:lumMod val="10000"/>
                </a:srgbClr>
              </a:solidFill>
            </a:endParaRPr>
          </a:p>
          <a:p>
            <a:pPr lvl="2"/>
            <a:r>
              <a:rPr lang="zh-CN" altLang="en-US" sz="2400" dirty="0">
                <a:solidFill>
                  <a:srgbClr val="DADADA">
                    <a:lumMod val="10000"/>
                  </a:srgbClr>
                </a:solidFill>
              </a:rPr>
              <a:t>如果一个密文字符在传输过程中出现差错，则解密时最多影响到当前位</a:t>
            </a:r>
            <a:r>
              <a:rPr lang="zh-CN" altLang="en-US" sz="2400">
                <a:solidFill>
                  <a:srgbClr val="DADADA">
                    <a:lumMod val="10000"/>
                  </a:srgbClr>
                </a:solidFill>
              </a:rPr>
              <a:t>和后续</a:t>
            </a:r>
            <a:r>
              <a:rPr lang="en-US" altLang="zh-CN" sz="2400" i="1">
                <a:solidFill>
                  <a:srgbClr val="DADADA">
                    <a:lumMod val="10000"/>
                  </a:srgbClr>
                </a:solidFill>
              </a:rPr>
              <a:t>t</a:t>
            </a:r>
            <a:r>
              <a:rPr lang="zh-CN" altLang="en-US" sz="2400">
                <a:solidFill>
                  <a:srgbClr val="DADADA">
                    <a:lumMod val="10000"/>
                  </a:srgbClr>
                </a:solidFill>
              </a:rPr>
              <a:t>个</a:t>
            </a:r>
            <a:r>
              <a:rPr lang="zh-CN" altLang="en-US" sz="2400" dirty="0">
                <a:solidFill>
                  <a:srgbClr val="DADADA">
                    <a:lumMod val="10000"/>
                  </a:srgbClr>
                </a:solidFill>
              </a:rPr>
              <a:t>字符的解密。</a:t>
            </a:r>
            <a:endParaRPr lang="en-US" altLang="zh-CN" sz="2400" dirty="0">
              <a:solidFill>
                <a:srgbClr val="DADADA">
                  <a:lumMod val="10000"/>
                </a:srgbClr>
              </a:solidFill>
            </a:endParaRPr>
          </a:p>
          <a:p>
            <a:pPr lvl="2">
              <a:buNone/>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10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blinds(horizontal)">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custDataLst>
              <p:tags r:id="rId1"/>
            </p:custDataLst>
          </p:nvPr>
        </p:nvGrpSpPr>
        <p:grpSpPr>
          <a:xfrm>
            <a:off x="2231740" y="2276872"/>
            <a:ext cx="4856231" cy="581025"/>
            <a:chOff x="1375683" y="2060848"/>
            <a:chExt cx="4856231" cy="581025"/>
          </a:xfrm>
        </p:grpSpPr>
        <p:sp>
          <p:nvSpPr>
            <p:cNvPr id="29" name="Rectangle 4"/>
            <p:cNvSpPr>
              <a:spLocks noChangeArrowheads="1"/>
            </p:cNvSpPr>
            <p:nvPr>
              <p:custDataLst>
                <p:tags r:id="rId2"/>
              </p:custDataLst>
            </p:nvPr>
          </p:nvSpPr>
          <p:spPr bwMode="auto">
            <a:xfrm>
              <a:off x="1375683" y="2060848"/>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一</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sp>
          <p:nvSpPr>
            <p:cNvPr id="32" name="AutoShape 5"/>
            <p:cNvSpPr>
              <a:spLocks noChangeArrowheads="1"/>
            </p:cNvSpPr>
            <p:nvPr>
              <p:custDataLst>
                <p:tags r:id="rId3"/>
              </p:custDataLst>
            </p:nvPr>
          </p:nvSpPr>
          <p:spPr bwMode="auto">
            <a:xfrm>
              <a:off x="2229470" y="2060848"/>
              <a:ext cx="4002444" cy="581025"/>
            </a:xfrm>
            <a:prstGeom prst="roundRect">
              <a:avLst>
                <a:gd name="adj" fmla="val 0"/>
              </a:avLst>
            </a:prstGeom>
            <a:noFill/>
            <a:ln w="3175">
              <a:solidFill>
                <a:srgbClr val="C0C0C0"/>
              </a:solidFill>
              <a:round/>
            </a:ln>
          </p:spPr>
          <p:txBody>
            <a:bodyPr anchor="ctr"/>
            <a:lstStyle/>
            <a:p>
              <a:pPr>
                <a:defRPr/>
              </a:pPr>
              <a:r>
                <a:rPr lang="zh-CN" altLang="en-US" sz="3200" u="none" kern="0" dirty="0">
                  <a:solidFill>
                    <a:srgbClr val="000000"/>
                  </a:solidFill>
                  <a:latin typeface="黑体" panose="02010609060101010101" pitchFamily="49" charset="-122"/>
                  <a:ea typeface="黑体" panose="02010609060101010101" pitchFamily="49" charset="-122"/>
                </a:rPr>
                <a:t>序列密码概述</a:t>
              </a:r>
              <a:endParaRPr lang="zh-CN" altLang="en-US" sz="3200" u="none" kern="0" dirty="0">
                <a:solidFill>
                  <a:srgbClr val="000000"/>
                </a:solidFill>
                <a:latin typeface="黑体" panose="02010609060101010101" pitchFamily="49" charset="-122"/>
                <a:ea typeface="黑体" panose="02010609060101010101" pitchFamily="49" charset="-122"/>
              </a:endParaRPr>
            </a:p>
          </p:txBody>
        </p:sp>
      </p:grpSp>
      <p:grpSp>
        <p:nvGrpSpPr>
          <p:cNvPr id="3" name="组合 43"/>
          <p:cNvGrpSpPr/>
          <p:nvPr>
            <p:custDataLst>
              <p:tags r:id="rId4"/>
            </p:custDataLst>
          </p:nvPr>
        </p:nvGrpSpPr>
        <p:grpSpPr>
          <a:xfrm>
            <a:off x="2231740" y="3164826"/>
            <a:ext cx="4819717" cy="581025"/>
            <a:chOff x="1375683" y="4149080"/>
            <a:chExt cx="4819717" cy="581025"/>
          </a:xfrm>
        </p:grpSpPr>
        <p:sp>
          <p:nvSpPr>
            <p:cNvPr id="38" name="AutoShape 7"/>
            <p:cNvSpPr>
              <a:spLocks noChangeArrowheads="1"/>
            </p:cNvSpPr>
            <p:nvPr>
              <p:custDataLst>
                <p:tags r:id="rId5"/>
              </p:custDataLst>
            </p:nvPr>
          </p:nvSpPr>
          <p:spPr bwMode="auto">
            <a:xfrm>
              <a:off x="2229469" y="4149080"/>
              <a:ext cx="3965931" cy="581025"/>
            </a:xfrm>
            <a:prstGeom prst="roundRect">
              <a:avLst>
                <a:gd name="adj" fmla="val 0"/>
              </a:avLst>
            </a:prstGeom>
            <a:noFill/>
            <a:ln w="3175">
              <a:solidFill>
                <a:srgbClr val="C0C0C0"/>
              </a:solidFill>
              <a:round/>
            </a:ln>
          </p:spPr>
          <p:txBody>
            <a:bodyPr anchor="ctr"/>
            <a:lstStyle/>
            <a:p>
              <a:r>
                <a:rPr lang="zh-CN" altLang="en-US" sz="3200" u="none" dirty="0">
                  <a:solidFill>
                    <a:srgbClr val="FF0000"/>
                  </a:solidFill>
                  <a:ea typeface="黑体" panose="02010609060101010101" pitchFamily="49" charset="-122"/>
                </a:rPr>
                <a:t>线性反馈移位寄存器</a:t>
              </a:r>
              <a:endParaRPr lang="zh-CN" altLang="en-US" sz="3200" u="none" dirty="0">
                <a:solidFill>
                  <a:srgbClr val="FF0000"/>
                </a:solidFill>
                <a:ea typeface="黑体" panose="02010609060101010101" pitchFamily="49" charset="-122"/>
              </a:endParaRPr>
            </a:p>
          </p:txBody>
        </p:sp>
        <p:sp>
          <p:nvSpPr>
            <p:cNvPr id="39" name="Rectangle 8"/>
            <p:cNvSpPr>
              <a:spLocks noChangeArrowheads="1"/>
            </p:cNvSpPr>
            <p:nvPr>
              <p:custDataLst>
                <p:tags r:id="rId6"/>
              </p:custDataLst>
            </p:nvPr>
          </p:nvSpPr>
          <p:spPr bwMode="auto">
            <a:xfrm>
              <a:off x="1375683" y="4149080"/>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二</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
        <p:nvSpPr>
          <p:cNvPr id="40" name="矩形 39"/>
          <p:cNvSpPr/>
          <p:nvPr/>
        </p:nvSpPr>
        <p:spPr>
          <a:xfrm>
            <a:off x="3405767" y="1268760"/>
            <a:ext cx="2371162" cy="707886"/>
          </a:xfrm>
          <a:prstGeom prst="rect">
            <a:avLst/>
          </a:prstGeom>
          <a:ln>
            <a:noFill/>
          </a:ln>
        </p:spPr>
        <p:txBody>
          <a:bodyPr wrap="none">
            <a:spAutoFit/>
          </a:bodyPr>
          <a:lstStyle/>
          <a:p>
            <a:r>
              <a:rPr lang="zh-CN" altLang="en-US" sz="4000" b="1" u="none" dirty="0">
                <a:solidFill>
                  <a:srgbClr val="008000"/>
                </a:solidFill>
                <a:latin typeface="方正大黑简体" pitchFamily="65" charset="-122"/>
                <a:ea typeface="方正大黑简体" pitchFamily="65" charset="-122"/>
              </a:rPr>
              <a:t>主要内容</a:t>
            </a:r>
            <a:r>
              <a:rPr lang="en-US" altLang="zh-CN" sz="4000" b="1" u="none" dirty="0">
                <a:solidFill>
                  <a:srgbClr val="008000"/>
                </a:solidFill>
                <a:latin typeface="方正大黑简体" pitchFamily="65" charset="-122"/>
                <a:ea typeface="方正大黑简体" pitchFamily="65" charset="-122"/>
              </a:rPr>
              <a:t> </a:t>
            </a:r>
            <a:endParaRPr lang="en-US" altLang="zh-CN" sz="4000" b="1" u="none" dirty="0">
              <a:solidFill>
                <a:srgbClr val="008000"/>
              </a:solidFill>
              <a:latin typeface="方正大黑简体" pitchFamily="65" charset="-122"/>
              <a:ea typeface="方正大黑简体" pitchFamily="65" charset="-122"/>
            </a:endParaRPr>
          </a:p>
        </p:txBody>
      </p:sp>
      <p:grpSp>
        <p:nvGrpSpPr>
          <p:cNvPr id="4" name="组合 47"/>
          <p:cNvGrpSpPr/>
          <p:nvPr>
            <p:custDataLst>
              <p:tags r:id="rId7"/>
            </p:custDataLst>
          </p:nvPr>
        </p:nvGrpSpPr>
        <p:grpSpPr>
          <a:xfrm>
            <a:off x="2231740" y="4052780"/>
            <a:ext cx="4819715" cy="581025"/>
            <a:chOff x="1375683" y="4149080"/>
            <a:chExt cx="4819715" cy="581025"/>
          </a:xfrm>
        </p:grpSpPr>
        <p:sp>
          <p:nvSpPr>
            <p:cNvPr id="42" name="AutoShape 7"/>
            <p:cNvSpPr>
              <a:spLocks noChangeArrowheads="1"/>
            </p:cNvSpPr>
            <p:nvPr>
              <p:custDataLst>
                <p:tags r:id="rId8"/>
              </p:custDataLst>
            </p:nvPr>
          </p:nvSpPr>
          <p:spPr bwMode="auto">
            <a:xfrm>
              <a:off x="2229469" y="4149080"/>
              <a:ext cx="3965929" cy="581025"/>
            </a:xfrm>
            <a:prstGeom prst="roundRect">
              <a:avLst>
                <a:gd name="adj" fmla="val 0"/>
              </a:avLst>
            </a:prstGeom>
            <a:noFill/>
            <a:ln w="3175">
              <a:solidFill>
                <a:srgbClr val="C0C0C0"/>
              </a:solidFill>
              <a:round/>
            </a:ln>
          </p:spPr>
          <p:txBody>
            <a:bodyPr anchor="ctr"/>
            <a:lstStyle/>
            <a:p>
              <a:r>
                <a:rPr lang="zh-CN" altLang="en-US" sz="3200" u="none" dirty="0">
                  <a:solidFill>
                    <a:srgbClr val="000000"/>
                  </a:solidFill>
                  <a:latin typeface="黑体" panose="02010609060101010101" pitchFamily="49" charset="-122"/>
                  <a:ea typeface="黑体" panose="02010609060101010101" pitchFamily="49" charset="-122"/>
                </a:rPr>
                <a:t>祖冲之序列密码算法</a:t>
              </a:r>
              <a:endParaRPr lang="zh-CN" altLang="en-US" sz="3200" u="none" dirty="0">
                <a:solidFill>
                  <a:srgbClr val="000000"/>
                </a:solidFill>
                <a:latin typeface="黑体" panose="02010609060101010101" pitchFamily="49" charset="-122"/>
                <a:ea typeface="黑体" panose="02010609060101010101" pitchFamily="49" charset="-122"/>
              </a:endParaRPr>
            </a:p>
          </p:txBody>
        </p:sp>
        <p:sp>
          <p:nvSpPr>
            <p:cNvPr id="43" name="Rectangle 8"/>
            <p:cNvSpPr>
              <a:spLocks noChangeArrowheads="1"/>
            </p:cNvSpPr>
            <p:nvPr>
              <p:custDataLst>
                <p:tags r:id="rId9"/>
              </p:custDataLst>
            </p:nvPr>
          </p:nvSpPr>
          <p:spPr bwMode="auto">
            <a:xfrm>
              <a:off x="1375683" y="4149080"/>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三</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grpSp>
        <p:nvGrpSpPr>
          <p:cNvPr id="5" name="组合 47"/>
          <p:cNvGrpSpPr/>
          <p:nvPr>
            <p:custDataLst>
              <p:tags r:id="rId10"/>
            </p:custDataLst>
          </p:nvPr>
        </p:nvGrpSpPr>
        <p:grpSpPr>
          <a:xfrm>
            <a:off x="2231740" y="4940734"/>
            <a:ext cx="4819715" cy="581025"/>
            <a:chOff x="1375683" y="4149080"/>
            <a:chExt cx="4819715" cy="581025"/>
          </a:xfrm>
        </p:grpSpPr>
        <p:sp>
          <p:nvSpPr>
            <p:cNvPr id="6" name="AutoShape 7"/>
            <p:cNvSpPr>
              <a:spLocks noChangeArrowheads="1"/>
            </p:cNvSpPr>
            <p:nvPr>
              <p:custDataLst>
                <p:tags r:id="rId11"/>
              </p:custDataLst>
            </p:nvPr>
          </p:nvSpPr>
          <p:spPr bwMode="auto">
            <a:xfrm>
              <a:off x="2229469" y="4149080"/>
              <a:ext cx="3965929" cy="581025"/>
            </a:xfrm>
            <a:prstGeom prst="roundRect">
              <a:avLst>
                <a:gd name="adj" fmla="val 0"/>
              </a:avLst>
            </a:prstGeom>
            <a:noFill/>
            <a:ln w="3175">
              <a:solidFill>
                <a:srgbClr val="C0C0C0"/>
              </a:solidFill>
              <a:round/>
            </a:ln>
          </p:spPr>
          <p:txBody>
            <a:bodyPr anchor="ctr"/>
            <a:lstStyle/>
            <a:p>
              <a:r>
                <a:rPr lang="en-US" altLang="zh-CN" sz="3200" u="none">
                  <a:solidFill>
                    <a:srgbClr val="000000"/>
                  </a:solidFill>
                  <a:ea typeface="黑体" panose="02010609060101010101" pitchFamily="49" charset="-122"/>
                </a:rPr>
                <a:t>Trivium</a:t>
              </a:r>
              <a:r>
                <a:rPr lang="zh-CN" altLang="en-US" sz="3200" u="none" dirty="0">
                  <a:solidFill>
                    <a:srgbClr val="000000"/>
                  </a:solidFill>
                  <a:latin typeface="黑体" panose="02010609060101010101" pitchFamily="49" charset="-122"/>
                  <a:ea typeface="黑体" panose="02010609060101010101" pitchFamily="49" charset="-122"/>
                </a:rPr>
                <a:t>算法</a:t>
              </a:r>
              <a:endParaRPr lang="zh-CN" altLang="en-US" sz="3200" u="none" dirty="0">
                <a:solidFill>
                  <a:srgbClr val="000000"/>
                </a:solidFill>
                <a:latin typeface="黑体" panose="02010609060101010101" pitchFamily="49" charset="-122"/>
                <a:ea typeface="黑体" panose="02010609060101010101" pitchFamily="49" charset="-122"/>
              </a:endParaRPr>
            </a:p>
          </p:txBody>
        </p:sp>
        <p:sp>
          <p:nvSpPr>
            <p:cNvPr id="7" name="Rectangle 8"/>
            <p:cNvSpPr>
              <a:spLocks noChangeArrowheads="1"/>
            </p:cNvSpPr>
            <p:nvPr>
              <p:custDataLst>
                <p:tags r:id="rId12"/>
              </p:custDataLst>
            </p:nvPr>
          </p:nvSpPr>
          <p:spPr bwMode="auto">
            <a:xfrm>
              <a:off x="1375683" y="4149080"/>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四</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1969" y="2334234"/>
            <a:ext cx="4954306" cy="559897"/>
          </a:xfrm>
          <a:prstGeom prst="rect">
            <a:avLst/>
          </a:prstGeom>
          <a:solidFill>
            <a:srgbClr val="5A8800"/>
          </a:solidFill>
          <a:ln>
            <a:solidFill>
              <a:srgbClr val="80C535"/>
            </a:solidFill>
          </a:ln>
        </p:spPr>
        <p:txBody>
          <a:bodyPr wrap="square" rtlCol="0">
            <a:spAutoFit/>
          </a:bodyPr>
          <a:lstStyle/>
          <a:p>
            <a:pPr marL="0" marR="0" lvl="1" indent="-269875" algn="l" defTabSz="914400" rtl="0" eaLnBrk="0" fontAlgn="base" latinLnBrk="0" hangingPunct="0">
              <a:lnSpc>
                <a:spcPct val="120000"/>
              </a:lnSpc>
              <a:spcBef>
                <a:spcPts val="600"/>
              </a:spcBef>
              <a:spcAft>
                <a:spcPct val="0"/>
              </a:spcAft>
              <a:buClr>
                <a:srgbClr val="00FF00"/>
              </a:buClr>
              <a:buSzTx/>
              <a:buFontTx/>
              <a:buNone/>
              <a:defRPr/>
            </a:pP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（一）</a:t>
            </a:r>
            <a:r>
              <a:rPr lang="zh-CN" altLang="en-US" b="0" u="none" dirty="0">
                <a:solidFill>
                  <a:srgbClr val="FFFFFF"/>
                </a:solidFill>
                <a:ea typeface="黑体" panose="02010609060101010101" pitchFamily="49" charset="-122"/>
              </a:rPr>
              <a:t>密钥流生成器</a:t>
            </a:r>
            <a:endPar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p:cNvSpPr txBox="1"/>
          <p:nvPr/>
        </p:nvSpPr>
        <p:spPr>
          <a:xfrm>
            <a:off x="2101968" y="3242992"/>
            <a:ext cx="4954307" cy="609398"/>
          </a:xfrm>
          <a:prstGeom prst="rect">
            <a:avLst/>
          </a:prstGeom>
          <a:solidFill>
            <a:srgbClr val="5A8800"/>
          </a:solidFill>
          <a:ln>
            <a:solidFill>
              <a:srgbClr val="80C535"/>
            </a:solidFill>
          </a:ln>
        </p:spPr>
        <p:txBody>
          <a:bodyPr wrap="square" rtlCol="0">
            <a:spAutoFit/>
          </a:bodyPr>
          <a:lstStyle/>
          <a:p>
            <a:pPr marL="0" lvl="1" indent="-269875"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（二）</a:t>
            </a:r>
            <a:r>
              <a:rPr kumimoji="0" lang="en-US" altLang="zh-CN"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LFSR</a:t>
            </a:r>
            <a:endParaRPr lang="zh-CN" altLang="en-US" b="0" u="none" kern="0" dirty="0">
              <a:solidFill>
                <a:srgbClr val="FFFFFF"/>
              </a:solidFill>
              <a:ea typeface="黑体" panose="02010609060101010101" pitchFamily="49" charset="-122"/>
            </a:endParaRPr>
          </a:p>
        </p:txBody>
      </p:sp>
      <p:sp>
        <p:nvSpPr>
          <p:cNvPr id="6" name="文本框 5"/>
          <p:cNvSpPr txBox="1"/>
          <p:nvPr/>
        </p:nvSpPr>
        <p:spPr>
          <a:xfrm>
            <a:off x="2087724" y="4151750"/>
            <a:ext cx="4968552" cy="609398"/>
          </a:xfrm>
          <a:prstGeom prst="rect">
            <a:avLst/>
          </a:prstGeom>
          <a:solidFill>
            <a:srgbClr val="5A8800"/>
          </a:solidFill>
          <a:ln>
            <a:solidFill>
              <a:srgbClr val="80C535"/>
            </a:solidFill>
          </a:ln>
        </p:spPr>
        <p:txBody>
          <a:bodyPr wrap="square" rtlCol="0">
            <a:spAutoFit/>
          </a:bodyPr>
          <a:lstStyle/>
          <a:p>
            <a:pPr marL="0" lvl="1" indent="-269875"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（三）</a:t>
            </a:r>
            <a:r>
              <a:rPr lang="en-US" altLang="zh-CN" b="0" u="none" dirty="0">
                <a:solidFill>
                  <a:srgbClr val="FFFFFF"/>
                </a:solidFill>
                <a:ea typeface="黑体" panose="02010609060101010101" pitchFamily="49" charset="-122"/>
              </a:rPr>
              <a:t>m</a:t>
            </a:r>
            <a:r>
              <a:rPr lang="zh-CN" altLang="en-US" b="0" u="none" dirty="0">
                <a:solidFill>
                  <a:srgbClr val="FFFFFF"/>
                </a:solidFill>
                <a:ea typeface="黑体" panose="02010609060101010101" pitchFamily="49" charset="-122"/>
              </a:rPr>
              <a:t>序列</a:t>
            </a:r>
            <a:endParaRPr lang="zh-CN" altLang="en-US" b="0" u="none" kern="0" dirty="0">
              <a:solidFill>
                <a:srgbClr val="FFFFFF"/>
              </a:solidFill>
              <a:ea typeface="黑体" panose="020106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箭头连接符 2"/>
          <p:cNvCxnSpPr/>
          <p:nvPr/>
        </p:nvCxnSpPr>
        <p:spPr bwMode="auto">
          <a:xfrm>
            <a:off x="819037" y="4800850"/>
            <a:ext cx="1204929" cy="1588"/>
          </a:xfrm>
          <a:prstGeom prst="straightConnector1">
            <a:avLst/>
          </a:prstGeom>
          <a:solidFill>
            <a:schemeClr val="accent1"/>
          </a:solidFill>
          <a:ln w="19050" cap="flat" cmpd="sng" algn="ctr">
            <a:solidFill>
              <a:schemeClr val="accent4">
                <a:lumMod val="10000"/>
              </a:schemeClr>
            </a:solidFill>
            <a:prstDash val="solid"/>
            <a:round/>
            <a:headEnd type="none" w="med" len="med"/>
            <a:tailEnd type="arrow"/>
          </a:ln>
          <a:effectLst/>
        </p:spPr>
      </p:cxnSp>
      <p:sp>
        <p:nvSpPr>
          <p:cNvPr id="5" name="矩形 4"/>
          <p:cNvSpPr/>
          <p:nvPr/>
        </p:nvSpPr>
        <p:spPr bwMode="auto">
          <a:xfrm>
            <a:off x="2023966" y="4508746"/>
            <a:ext cx="1898676" cy="62072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zh-CN" altLang="en-US" sz="3200" b="0" u="none"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加密算法</a:t>
            </a:r>
            <a:endParaRPr kumimoji="0" lang="zh-CN" altLang="en-US" sz="3200" b="0" i="0" u="none" strike="noStrike" cap="none" normalizeH="0" baseline="0" dirty="0">
              <a:ln>
                <a:noFill/>
              </a:ln>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6" name="矩形 5"/>
          <p:cNvSpPr/>
          <p:nvPr/>
        </p:nvSpPr>
        <p:spPr bwMode="auto">
          <a:xfrm>
            <a:off x="5565727" y="4472233"/>
            <a:ext cx="1898676" cy="62072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zh-CN" altLang="en-US" sz="3200" b="0" u="none"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解密算法</a:t>
            </a:r>
            <a:endParaRPr kumimoji="0" lang="zh-CN" altLang="en-US" sz="3200" b="0" i="0" u="none" strike="noStrike" cap="none" normalizeH="0" baseline="0" dirty="0">
              <a:ln>
                <a:noFill/>
              </a:ln>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7" name="直接箭头连接符 6"/>
          <p:cNvCxnSpPr/>
          <p:nvPr/>
        </p:nvCxnSpPr>
        <p:spPr bwMode="auto">
          <a:xfrm>
            <a:off x="7464403" y="4799262"/>
            <a:ext cx="1204929" cy="1588"/>
          </a:xfrm>
          <a:prstGeom prst="straightConnector1">
            <a:avLst/>
          </a:prstGeom>
          <a:solidFill>
            <a:schemeClr val="accent1"/>
          </a:solidFill>
          <a:ln w="19050" cap="flat" cmpd="sng" algn="ctr">
            <a:solidFill>
              <a:schemeClr val="accent4">
                <a:lumMod val="10000"/>
              </a:schemeClr>
            </a:solidFill>
            <a:prstDash val="solid"/>
            <a:round/>
            <a:headEnd type="none" w="med" len="med"/>
            <a:tailEnd type="arrow"/>
          </a:ln>
          <a:effectLst/>
        </p:spPr>
      </p:cxnSp>
      <p:cxnSp>
        <p:nvCxnSpPr>
          <p:cNvPr id="8" name="直接箭头连接符 7"/>
          <p:cNvCxnSpPr/>
          <p:nvPr/>
        </p:nvCxnSpPr>
        <p:spPr bwMode="auto">
          <a:xfrm rot="16200000" flipH="1">
            <a:off x="6273000" y="4195241"/>
            <a:ext cx="549281" cy="7877"/>
          </a:xfrm>
          <a:prstGeom prst="straightConnector1">
            <a:avLst/>
          </a:prstGeom>
          <a:solidFill>
            <a:schemeClr val="accent1"/>
          </a:solidFill>
          <a:ln w="19050" cap="flat" cmpd="sng" algn="ctr">
            <a:solidFill>
              <a:schemeClr val="accent4">
                <a:lumMod val="10000"/>
              </a:schemeClr>
            </a:solidFill>
            <a:prstDash val="solid"/>
            <a:round/>
            <a:headEnd type="none" w="med" len="med"/>
            <a:tailEnd type="arrow"/>
          </a:ln>
          <a:effectLst/>
        </p:spPr>
      </p:cxnSp>
      <p:sp>
        <p:nvSpPr>
          <p:cNvPr id="9" name="TextBox 8"/>
          <p:cNvSpPr txBox="1"/>
          <p:nvPr/>
        </p:nvSpPr>
        <p:spPr>
          <a:xfrm>
            <a:off x="7875" y="3969853"/>
            <a:ext cx="2308195" cy="830997"/>
          </a:xfrm>
          <a:prstGeom prst="rect">
            <a:avLst/>
          </a:prstGeom>
          <a:noFill/>
        </p:spPr>
        <p:txBody>
          <a:bodyPr wrap="square" rtlCol="0">
            <a:spAutoFit/>
          </a:bodyPr>
          <a:lstStyle/>
          <a:p>
            <a:pPr algn="ctr"/>
            <a:r>
              <a:rPr lang="zh-CN" altLang="en-US" sz="2400" u="none" dirty="0">
                <a:solidFill>
                  <a:schemeClr val="accent4">
                    <a:lumMod val="10000"/>
                  </a:schemeClr>
                </a:solidFill>
              </a:rPr>
              <a:t>明文流</a:t>
            </a:r>
            <a:endParaRPr lang="en-US" altLang="zh-CN" sz="2400" u="none" dirty="0">
              <a:solidFill>
                <a:schemeClr val="accent4">
                  <a:lumMod val="10000"/>
                </a:schemeClr>
              </a:solidFill>
            </a:endParaRPr>
          </a:p>
          <a:p>
            <a:pPr algn="ctr"/>
            <a:r>
              <a:rPr lang="en-US" altLang="zh-CN" sz="2400" i="1" u="none" dirty="0">
                <a:solidFill>
                  <a:schemeClr val="accent4">
                    <a:lumMod val="10000"/>
                  </a:schemeClr>
                </a:solidFill>
              </a:rPr>
              <a:t>M</a:t>
            </a:r>
            <a:r>
              <a:rPr lang="en-US" altLang="zh-CN" sz="2400" u="none" dirty="0">
                <a:solidFill>
                  <a:schemeClr val="accent4">
                    <a:lumMod val="10000"/>
                  </a:schemeClr>
                </a:solidFill>
              </a:rPr>
              <a:t>=</a:t>
            </a:r>
            <a:r>
              <a:rPr lang="en-US" altLang="zh-CN" sz="2400" i="1" u="none" kern="0" dirty="0">
                <a:solidFill>
                  <a:srgbClr val="DADADA">
                    <a:lumMod val="10000"/>
                  </a:srgbClr>
                </a:solidFill>
                <a:ea typeface="黑体" panose="02010609060101010101" pitchFamily="49" charset="-122"/>
              </a:rPr>
              <a:t>m</a:t>
            </a:r>
            <a:r>
              <a:rPr lang="en-US" sz="2400" u="none" kern="0" baseline="-25000" dirty="0">
                <a:solidFill>
                  <a:srgbClr val="DADADA">
                    <a:lumMod val="10000"/>
                  </a:srgbClr>
                </a:solidFill>
                <a:ea typeface="黑体" panose="02010609060101010101" pitchFamily="49" charset="-122"/>
              </a:rPr>
              <a:t>1</a:t>
            </a:r>
            <a:r>
              <a:rPr lang="en-US" altLang="zh-CN" sz="2400" i="1" u="none" kern="0" dirty="0">
                <a:solidFill>
                  <a:srgbClr val="DADADA">
                    <a:lumMod val="10000"/>
                  </a:srgbClr>
                </a:solidFill>
                <a:ea typeface="黑体" panose="02010609060101010101" pitchFamily="49" charset="-122"/>
              </a:rPr>
              <a:t>m</a:t>
            </a:r>
            <a:r>
              <a:rPr lang="en-US" sz="2400" u="none" kern="0" baseline="-25000" dirty="0">
                <a:solidFill>
                  <a:srgbClr val="DADADA">
                    <a:lumMod val="10000"/>
                  </a:srgbClr>
                </a:solidFill>
                <a:ea typeface="黑体" panose="02010609060101010101" pitchFamily="49" charset="-122"/>
              </a:rPr>
              <a:t>2</a:t>
            </a:r>
            <a:r>
              <a:rPr lang="en-US" altLang="zh-CN" sz="2400" u="none" dirty="0">
                <a:solidFill>
                  <a:schemeClr val="accent4">
                    <a:lumMod val="10000"/>
                  </a:schemeClr>
                </a:solidFill>
              </a:rPr>
              <a:t>…</a:t>
            </a:r>
            <a:endParaRPr lang="zh-CN" altLang="en-US" sz="2400" u="none" dirty="0">
              <a:solidFill>
                <a:schemeClr val="accent4">
                  <a:lumMod val="10000"/>
                </a:schemeClr>
              </a:solidFill>
            </a:endParaRPr>
          </a:p>
        </p:txBody>
      </p:sp>
      <p:sp>
        <p:nvSpPr>
          <p:cNvPr id="10" name="TextBox 9"/>
          <p:cNvSpPr txBox="1"/>
          <p:nvPr/>
        </p:nvSpPr>
        <p:spPr>
          <a:xfrm>
            <a:off x="1804888" y="3535899"/>
            <a:ext cx="2308195" cy="461665"/>
          </a:xfrm>
          <a:prstGeom prst="rect">
            <a:avLst/>
          </a:prstGeom>
          <a:noFill/>
        </p:spPr>
        <p:txBody>
          <a:bodyPr wrap="square" rtlCol="0">
            <a:spAutoFit/>
          </a:bodyPr>
          <a:lstStyle/>
          <a:p>
            <a:pPr algn="ctr"/>
            <a:r>
              <a:rPr lang="en-US" sz="2400" i="1" u="none" dirty="0">
                <a:solidFill>
                  <a:srgbClr val="000000"/>
                </a:solidFill>
              </a:rPr>
              <a:t>k</a:t>
            </a:r>
            <a:r>
              <a:rPr lang="en-US" sz="2400" u="none" baseline="-25000" dirty="0">
                <a:solidFill>
                  <a:srgbClr val="000000"/>
                </a:solidFill>
              </a:rPr>
              <a:t>1</a:t>
            </a:r>
            <a:r>
              <a:rPr lang="en-US" sz="2400" i="1" u="none" dirty="0">
                <a:solidFill>
                  <a:srgbClr val="000000"/>
                </a:solidFill>
              </a:rPr>
              <a:t>k</a:t>
            </a:r>
            <a:r>
              <a:rPr lang="en-US" sz="2400" u="none" baseline="-25000" dirty="0">
                <a:solidFill>
                  <a:srgbClr val="000000"/>
                </a:solidFill>
              </a:rPr>
              <a:t>2 </a:t>
            </a:r>
            <a:r>
              <a:rPr lang="en-US" altLang="zh-CN" sz="2400" u="none" dirty="0">
                <a:solidFill>
                  <a:schemeClr val="accent4">
                    <a:lumMod val="10000"/>
                  </a:schemeClr>
                </a:solidFill>
              </a:rPr>
              <a:t>…</a:t>
            </a:r>
            <a:endParaRPr lang="zh-CN" altLang="en-US" sz="2400" u="none" dirty="0">
              <a:solidFill>
                <a:schemeClr val="accent4">
                  <a:lumMod val="10000"/>
                </a:schemeClr>
              </a:solidFill>
            </a:endParaRPr>
          </a:p>
        </p:txBody>
      </p:sp>
      <p:sp>
        <p:nvSpPr>
          <p:cNvPr id="11" name="TextBox 10"/>
          <p:cNvSpPr txBox="1"/>
          <p:nvPr/>
        </p:nvSpPr>
        <p:spPr>
          <a:xfrm>
            <a:off x="3594025" y="3896827"/>
            <a:ext cx="2308195" cy="830997"/>
          </a:xfrm>
          <a:prstGeom prst="rect">
            <a:avLst/>
          </a:prstGeom>
          <a:noFill/>
        </p:spPr>
        <p:txBody>
          <a:bodyPr wrap="square" rtlCol="0">
            <a:spAutoFit/>
          </a:bodyPr>
          <a:lstStyle/>
          <a:p>
            <a:pPr algn="ctr"/>
            <a:r>
              <a:rPr lang="zh-CN" altLang="en-US" sz="2400" u="none" dirty="0">
                <a:solidFill>
                  <a:schemeClr val="accent4">
                    <a:lumMod val="10000"/>
                  </a:schemeClr>
                </a:solidFill>
              </a:rPr>
              <a:t>密文流</a:t>
            </a:r>
            <a:endParaRPr lang="en-US" altLang="zh-CN" sz="2400" u="none" dirty="0">
              <a:solidFill>
                <a:schemeClr val="accent4">
                  <a:lumMod val="10000"/>
                </a:schemeClr>
              </a:solidFill>
            </a:endParaRPr>
          </a:p>
          <a:p>
            <a:pPr algn="ctr"/>
            <a:r>
              <a:rPr lang="en-US" altLang="zh-CN" sz="2400" i="1" u="none" dirty="0">
                <a:solidFill>
                  <a:schemeClr val="accent4">
                    <a:lumMod val="10000"/>
                  </a:schemeClr>
                </a:solidFill>
              </a:rPr>
              <a:t>C</a:t>
            </a:r>
            <a:r>
              <a:rPr lang="en-US" altLang="zh-CN" sz="2400" u="none" dirty="0">
                <a:solidFill>
                  <a:schemeClr val="accent4">
                    <a:lumMod val="10000"/>
                  </a:schemeClr>
                </a:solidFill>
              </a:rPr>
              <a:t>=</a:t>
            </a:r>
            <a:r>
              <a:rPr lang="en-US" altLang="zh-CN" sz="2400" i="1" u="none" kern="0" dirty="0">
                <a:solidFill>
                  <a:srgbClr val="DADADA">
                    <a:lumMod val="10000"/>
                  </a:srgbClr>
                </a:solidFill>
                <a:ea typeface="黑体" panose="02010609060101010101" pitchFamily="49" charset="-122"/>
              </a:rPr>
              <a:t>c</a:t>
            </a:r>
            <a:r>
              <a:rPr lang="en-US" sz="2400" u="none" kern="0" baseline="-25000" dirty="0">
                <a:solidFill>
                  <a:srgbClr val="DADADA">
                    <a:lumMod val="10000"/>
                  </a:srgbClr>
                </a:solidFill>
                <a:ea typeface="黑体" panose="02010609060101010101" pitchFamily="49" charset="-122"/>
              </a:rPr>
              <a:t>1</a:t>
            </a:r>
            <a:r>
              <a:rPr lang="en-US" altLang="zh-CN" sz="2400" i="1" u="none" kern="0" dirty="0">
                <a:solidFill>
                  <a:srgbClr val="DADADA">
                    <a:lumMod val="10000"/>
                  </a:srgbClr>
                </a:solidFill>
                <a:ea typeface="黑体" panose="02010609060101010101" pitchFamily="49" charset="-122"/>
              </a:rPr>
              <a:t>c</a:t>
            </a:r>
            <a:r>
              <a:rPr lang="en-US" sz="2400" u="none" kern="0" baseline="-25000" dirty="0">
                <a:solidFill>
                  <a:srgbClr val="DADADA">
                    <a:lumMod val="10000"/>
                  </a:srgbClr>
                </a:solidFill>
                <a:ea typeface="黑体" panose="02010609060101010101" pitchFamily="49" charset="-122"/>
              </a:rPr>
              <a:t>2</a:t>
            </a:r>
            <a:r>
              <a:rPr lang="en-US" altLang="zh-CN" sz="2400" u="none" dirty="0">
                <a:solidFill>
                  <a:schemeClr val="accent4">
                    <a:lumMod val="10000"/>
                  </a:schemeClr>
                </a:solidFill>
              </a:rPr>
              <a:t>…</a:t>
            </a:r>
            <a:endParaRPr lang="zh-CN" altLang="en-US" sz="2400" u="none" dirty="0">
              <a:solidFill>
                <a:schemeClr val="accent4">
                  <a:lumMod val="10000"/>
                </a:schemeClr>
              </a:solidFill>
            </a:endParaRPr>
          </a:p>
        </p:txBody>
      </p:sp>
      <p:cxnSp>
        <p:nvCxnSpPr>
          <p:cNvPr id="12" name="直接箭头连接符 11"/>
          <p:cNvCxnSpPr/>
          <p:nvPr/>
        </p:nvCxnSpPr>
        <p:spPr bwMode="auto">
          <a:xfrm>
            <a:off x="3922642" y="4837363"/>
            <a:ext cx="1643085" cy="1588"/>
          </a:xfrm>
          <a:prstGeom prst="straightConnector1">
            <a:avLst/>
          </a:prstGeom>
          <a:solidFill>
            <a:schemeClr val="accent1"/>
          </a:solidFill>
          <a:ln w="19050" cap="flat" cmpd="sng" algn="ctr">
            <a:solidFill>
              <a:schemeClr val="accent4">
                <a:lumMod val="10000"/>
              </a:schemeClr>
            </a:solidFill>
            <a:prstDash val="solid"/>
            <a:round/>
            <a:headEnd type="none" w="med" len="med"/>
            <a:tailEnd type="arrow"/>
          </a:ln>
          <a:effectLst/>
        </p:spPr>
      </p:cxnSp>
      <p:sp>
        <p:nvSpPr>
          <p:cNvPr id="13" name="TextBox 12"/>
          <p:cNvSpPr txBox="1"/>
          <p:nvPr/>
        </p:nvSpPr>
        <p:spPr>
          <a:xfrm>
            <a:off x="5330897" y="3499386"/>
            <a:ext cx="2308195" cy="461665"/>
          </a:xfrm>
          <a:prstGeom prst="rect">
            <a:avLst/>
          </a:prstGeom>
          <a:noFill/>
        </p:spPr>
        <p:txBody>
          <a:bodyPr wrap="square" rtlCol="0">
            <a:spAutoFit/>
          </a:bodyPr>
          <a:lstStyle/>
          <a:p>
            <a:pPr algn="ctr"/>
            <a:r>
              <a:rPr lang="en-US" sz="2400" i="1" u="none" dirty="0">
                <a:solidFill>
                  <a:srgbClr val="000000"/>
                </a:solidFill>
              </a:rPr>
              <a:t>k</a:t>
            </a:r>
            <a:r>
              <a:rPr lang="en-US" sz="2400" u="none" baseline="-25000" dirty="0">
                <a:solidFill>
                  <a:srgbClr val="000000"/>
                </a:solidFill>
              </a:rPr>
              <a:t>1</a:t>
            </a:r>
            <a:r>
              <a:rPr lang="en-US" sz="2400" i="1" u="none" dirty="0">
                <a:solidFill>
                  <a:srgbClr val="000000"/>
                </a:solidFill>
              </a:rPr>
              <a:t>k</a:t>
            </a:r>
            <a:r>
              <a:rPr lang="en-US" sz="2400" u="none" baseline="-25000" dirty="0">
                <a:solidFill>
                  <a:srgbClr val="000000"/>
                </a:solidFill>
              </a:rPr>
              <a:t>2 </a:t>
            </a:r>
            <a:r>
              <a:rPr lang="en-US" altLang="zh-CN" sz="2400" u="none" dirty="0">
                <a:solidFill>
                  <a:schemeClr val="accent4">
                    <a:lumMod val="10000"/>
                  </a:schemeClr>
                </a:solidFill>
              </a:rPr>
              <a:t>…</a:t>
            </a:r>
            <a:endParaRPr lang="zh-CN" altLang="en-US" sz="2400" u="none" dirty="0">
              <a:solidFill>
                <a:schemeClr val="accent4">
                  <a:lumMod val="10000"/>
                </a:schemeClr>
              </a:solidFill>
            </a:endParaRPr>
          </a:p>
        </p:txBody>
      </p:sp>
      <p:sp>
        <p:nvSpPr>
          <p:cNvPr id="14" name="矩形 13"/>
          <p:cNvSpPr/>
          <p:nvPr/>
        </p:nvSpPr>
        <p:spPr bwMode="auto">
          <a:xfrm>
            <a:off x="2271681" y="1952836"/>
            <a:ext cx="1460520" cy="105887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cap="none" normalizeH="0" baseline="0" dirty="0">
                <a:ln>
                  <a:noFill/>
                </a:ln>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密钥流</a:t>
            </a:r>
            <a:endParaRPr kumimoji="0" lang="en-US" altLang="zh-CN" sz="3200" b="0" i="0" u="none" strike="noStrike" cap="none" normalizeH="0" baseline="0" dirty="0">
              <a:ln>
                <a:noFill/>
              </a:ln>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cap="none" normalizeH="0" baseline="0" dirty="0">
                <a:ln>
                  <a:noFill/>
                </a:ln>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生成器</a:t>
            </a:r>
            <a:endParaRPr kumimoji="0" lang="zh-CN" altLang="en-US" sz="3200" b="0" i="0" u="none" strike="noStrike" cap="none" normalizeH="0" baseline="0" dirty="0">
              <a:ln>
                <a:noFill/>
              </a:ln>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5" name="矩形 14"/>
          <p:cNvSpPr/>
          <p:nvPr/>
        </p:nvSpPr>
        <p:spPr bwMode="auto">
          <a:xfrm>
            <a:off x="5776929" y="1989349"/>
            <a:ext cx="1460520" cy="105887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cap="none" normalizeH="0" baseline="0" dirty="0">
                <a:ln>
                  <a:noFill/>
                </a:ln>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密钥流</a:t>
            </a:r>
            <a:endParaRPr kumimoji="0" lang="en-US" altLang="zh-CN" sz="3200" b="0" i="0" u="none" strike="noStrike" cap="none" normalizeH="0" baseline="0" dirty="0">
              <a:ln>
                <a:noFill/>
              </a:ln>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cap="none" normalizeH="0" baseline="0" dirty="0">
                <a:ln>
                  <a:noFill/>
                </a:ln>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生成器</a:t>
            </a:r>
            <a:endParaRPr kumimoji="0" lang="zh-CN" altLang="en-US" sz="3200" b="0" i="0" u="none" strike="noStrike" cap="none" normalizeH="0" baseline="0" dirty="0">
              <a:ln>
                <a:noFill/>
              </a:ln>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16" name="直接箭头连接符 15"/>
          <p:cNvCxnSpPr/>
          <p:nvPr/>
        </p:nvCxnSpPr>
        <p:spPr bwMode="auto">
          <a:xfrm rot="16200000" flipH="1">
            <a:off x="2731239" y="4268266"/>
            <a:ext cx="549281" cy="7877"/>
          </a:xfrm>
          <a:prstGeom prst="straightConnector1">
            <a:avLst/>
          </a:prstGeom>
          <a:solidFill>
            <a:schemeClr val="accent1"/>
          </a:solidFill>
          <a:ln w="19050" cap="flat" cmpd="sng" algn="ctr">
            <a:solidFill>
              <a:schemeClr val="accent4">
                <a:lumMod val="10000"/>
              </a:schemeClr>
            </a:solidFill>
            <a:prstDash val="solid"/>
            <a:round/>
            <a:headEnd type="none" w="med" len="med"/>
            <a:tailEnd type="arrow"/>
          </a:ln>
          <a:effectLst/>
        </p:spPr>
      </p:cxnSp>
      <p:cxnSp>
        <p:nvCxnSpPr>
          <p:cNvPr id="17" name="直接箭头连接符 16"/>
          <p:cNvCxnSpPr/>
          <p:nvPr/>
        </p:nvCxnSpPr>
        <p:spPr bwMode="auto">
          <a:xfrm rot="16200000" flipH="1">
            <a:off x="2731239" y="3318928"/>
            <a:ext cx="549281" cy="7877"/>
          </a:xfrm>
          <a:prstGeom prst="straightConnector1">
            <a:avLst/>
          </a:prstGeom>
          <a:solidFill>
            <a:schemeClr val="accent1"/>
          </a:solidFill>
          <a:ln w="19050" cap="flat" cmpd="sng" algn="ctr">
            <a:solidFill>
              <a:schemeClr val="accent4">
                <a:lumMod val="10000"/>
              </a:schemeClr>
            </a:solidFill>
            <a:prstDash val="solid"/>
            <a:round/>
            <a:headEnd type="none" w="med" len="med"/>
            <a:tailEnd type="arrow"/>
          </a:ln>
          <a:effectLst/>
        </p:spPr>
      </p:cxnSp>
      <p:cxnSp>
        <p:nvCxnSpPr>
          <p:cNvPr id="18" name="直接箭头连接符 17"/>
          <p:cNvCxnSpPr/>
          <p:nvPr/>
        </p:nvCxnSpPr>
        <p:spPr bwMode="auto">
          <a:xfrm rot="16200000" flipH="1">
            <a:off x="6236487" y="3355441"/>
            <a:ext cx="549281" cy="7877"/>
          </a:xfrm>
          <a:prstGeom prst="straightConnector1">
            <a:avLst/>
          </a:prstGeom>
          <a:solidFill>
            <a:schemeClr val="accent1"/>
          </a:solidFill>
          <a:ln w="19050" cap="flat" cmpd="sng" algn="ctr">
            <a:solidFill>
              <a:schemeClr val="accent4">
                <a:lumMod val="10000"/>
              </a:schemeClr>
            </a:solidFill>
            <a:prstDash val="solid"/>
            <a:round/>
            <a:headEnd type="none" w="med" len="med"/>
            <a:tailEnd type="arrow"/>
          </a:ln>
          <a:effectLst/>
        </p:spPr>
      </p:cxnSp>
      <p:cxnSp>
        <p:nvCxnSpPr>
          <p:cNvPr id="19" name="直接箭头连接符 18"/>
          <p:cNvCxnSpPr/>
          <p:nvPr/>
        </p:nvCxnSpPr>
        <p:spPr bwMode="auto">
          <a:xfrm>
            <a:off x="3768714" y="2498943"/>
            <a:ext cx="474669" cy="1588"/>
          </a:xfrm>
          <a:prstGeom prst="straightConnector1">
            <a:avLst/>
          </a:prstGeom>
          <a:solidFill>
            <a:schemeClr val="accent1"/>
          </a:solidFill>
          <a:ln w="19050" cap="flat" cmpd="sng" algn="ctr">
            <a:solidFill>
              <a:srgbClr val="000000"/>
            </a:solidFill>
            <a:prstDash val="solid"/>
            <a:round/>
            <a:headEnd type="arrow" w="med" len="med"/>
            <a:tailEnd type="none"/>
          </a:ln>
          <a:effectLst/>
        </p:spPr>
      </p:cxnSp>
      <p:cxnSp>
        <p:nvCxnSpPr>
          <p:cNvPr id="20" name="直接箭头连接符 19"/>
          <p:cNvCxnSpPr/>
          <p:nvPr/>
        </p:nvCxnSpPr>
        <p:spPr bwMode="auto">
          <a:xfrm>
            <a:off x="5302260" y="2537044"/>
            <a:ext cx="474669"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sp>
        <p:nvSpPr>
          <p:cNvPr id="21" name="TextBox 20"/>
          <p:cNvSpPr txBox="1"/>
          <p:nvPr/>
        </p:nvSpPr>
        <p:spPr>
          <a:xfrm>
            <a:off x="4133844" y="2071177"/>
            <a:ext cx="1424007" cy="830997"/>
          </a:xfrm>
          <a:prstGeom prst="rect">
            <a:avLst/>
          </a:prstGeom>
          <a:noFill/>
        </p:spPr>
        <p:txBody>
          <a:bodyPr wrap="square" rtlCol="0">
            <a:spAutoFit/>
          </a:bodyPr>
          <a:lstStyle/>
          <a:p>
            <a:pPr algn="ctr"/>
            <a:r>
              <a:rPr lang="zh-CN" altLang="en-US" sz="2400" u="none" dirty="0">
                <a:solidFill>
                  <a:srgbClr val="00B050"/>
                </a:solidFill>
              </a:rPr>
              <a:t>共享种子密钥</a:t>
            </a:r>
            <a:r>
              <a:rPr lang="en-US" altLang="zh-CN" sz="2400" i="1" u="none" dirty="0">
                <a:solidFill>
                  <a:srgbClr val="00B050"/>
                </a:solidFill>
              </a:rPr>
              <a:t>k</a:t>
            </a:r>
            <a:endParaRPr lang="zh-CN" altLang="en-US" sz="2400" i="1" u="none" dirty="0">
              <a:solidFill>
                <a:srgbClr val="00B050"/>
              </a:solidFill>
            </a:endParaRPr>
          </a:p>
        </p:txBody>
      </p:sp>
      <p:sp>
        <p:nvSpPr>
          <p:cNvPr id="22" name="TextBox 21"/>
          <p:cNvSpPr txBox="1"/>
          <p:nvPr/>
        </p:nvSpPr>
        <p:spPr>
          <a:xfrm>
            <a:off x="7054884" y="3924538"/>
            <a:ext cx="2308195" cy="830997"/>
          </a:xfrm>
          <a:prstGeom prst="rect">
            <a:avLst/>
          </a:prstGeom>
          <a:noFill/>
        </p:spPr>
        <p:txBody>
          <a:bodyPr wrap="square" rtlCol="0">
            <a:spAutoFit/>
          </a:bodyPr>
          <a:lstStyle/>
          <a:p>
            <a:pPr algn="ctr"/>
            <a:r>
              <a:rPr lang="zh-CN" altLang="en-US" sz="2400" u="none" dirty="0">
                <a:solidFill>
                  <a:schemeClr val="accent4">
                    <a:lumMod val="10000"/>
                  </a:schemeClr>
                </a:solidFill>
              </a:rPr>
              <a:t>明文流</a:t>
            </a:r>
            <a:endParaRPr lang="en-US" altLang="zh-CN" sz="2400" u="none" dirty="0">
              <a:solidFill>
                <a:schemeClr val="accent4">
                  <a:lumMod val="10000"/>
                </a:schemeClr>
              </a:solidFill>
            </a:endParaRPr>
          </a:p>
          <a:p>
            <a:pPr algn="ctr"/>
            <a:r>
              <a:rPr lang="en-US" altLang="zh-CN" sz="2400" i="1" u="none" dirty="0">
                <a:solidFill>
                  <a:schemeClr val="accent4">
                    <a:lumMod val="10000"/>
                  </a:schemeClr>
                </a:solidFill>
              </a:rPr>
              <a:t>M</a:t>
            </a:r>
            <a:r>
              <a:rPr lang="en-US" altLang="zh-CN" sz="2400" u="none" dirty="0">
                <a:solidFill>
                  <a:schemeClr val="accent4">
                    <a:lumMod val="10000"/>
                  </a:schemeClr>
                </a:solidFill>
              </a:rPr>
              <a:t>=</a:t>
            </a:r>
            <a:r>
              <a:rPr lang="en-US" altLang="zh-CN" sz="2400" i="1" u="none" kern="0" dirty="0">
                <a:solidFill>
                  <a:srgbClr val="DADADA">
                    <a:lumMod val="10000"/>
                  </a:srgbClr>
                </a:solidFill>
                <a:ea typeface="黑体" panose="02010609060101010101" pitchFamily="49" charset="-122"/>
              </a:rPr>
              <a:t>m</a:t>
            </a:r>
            <a:r>
              <a:rPr lang="en-US" sz="2400" u="none" kern="0" baseline="-25000" dirty="0">
                <a:solidFill>
                  <a:srgbClr val="DADADA">
                    <a:lumMod val="10000"/>
                  </a:srgbClr>
                </a:solidFill>
                <a:ea typeface="黑体" panose="02010609060101010101" pitchFamily="49" charset="-122"/>
              </a:rPr>
              <a:t>1</a:t>
            </a:r>
            <a:r>
              <a:rPr lang="en-US" altLang="zh-CN" sz="2400" i="1" u="none" kern="0" dirty="0">
                <a:solidFill>
                  <a:srgbClr val="DADADA">
                    <a:lumMod val="10000"/>
                  </a:srgbClr>
                </a:solidFill>
                <a:ea typeface="黑体" panose="02010609060101010101" pitchFamily="49" charset="-122"/>
              </a:rPr>
              <a:t>m</a:t>
            </a:r>
            <a:r>
              <a:rPr lang="en-US" sz="2400" u="none" kern="0" baseline="-25000" dirty="0">
                <a:solidFill>
                  <a:srgbClr val="DADADA">
                    <a:lumMod val="10000"/>
                  </a:srgbClr>
                </a:solidFill>
                <a:ea typeface="黑体" panose="02010609060101010101" pitchFamily="49" charset="-122"/>
              </a:rPr>
              <a:t>2</a:t>
            </a:r>
            <a:r>
              <a:rPr lang="en-US" altLang="zh-CN" sz="2400" u="none" dirty="0">
                <a:solidFill>
                  <a:schemeClr val="accent4">
                    <a:lumMod val="10000"/>
                  </a:schemeClr>
                </a:solidFill>
              </a:rPr>
              <a:t>…</a:t>
            </a:r>
            <a:endParaRPr lang="zh-CN" altLang="en-US" sz="2400" u="none" dirty="0">
              <a:solidFill>
                <a:schemeClr val="accent4">
                  <a:lumMod val="10000"/>
                </a:schemeClr>
              </a:solidFill>
            </a:endParaRPr>
          </a:p>
        </p:txBody>
      </p:sp>
      <p:sp>
        <p:nvSpPr>
          <p:cNvPr id="2" name="文本框 1"/>
          <p:cNvSpPr txBox="1"/>
          <p:nvPr/>
        </p:nvSpPr>
        <p:spPr>
          <a:xfrm>
            <a:off x="2023966" y="1664804"/>
            <a:ext cx="1898676" cy="1542478"/>
          </a:xfrm>
          <a:prstGeom prst="rect">
            <a:avLst/>
          </a:prstGeom>
          <a:noFill/>
          <a:ln w="28575">
            <a:solidFill>
              <a:srgbClr val="FF0000"/>
            </a:solidFill>
          </a:ln>
        </p:spPr>
        <p:txBody>
          <a:bodyPr wrap="square" rtlCol="0">
            <a:spAutoFit/>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par>
                                <p:cTn id="44" presetID="9"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dissolve">
                                      <p:cBhvr>
                                        <p:cTn id="58" dur="500"/>
                                        <p:tgtEl>
                                          <p:spTgt spid="21"/>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fade">
                                      <p:cBhvr>
                                        <p:cTn id="66" dur="1000"/>
                                        <p:tgtEl>
                                          <p:spTgt spid="2"/>
                                        </p:tgtEl>
                                      </p:cBhvr>
                                    </p:animEffect>
                                    <p:anim calcmode="lin" valueType="num">
                                      <p:cBhvr>
                                        <p:cTn id="67" dur="1000" fill="hold"/>
                                        <p:tgtEl>
                                          <p:spTgt spid="2"/>
                                        </p:tgtEl>
                                        <p:attrNameLst>
                                          <p:attrName>ppt_x</p:attrName>
                                        </p:attrNameLst>
                                      </p:cBhvr>
                                      <p:tavLst>
                                        <p:tav tm="0">
                                          <p:val>
                                            <p:strVal val="#ppt_x"/>
                                          </p:val>
                                        </p:tav>
                                        <p:tav tm="100000">
                                          <p:val>
                                            <p:strVal val="#ppt_x"/>
                                          </p:val>
                                        </p:tav>
                                      </p:tavLst>
                                    </p:anim>
                                    <p:anim calcmode="lin" valueType="num">
                                      <p:cBhvr>
                                        <p:cTn id="6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p:bldP spid="11" grpId="0"/>
      <p:bldP spid="13" grpId="0"/>
      <p:bldP spid="14" grpId="0" animBg="1"/>
      <p:bldP spid="15" grpId="0" animBg="1"/>
      <p:bldP spid="21" grpId="0"/>
      <p:bldP spid="22" grpId="0"/>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199" y="1484784"/>
            <a:ext cx="9263133" cy="4824000"/>
          </a:xfrm>
        </p:spPr>
        <p:txBody>
          <a:bodyPr/>
          <a:lstStyle/>
          <a:p>
            <a:pPr marL="0" indent="0">
              <a:spcAft>
                <a:spcPts val="1800"/>
              </a:spcAft>
              <a:buNone/>
            </a:pPr>
            <a:r>
              <a:rPr lang="en-US" altLang="zh-CN" dirty="0">
                <a:solidFill>
                  <a:srgbClr val="FF0000"/>
                </a:solidFill>
              </a:rPr>
              <a:t>1. </a:t>
            </a:r>
            <a:r>
              <a:rPr lang="zh-CN" altLang="en-US" dirty="0">
                <a:solidFill>
                  <a:srgbClr val="FF0000"/>
                </a:solidFill>
              </a:rPr>
              <a:t>反馈移位寄存器（</a:t>
            </a:r>
            <a:r>
              <a:rPr lang="en-US" altLang="zh-CN" dirty="0">
                <a:solidFill>
                  <a:srgbClr val="FF0000"/>
                </a:solidFill>
              </a:rPr>
              <a:t>FSR</a:t>
            </a:r>
            <a:r>
              <a:rPr lang="zh-CN" altLang="en-US" dirty="0">
                <a:solidFill>
                  <a:srgbClr val="FF0000"/>
                </a:solidFill>
              </a:rPr>
              <a:t>）</a:t>
            </a:r>
            <a:endParaRPr lang="en-US" altLang="zh-CN" dirty="0">
              <a:solidFill>
                <a:srgbClr val="FF0000"/>
              </a:solidFill>
            </a:endParaRPr>
          </a:p>
          <a:p>
            <a:pPr lvl="1">
              <a:buClr>
                <a:srgbClr val="FF0000"/>
              </a:buClr>
            </a:pPr>
            <a:r>
              <a:rPr lang="zh-CN" altLang="en-US" dirty="0"/>
              <a:t>一个移位寄存器</a:t>
            </a:r>
            <a:r>
              <a:rPr lang="en-US" altLang="zh-CN" dirty="0"/>
              <a:t>+</a:t>
            </a:r>
            <a:r>
              <a:rPr lang="zh-CN" altLang="en-US" dirty="0"/>
              <a:t>一个反馈函数</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buNone/>
            </a:pPr>
            <a:endParaRPr lang="en-US" altLang="zh-CN" dirty="0"/>
          </a:p>
          <a:p>
            <a:pPr lvl="1">
              <a:buClr>
                <a:srgbClr val="FF0000"/>
              </a:buClr>
            </a:pPr>
            <a:r>
              <a:rPr lang="zh-CN" altLang="en-US" dirty="0"/>
              <a:t>分类：</a:t>
            </a:r>
            <a:r>
              <a:rPr lang="en-US" altLang="zh-CN" dirty="0"/>
              <a:t>LFSR</a:t>
            </a:r>
            <a:r>
              <a:rPr lang="zh-CN" altLang="en-US" dirty="0"/>
              <a:t>和</a:t>
            </a:r>
            <a:r>
              <a:rPr lang="en-US" altLang="zh-CN" dirty="0"/>
              <a:t>NFSR</a:t>
            </a:r>
            <a:endParaRPr lang="en-US" altLang="zh-CN" dirty="0"/>
          </a:p>
        </p:txBody>
      </p:sp>
      <p:sp>
        <p:nvSpPr>
          <p:cNvPr id="31" name="矩形 30"/>
          <p:cNvSpPr/>
          <p:nvPr/>
        </p:nvSpPr>
        <p:spPr bwMode="auto">
          <a:xfrm>
            <a:off x="993726" y="3324551"/>
            <a:ext cx="693748" cy="51118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sz="1800" i="1" u="none" dirty="0"/>
              <a:t>a</a:t>
            </a:r>
            <a:r>
              <a:rPr lang="en-US" sz="1800" i="1" u="none" baseline="-25000" dirty="0"/>
              <a:t>j</a:t>
            </a:r>
            <a:r>
              <a:rPr lang="en-US" sz="1800" u="none" baseline="-25000" dirty="0"/>
              <a:t>+</a:t>
            </a:r>
            <a:r>
              <a:rPr lang="en-US" sz="1800" i="1" u="none" baseline="-25000" dirty="0"/>
              <a:t>n</a:t>
            </a:r>
            <a:r>
              <a:rPr lang="en-US" sz="1800" u="none" baseline="-25000" dirty="0"/>
              <a:t>-1</a:t>
            </a:r>
            <a:endParaRPr lang="zh-CN" altLang="en-US" sz="1800" u="none" dirty="0"/>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2" name="矩形 31"/>
          <p:cNvSpPr/>
          <p:nvPr/>
        </p:nvSpPr>
        <p:spPr bwMode="auto">
          <a:xfrm>
            <a:off x="2381220" y="3324551"/>
            <a:ext cx="693748" cy="51118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sz="1800" i="1" u="none" dirty="0"/>
              <a:t>a</a:t>
            </a:r>
            <a:r>
              <a:rPr lang="en-US" sz="1800" i="1" u="none" baseline="-25000" dirty="0"/>
              <a:t>j</a:t>
            </a:r>
            <a:r>
              <a:rPr lang="en-US" sz="1800" u="none" baseline="-25000" dirty="0"/>
              <a:t>+</a:t>
            </a:r>
            <a:r>
              <a:rPr lang="en-US" sz="1800" i="1" u="none" baseline="-25000" dirty="0"/>
              <a:t>n</a:t>
            </a:r>
            <a:r>
              <a:rPr lang="en-US" sz="1800" u="none" baseline="-25000" dirty="0"/>
              <a:t>-2</a:t>
            </a:r>
            <a:endParaRPr lang="zh-CN" altLang="en-US" sz="1800" u="none" dirty="0"/>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3" name="矩形 32"/>
          <p:cNvSpPr/>
          <p:nvPr/>
        </p:nvSpPr>
        <p:spPr bwMode="auto">
          <a:xfrm>
            <a:off x="3841740" y="3324551"/>
            <a:ext cx="693748" cy="51118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sz="1800" i="1" u="none" dirty="0"/>
              <a:t>…</a:t>
            </a:r>
            <a:endParaRPr lang="zh-CN" altLang="en-US" sz="1800" u="none" dirty="0"/>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4" name="矩形 33"/>
          <p:cNvSpPr/>
          <p:nvPr/>
        </p:nvSpPr>
        <p:spPr bwMode="auto">
          <a:xfrm>
            <a:off x="5265747" y="3324551"/>
            <a:ext cx="693748" cy="51118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sz="1800" i="1" u="none" dirty="0"/>
              <a:t>a</a:t>
            </a:r>
            <a:r>
              <a:rPr lang="en-US" sz="1800" i="1" u="none" baseline="-25000" dirty="0"/>
              <a:t>j</a:t>
            </a:r>
            <a:r>
              <a:rPr lang="en-US" sz="1800" u="none" baseline="-25000" dirty="0"/>
              <a:t>+1</a:t>
            </a:r>
            <a:endParaRPr lang="zh-CN" altLang="en-US" sz="1800" u="none" dirty="0"/>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5" name="矩形 34"/>
          <p:cNvSpPr/>
          <p:nvPr/>
        </p:nvSpPr>
        <p:spPr bwMode="auto">
          <a:xfrm>
            <a:off x="6726267" y="3324551"/>
            <a:ext cx="693748" cy="51118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sz="1800" i="1" u="none" dirty="0" err="1"/>
              <a:t>a</a:t>
            </a:r>
            <a:r>
              <a:rPr lang="en-US" sz="1800" i="1" u="none" baseline="-25000" dirty="0" err="1"/>
              <a:t>j</a:t>
            </a:r>
            <a:endParaRPr lang="zh-CN" altLang="en-US" sz="1800" u="none" dirty="0"/>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37" name="直接箭头连接符 36"/>
          <p:cNvCxnSpPr>
            <a:stCxn id="31" idx="3"/>
            <a:endCxn id="32" idx="1"/>
          </p:cNvCxnSpPr>
          <p:nvPr/>
        </p:nvCxnSpPr>
        <p:spPr bwMode="auto">
          <a:xfrm>
            <a:off x="1687474" y="3580142"/>
            <a:ext cx="693746"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39" name="直接箭头连接符 38"/>
          <p:cNvCxnSpPr>
            <a:stCxn id="32" idx="3"/>
            <a:endCxn id="33" idx="1"/>
          </p:cNvCxnSpPr>
          <p:nvPr/>
        </p:nvCxnSpPr>
        <p:spPr bwMode="auto">
          <a:xfrm>
            <a:off x="3074968" y="3580142"/>
            <a:ext cx="766772"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41" name="直接箭头连接符 40"/>
          <p:cNvCxnSpPr>
            <a:stCxn id="33" idx="3"/>
            <a:endCxn id="34" idx="1"/>
          </p:cNvCxnSpPr>
          <p:nvPr/>
        </p:nvCxnSpPr>
        <p:spPr bwMode="auto">
          <a:xfrm>
            <a:off x="4535488" y="3580142"/>
            <a:ext cx="730259"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43" name="直接箭头连接符 42"/>
          <p:cNvCxnSpPr>
            <a:stCxn id="34" idx="3"/>
            <a:endCxn id="35" idx="1"/>
          </p:cNvCxnSpPr>
          <p:nvPr/>
        </p:nvCxnSpPr>
        <p:spPr bwMode="auto">
          <a:xfrm>
            <a:off x="5959495" y="3580142"/>
            <a:ext cx="766772"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44" name="直接箭头连接符 43"/>
          <p:cNvCxnSpPr/>
          <p:nvPr/>
        </p:nvCxnSpPr>
        <p:spPr bwMode="auto">
          <a:xfrm>
            <a:off x="7420014" y="3580142"/>
            <a:ext cx="1460520"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50" name="直接连接符 49"/>
          <p:cNvCxnSpPr/>
          <p:nvPr/>
        </p:nvCxnSpPr>
        <p:spPr bwMode="auto">
          <a:xfrm>
            <a:off x="1359651" y="3835734"/>
            <a:ext cx="1824855" cy="912826"/>
          </a:xfrm>
          <a:prstGeom prst="line">
            <a:avLst/>
          </a:prstGeom>
          <a:solidFill>
            <a:schemeClr val="accent1"/>
          </a:solidFill>
          <a:ln w="19050" cap="flat" cmpd="sng" algn="ctr">
            <a:solidFill>
              <a:srgbClr val="000000"/>
            </a:solidFill>
            <a:prstDash val="solid"/>
            <a:round/>
            <a:headEnd type="none" w="med" len="med"/>
            <a:tailEnd type="arrow"/>
          </a:ln>
          <a:effectLst/>
        </p:spPr>
      </p:cxnSp>
      <p:cxnSp>
        <p:nvCxnSpPr>
          <p:cNvPr id="75" name="直接箭头连接符 74"/>
          <p:cNvCxnSpPr/>
          <p:nvPr/>
        </p:nvCxnSpPr>
        <p:spPr bwMode="auto">
          <a:xfrm>
            <a:off x="5959495" y="3580142"/>
            <a:ext cx="766772"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sp>
        <p:nvSpPr>
          <p:cNvPr id="109" name="矩形 108"/>
          <p:cNvSpPr/>
          <p:nvPr/>
        </p:nvSpPr>
        <p:spPr bwMode="auto">
          <a:xfrm>
            <a:off x="3184506" y="4712045"/>
            <a:ext cx="2701963" cy="511182"/>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kumimoji="0" lang="en-US" altLang="zh-CN" sz="1800" i="1" u="none" strike="noStrike" cap="none" normalizeH="0" baseline="0" dirty="0">
                <a:ln>
                  <a:noFill/>
                </a:ln>
                <a:solidFill>
                  <a:schemeClr val="tx1"/>
                </a:solidFill>
                <a:ea typeface="宋体" panose="02010600030101010101" pitchFamily="2" charset="-122"/>
              </a:rPr>
              <a:t>f</a:t>
            </a:r>
            <a:r>
              <a:rPr kumimoji="0" lang="en-US" altLang="zh-CN" sz="1800" u="none" strike="noStrike" cap="none" normalizeH="0" baseline="0" dirty="0">
                <a:ln>
                  <a:noFill/>
                </a:ln>
                <a:solidFill>
                  <a:schemeClr val="tx1"/>
                </a:solidFill>
                <a:ea typeface="宋体" panose="02010600030101010101" pitchFamily="2" charset="-122"/>
              </a:rPr>
              <a:t>(</a:t>
            </a:r>
            <a:r>
              <a:rPr lang="en-US" sz="1800" i="1" u="none" dirty="0"/>
              <a:t>a</a:t>
            </a:r>
            <a:r>
              <a:rPr lang="en-US" sz="1800" i="1" u="none" baseline="-25000" dirty="0"/>
              <a:t>j</a:t>
            </a:r>
            <a:r>
              <a:rPr lang="en-US" sz="1800" u="none" baseline="-25000" dirty="0"/>
              <a:t>+</a:t>
            </a:r>
            <a:r>
              <a:rPr lang="en-US" sz="1800" i="1" u="none" baseline="-25000" dirty="0"/>
              <a:t>n</a:t>
            </a:r>
            <a:r>
              <a:rPr lang="en-US" sz="1800" u="none" baseline="-25000" dirty="0"/>
              <a:t>-1</a:t>
            </a:r>
            <a:r>
              <a:rPr lang="zh-CN" altLang="en-US" sz="1800" u="none" baseline="-25000" dirty="0"/>
              <a:t>，</a:t>
            </a:r>
            <a:r>
              <a:rPr lang="en-US" sz="1800" i="1" u="none" dirty="0"/>
              <a:t>a</a:t>
            </a:r>
            <a:r>
              <a:rPr lang="en-US" sz="1800" i="1" u="none" baseline="-25000" dirty="0"/>
              <a:t>j</a:t>
            </a:r>
            <a:r>
              <a:rPr lang="en-US" sz="1800" u="none" baseline="-25000" dirty="0"/>
              <a:t>+</a:t>
            </a:r>
            <a:r>
              <a:rPr lang="en-US" sz="1800" i="1" u="none" baseline="-25000" dirty="0"/>
              <a:t>n</a:t>
            </a:r>
            <a:r>
              <a:rPr lang="en-US" sz="1800" u="none" baseline="-25000" dirty="0"/>
              <a:t>-2</a:t>
            </a:r>
            <a:r>
              <a:rPr lang="zh-CN" altLang="en-US" sz="1800" u="none" baseline="-25000" dirty="0"/>
              <a:t>，</a:t>
            </a:r>
            <a:r>
              <a:rPr lang="en-US" altLang="zh-CN" sz="1800" u="none" baseline="-25000" dirty="0"/>
              <a:t>…</a:t>
            </a:r>
            <a:r>
              <a:rPr lang="zh-CN" altLang="en-US" sz="1800" u="none" baseline="-25000" dirty="0"/>
              <a:t>，</a:t>
            </a:r>
            <a:r>
              <a:rPr lang="en-US" sz="1800" i="1" u="none" dirty="0" err="1"/>
              <a:t>a</a:t>
            </a:r>
            <a:r>
              <a:rPr lang="en-US" sz="1800" i="1" u="none" baseline="-25000" dirty="0" err="1"/>
              <a:t>j</a:t>
            </a:r>
            <a:r>
              <a:rPr lang="zh-CN" altLang="en-US" sz="1800" u="none" dirty="0"/>
              <a:t>）</a:t>
            </a:r>
            <a:endParaRPr lang="zh-CN" altLang="en-US" sz="1800" u="none" dirty="0"/>
          </a:p>
          <a:p>
            <a:pPr algn="ctr"/>
            <a:endParaRPr lang="zh-CN" altLang="en-US" sz="1800" u="none" dirty="0"/>
          </a:p>
          <a:p>
            <a:pPr algn="ctr"/>
            <a:r>
              <a:rPr kumimoji="0" lang="en-US" altLang="zh-CN" sz="1800" b="0" u="none" strike="noStrike" cap="none" normalizeH="0" baseline="0" dirty="0">
                <a:ln>
                  <a:noFill/>
                </a:ln>
                <a:solidFill>
                  <a:schemeClr val="tx1"/>
                </a:solidFill>
                <a:ea typeface="宋体" panose="02010600030101010101" pitchFamily="2" charset="-122"/>
              </a:rPr>
              <a:t>)</a:t>
            </a:r>
            <a:endParaRPr kumimoji="0" lang="zh-CN" altLang="en-US" sz="1800" b="0" u="none" strike="noStrike" cap="none" normalizeH="0" baseline="0" dirty="0">
              <a:ln>
                <a:noFill/>
              </a:ln>
              <a:solidFill>
                <a:schemeClr val="tx1"/>
              </a:solidFill>
              <a:ea typeface="宋体" panose="02010600030101010101" pitchFamily="2" charset="-122"/>
            </a:endParaRPr>
          </a:p>
        </p:txBody>
      </p:sp>
      <p:cxnSp>
        <p:nvCxnSpPr>
          <p:cNvPr id="116" name="直接箭头连接符 115"/>
          <p:cNvCxnSpPr/>
          <p:nvPr/>
        </p:nvCxnSpPr>
        <p:spPr bwMode="auto">
          <a:xfrm rot="10800000" flipV="1">
            <a:off x="592085" y="5734409"/>
            <a:ext cx="3943403" cy="6020"/>
          </a:xfrm>
          <a:prstGeom prst="straightConnector1">
            <a:avLst/>
          </a:prstGeom>
          <a:solidFill>
            <a:schemeClr val="accent1"/>
          </a:solidFill>
          <a:ln w="19050" cap="flat" cmpd="sng" algn="ctr">
            <a:solidFill>
              <a:srgbClr val="000000"/>
            </a:solidFill>
            <a:prstDash val="solid"/>
            <a:round/>
            <a:headEnd type="none" w="med" len="med"/>
            <a:tailEnd type="none"/>
          </a:ln>
          <a:effectLst/>
        </p:spPr>
      </p:cxnSp>
      <p:cxnSp>
        <p:nvCxnSpPr>
          <p:cNvPr id="118" name="直接连接符 117"/>
          <p:cNvCxnSpPr/>
          <p:nvPr/>
        </p:nvCxnSpPr>
        <p:spPr bwMode="auto">
          <a:xfrm rot="5400000" flipH="1" flipV="1">
            <a:off x="-448141" y="4656882"/>
            <a:ext cx="2154268" cy="791"/>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123" name="直接箭头连接符 122"/>
          <p:cNvCxnSpPr>
            <a:stCxn id="31" idx="1"/>
          </p:cNvCxnSpPr>
          <p:nvPr/>
        </p:nvCxnSpPr>
        <p:spPr bwMode="auto">
          <a:xfrm rot="10800000">
            <a:off x="628596" y="3580142"/>
            <a:ext cx="365130" cy="1588"/>
          </a:xfrm>
          <a:prstGeom prst="straightConnector1">
            <a:avLst/>
          </a:prstGeom>
          <a:solidFill>
            <a:schemeClr val="accent1"/>
          </a:solidFill>
          <a:ln w="19050" cap="flat" cmpd="sng" algn="ctr">
            <a:solidFill>
              <a:srgbClr val="000000"/>
            </a:solidFill>
            <a:prstDash val="solid"/>
            <a:round/>
            <a:headEnd type="arrow" w="med" len="med"/>
            <a:tailEnd type="none"/>
          </a:ln>
          <a:effectLst/>
        </p:spPr>
      </p:cxnSp>
      <p:sp>
        <p:nvSpPr>
          <p:cNvPr id="127" name="TextBox 126"/>
          <p:cNvSpPr txBox="1"/>
          <p:nvPr/>
        </p:nvSpPr>
        <p:spPr>
          <a:xfrm>
            <a:off x="7602579" y="3068960"/>
            <a:ext cx="1541421" cy="461665"/>
          </a:xfrm>
          <a:prstGeom prst="rect">
            <a:avLst/>
          </a:prstGeom>
          <a:noFill/>
        </p:spPr>
        <p:txBody>
          <a:bodyPr wrap="square" rtlCol="0">
            <a:spAutoFit/>
          </a:bodyPr>
          <a:lstStyle/>
          <a:p>
            <a:r>
              <a:rPr lang="zh-CN" altLang="en-US" sz="2400" u="none" dirty="0">
                <a:solidFill>
                  <a:srgbClr val="000000"/>
                </a:solidFill>
              </a:rPr>
              <a:t>输出序列</a:t>
            </a:r>
            <a:endParaRPr lang="zh-CN" altLang="en-US" sz="2400" u="none" dirty="0">
              <a:solidFill>
                <a:srgbClr val="000000"/>
              </a:solidFill>
            </a:endParaRPr>
          </a:p>
        </p:txBody>
      </p:sp>
      <p:cxnSp>
        <p:nvCxnSpPr>
          <p:cNvPr id="46" name="直接连接符 45"/>
          <p:cNvCxnSpPr/>
          <p:nvPr/>
        </p:nvCxnSpPr>
        <p:spPr bwMode="auto">
          <a:xfrm>
            <a:off x="2746350" y="3835733"/>
            <a:ext cx="985851" cy="876312"/>
          </a:xfrm>
          <a:prstGeom prst="line">
            <a:avLst/>
          </a:prstGeom>
          <a:solidFill>
            <a:schemeClr val="accent1"/>
          </a:solidFill>
          <a:ln w="19050" cap="flat" cmpd="sng" algn="ctr">
            <a:solidFill>
              <a:srgbClr val="000000"/>
            </a:solidFill>
            <a:prstDash val="solid"/>
            <a:round/>
            <a:headEnd type="none" w="med" len="med"/>
            <a:tailEnd type="arrow"/>
          </a:ln>
          <a:effectLst/>
        </p:spPr>
      </p:cxnSp>
      <p:cxnSp>
        <p:nvCxnSpPr>
          <p:cNvPr id="48" name="直接连接符 47"/>
          <p:cNvCxnSpPr/>
          <p:nvPr/>
        </p:nvCxnSpPr>
        <p:spPr bwMode="auto">
          <a:xfrm rot="5400000">
            <a:off x="4754565" y="3872246"/>
            <a:ext cx="876312" cy="803286"/>
          </a:xfrm>
          <a:prstGeom prst="line">
            <a:avLst/>
          </a:prstGeom>
          <a:solidFill>
            <a:schemeClr val="accent1"/>
          </a:solidFill>
          <a:ln w="19050" cap="flat" cmpd="sng" algn="ctr">
            <a:solidFill>
              <a:srgbClr val="000000"/>
            </a:solidFill>
            <a:prstDash val="solid"/>
            <a:round/>
            <a:headEnd type="none" w="med" len="med"/>
            <a:tailEnd type="arrow"/>
          </a:ln>
          <a:effectLst/>
        </p:spPr>
      </p:cxnSp>
      <p:cxnSp>
        <p:nvCxnSpPr>
          <p:cNvPr id="51" name="直接连接符 50"/>
          <p:cNvCxnSpPr/>
          <p:nvPr/>
        </p:nvCxnSpPr>
        <p:spPr bwMode="auto">
          <a:xfrm rot="10800000" flipV="1">
            <a:off x="5302261" y="3835732"/>
            <a:ext cx="1789137" cy="839799"/>
          </a:xfrm>
          <a:prstGeom prst="line">
            <a:avLst/>
          </a:prstGeom>
          <a:solidFill>
            <a:schemeClr val="accent1"/>
          </a:solidFill>
          <a:ln w="19050" cap="flat" cmpd="sng" algn="ctr">
            <a:solidFill>
              <a:srgbClr val="000000"/>
            </a:solidFill>
            <a:prstDash val="solid"/>
            <a:round/>
            <a:headEnd type="none" w="med" len="med"/>
            <a:tailEnd type="arrow"/>
          </a:ln>
          <a:effectLst/>
        </p:spPr>
      </p:cxnSp>
      <p:cxnSp>
        <p:nvCxnSpPr>
          <p:cNvPr id="58" name="直接连接符 57"/>
          <p:cNvCxnSpPr>
            <a:stCxn id="109" idx="2"/>
          </p:cNvCxnSpPr>
          <p:nvPr/>
        </p:nvCxnSpPr>
        <p:spPr bwMode="auto">
          <a:xfrm rot="5400000">
            <a:off x="4279897" y="5478818"/>
            <a:ext cx="511182" cy="1"/>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24" name="直接连接符 23"/>
          <p:cNvCxnSpPr/>
          <p:nvPr/>
        </p:nvCxnSpPr>
        <p:spPr bwMode="auto">
          <a:xfrm>
            <a:off x="4206870" y="3817476"/>
            <a:ext cx="27384" cy="858056"/>
          </a:xfrm>
          <a:prstGeom prst="line">
            <a:avLst/>
          </a:prstGeom>
          <a:solidFill>
            <a:schemeClr val="accent1"/>
          </a:solidFill>
          <a:ln w="19050" cap="flat" cmpd="sng" algn="ctr">
            <a:solidFill>
              <a:srgbClr val="000000"/>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dissolve">
                                      <p:cBhvr>
                                        <p:cTn id="16" dur="500"/>
                                        <p:tgtEl>
                                          <p:spTgt spid="3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dissolve">
                                      <p:cBhvr>
                                        <p:cTn id="19" dur="500"/>
                                        <p:tgtEl>
                                          <p:spTgt spid="3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dissolve">
                                      <p:cBhvr>
                                        <p:cTn id="22" dur="500"/>
                                        <p:tgtEl>
                                          <p:spTgt spid="3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dissolve">
                                      <p:cBhvr>
                                        <p:cTn id="25" dur="500"/>
                                        <p:tgtEl>
                                          <p:spTgt spid="3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dissolve">
                                      <p:cBhvr>
                                        <p:cTn id="28" dur="500"/>
                                        <p:tgtEl>
                                          <p:spTgt spid="35"/>
                                        </p:tgtEl>
                                      </p:cBhvr>
                                    </p:animEffect>
                                  </p:childTnLst>
                                </p:cTn>
                              </p:par>
                              <p:par>
                                <p:cTn id="29" presetID="9"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dissolve">
                                      <p:cBhvr>
                                        <p:cTn id="31" dur="500"/>
                                        <p:tgtEl>
                                          <p:spTgt spid="37"/>
                                        </p:tgtEl>
                                      </p:cBhvr>
                                    </p:animEffect>
                                  </p:childTnLst>
                                </p:cTn>
                              </p:par>
                              <p:par>
                                <p:cTn id="32" presetID="9"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dissolve">
                                      <p:cBhvr>
                                        <p:cTn id="34" dur="500"/>
                                        <p:tgtEl>
                                          <p:spTgt spid="39"/>
                                        </p:tgtEl>
                                      </p:cBhvr>
                                    </p:animEffect>
                                  </p:childTnLst>
                                </p:cTn>
                              </p:par>
                              <p:par>
                                <p:cTn id="35" presetID="9"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dissolve">
                                      <p:cBhvr>
                                        <p:cTn id="37" dur="500"/>
                                        <p:tgtEl>
                                          <p:spTgt spid="41"/>
                                        </p:tgtEl>
                                      </p:cBhvr>
                                    </p:animEffect>
                                  </p:childTnLst>
                                </p:cTn>
                              </p:par>
                              <p:par>
                                <p:cTn id="38" presetID="9"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dissolve">
                                      <p:cBhvr>
                                        <p:cTn id="40" dur="500"/>
                                        <p:tgtEl>
                                          <p:spTgt spid="43"/>
                                        </p:tgtEl>
                                      </p:cBhvr>
                                    </p:animEffect>
                                  </p:childTnLst>
                                </p:cTn>
                              </p:par>
                              <p:par>
                                <p:cTn id="41" presetID="9"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dissolve">
                                      <p:cBhvr>
                                        <p:cTn id="43" dur="500"/>
                                        <p:tgtEl>
                                          <p:spTgt spid="44"/>
                                        </p:tgtEl>
                                      </p:cBhvr>
                                    </p:animEffect>
                                  </p:childTnLst>
                                </p:cTn>
                              </p:par>
                              <p:par>
                                <p:cTn id="44" presetID="9" presetClass="entr" presetSubtype="0"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dissolve">
                                      <p:cBhvr>
                                        <p:cTn id="46" dur="500"/>
                                        <p:tgtEl>
                                          <p:spTgt spid="50"/>
                                        </p:tgtEl>
                                      </p:cBhvr>
                                    </p:animEffect>
                                  </p:childTnLst>
                                </p:cTn>
                              </p:par>
                              <p:par>
                                <p:cTn id="47" presetID="9" presetClass="entr" presetSubtype="0" fill="hold" nodeType="with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dissolve">
                                      <p:cBhvr>
                                        <p:cTn id="49" dur="500"/>
                                        <p:tgtEl>
                                          <p:spTgt spid="75"/>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09"/>
                                        </p:tgtEl>
                                        <p:attrNameLst>
                                          <p:attrName>style.visibility</p:attrName>
                                        </p:attrNameLst>
                                      </p:cBhvr>
                                      <p:to>
                                        <p:strVal val="visible"/>
                                      </p:to>
                                    </p:set>
                                    <p:animEffect transition="in" filter="dissolve">
                                      <p:cBhvr>
                                        <p:cTn id="52" dur="500"/>
                                        <p:tgtEl>
                                          <p:spTgt spid="109"/>
                                        </p:tgtEl>
                                      </p:cBhvr>
                                    </p:animEffect>
                                  </p:childTnLst>
                                </p:cTn>
                              </p:par>
                              <p:par>
                                <p:cTn id="53" presetID="9" presetClass="entr" presetSubtype="0" fill="hold" nodeType="withEffect">
                                  <p:stCondLst>
                                    <p:cond delay="0"/>
                                  </p:stCondLst>
                                  <p:childTnLst>
                                    <p:set>
                                      <p:cBhvr>
                                        <p:cTn id="54" dur="1" fill="hold">
                                          <p:stCondLst>
                                            <p:cond delay="0"/>
                                          </p:stCondLst>
                                        </p:cTn>
                                        <p:tgtEl>
                                          <p:spTgt spid="116"/>
                                        </p:tgtEl>
                                        <p:attrNameLst>
                                          <p:attrName>style.visibility</p:attrName>
                                        </p:attrNameLst>
                                      </p:cBhvr>
                                      <p:to>
                                        <p:strVal val="visible"/>
                                      </p:to>
                                    </p:set>
                                    <p:animEffect transition="in" filter="dissolve">
                                      <p:cBhvr>
                                        <p:cTn id="55" dur="500"/>
                                        <p:tgtEl>
                                          <p:spTgt spid="116"/>
                                        </p:tgtEl>
                                      </p:cBhvr>
                                    </p:animEffect>
                                  </p:childTnLst>
                                </p:cTn>
                              </p:par>
                              <p:par>
                                <p:cTn id="56" presetID="9" presetClass="entr" presetSubtype="0" fill="hold" nodeType="withEffect">
                                  <p:stCondLst>
                                    <p:cond delay="0"/>
                                  </p:stCondLst>
                                  <p:childTnLst>
                                    <p:set>
                                      <p:cBhvr>
                                        <p:cTn id="57" dur="1" fill="hold">
                                          <p:stCondLst>
                                            <p:cond delay="0"/>
                                          </p:stCondLst>
                                        </p:cTn>
                                        <p:tgtEl>
                                          <p:spTgt spid="118"/>
                                        </p:tgtEl>
                                        <p:attrNameLst>
                                          <p:attrName>style.visibility</p:attrName>
                                        </p:attrNameLst>
                                      </p:cBhvr>
                                      <p:to>
                                        <p:strVal val="visible"/>
                                      </p:to>
                                    </p:set>
                                    <p:animEffect transition="in" filter="dissolve">
                                      <p:cBhvr>
                                        <p:cTn id="58" dur="500"/>
                                        <p:tgtEl>
                                          <p:spTgt spid="118"/>
                                        </p:tgtEl>
                                      </p:cBhvr>
                                    </p:animEffect>
                                  </p:childTnLst>
                                </p:cTn>
                              </p:par>
                              <p:par>
                                <p:cTn id="59" presetID="9" presetClass="entr" presetSubtype="0" fill="hold" nodeType="withEffect">
                                  <p:stCondLst>
                                    <p:cond delay="0"/>
                                  </p:stCondLst>
                                  <p:childTnLst>
                                    <p:set>
                                      <p:cBhvr>
                                        <p:cTn id="60" dur="1" fill="hold">
                                          <p:stCondLst>
                                            <p:cond delay="0"/>
                                          </p:stCondLst>
                                        </p:cTn>
                                        <p:tgtEl>
                                          <p:spTgt spid="123"/>
                                        </p:tgtEl>
                                        <p:attrNameLst>
                                          <p:attrName>style.visibility</p:attrName>
                                        </p:attrNameLst>
                                      </p:cBhvr>
                                      <p:to>
                                        <p:strVal val="visible"/>
                                      </p:to>
                                    </p:set>
                                    <p:animEffect transition="in" filter="dissolve">
                                      <p:cBhvr>
                                        <p:cTn id="61" dur="500"/>
                                        <p:tgtEl>
                                          <p:spTgt spid="12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27"/>
                                        </p:tgtEl>
                                        <p:attrNameLst>
                                          <p:attrName>style.visibility</p:attrName>
                                        </p:attrNameLst>
                                      </p:cBhvr>
                                      <p:to>
                                        <p:strVal val="visible"/>
                                      </p:to>
                                    </p:set>
                                    <p:animEffect transition="in" filter="dissolve">
                                      <p:cBhvr>
                                        <p:cTn id="64" dur="500"/>
                                        <p:tgtEl>
                                          <p:spTgt spid="127"/>
                                        </p:tgtEl>
                                      </p:cBhvr>
                                    </p:animEffect>
                                  </p:childTnLst>
                                </p:cTn>
                              </p:par>
                              <p:par>
                                <p:cTn id="65" presetID="9"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dissolve">
                                      <p:cBhvr>
                                        <p:cTn id="67" dur="500"/>
                                        <p:tgtEl>
                                          <p:spTgt spid="46"/>
                                        </p:tgtEl>
                                      </p:cBhvr>
                                    </p:animEffect>
                                  </p:childTnLst>
                                </p:cTn>
                              </p:par>
                              <p:par>
                                <p:cTn id="68" presetID="9" presetClass="entr" presetSubtype="0" fill="hold" nodeType="with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dissolve">
                                      <p:cBhvr>
                                        <p:cTn id="70" dur="500"/>
                                        <p:tgtEl>
                                          <p:spTgt spid="48"/>
                                        </p:tgtEl>
                                      </p:cBhvr>
                                    </p:animEffect>
                                  </p:childTnLst>
                                </p:cTn>
                              </p:par>
                              <p:par>
                                <p:cTn id="71" presetID="9" presetClass="entr" presetSubtype="0" fill="hold"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dissolve">
                                      <p:cBhvr>
                                        <p:cTn id="73" dur="500"/>
                                        <p:tgtEl>
                                          <p:spTgt spid="51"/>
                                        </p:tgtEl>
                                      </p:cBhvr>
                                    </p:animEffect>
                                  </p:childTnLst>
                                </p:cTn>
                              </p:par>
                              <p:par>
                                <p:cTn id="74" presetID="9" presetClass="entr" presetSubtype="0" fill="hold" nodeType="withEffect">
                                  <p:stCondLst>
                                    <p:cond delay="0"/>
                                  </p:stCondLst>
                                  <p:childTnLst>
                                    <p:set>
                                      <p:cBhvr>
                                        <p:cTn id="75" dur="1" fill="hold">
                                          <p:stCondLst>
                                            <p:cond delay="0"/>
                                          </p:stCondLst>
                                        </p:cTn>
                                        <p:tgtEl>
                                          <p:spTgt spid="58"/>
                                        </p:tgtEl>
                                        <p:attrNameLst>
                                          <p:attrName>style.visibility</p:attrName>
                                        </p:attrNameLst>
                                      </p:cBhvr>
                                      <p:to>
                                        <p:strVal val="visible"/>
                                      </p:to>
                                    </p:set>
                                    <p:animEffect transition="in" filter="dissolve">
                                      <p:cBhvr>
                                        <p:cTn id="76" dur="500"/>
                                        <p:tgtEl>
                                          <p:spTgt spid="58"/>
                                        </p:tgtEl>
                                      </p:cBhvr>
                                    </p:animEffect>
                                  </p:childTnLst>
                                </p:cTn>
                              </p:par>
                              <p:par>
                                <p:cTn id="77" presetID="9" presetClass="entr" presetSubtype="0" fill="hold"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dissolve">
                                      <p:cBhvr>
                                        <p:cTn id="79" dur="500"/>
                                        <p:tgtEl>
                                          <p:spTgt spid="24"/>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109" grpId="0" animBg="1"/>
      <p:bldP spid="1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199" y="1484784"/>
            <a:ext cx="9263133" cy="4824000"/>
          </a:xfrm>
        </p:spPr>
        <p:txBody>
          <a:bodyPr/>
          <a:lstStyle/>
          <a:p>
            <a:pPr marL="0" indent="0">
              <a:spcAft>
                <a:spcPts val="1800"/>
              </a:spcAft>
              <a:buNone/>
            </a:pPr>
            <a:r>
              <a:rPr lang="en-US" altLang="zh-CN" dirty="0">
                <a:solidFill>
                  <a:srgbClr val="FF0000"/>
                </a:solidFill>
              </a:rPr>
              <a:t>2. LFSR</a:t>
            </a:r>
            <a:r>
              <a:rPr lang="zh-CN" altLang="en-US" dirty="0">
                <a:solidFill>
                  <a:srgbClr val="FF0000"/>
                </a:solidFill>
              </a:rPr>
              <a:t>的基本概念</a:t>
            </a:r>
            <a:endParaRPr lang="en-US" altLang="zh-CN" dirty="0">
              <a:solidFill>
                <a:srgbClr val="FF0000"/>
              </a:solidFill>
            </a:endParaRPr>
          </a:p>
          <a:p>
            <a:pPr lvl="1"/>
            <a:endParaRPr lang="en-US" altLang="zh-CN" dirty="0"/>
          </a:p>
          <a:p>
            <a:pPr lvl="1"/>
            <a:endParaRPr lang="en-US" altLang="zh-CN" dirty="0"/>
          </a:p>
          <a:p>
            <a:pPr lvl="1"/>
            <a:endParaRPr lang="en-US" altLang="zh-CN" dirty="0"/>
          </a:p>
          <a:p>
            <a:pPr lvl="1">
              <a:buNone/>
            </a:pPr>
            <a:endParaRPr lang="en-US" altLang="zh-CN" dirty="0"/>
          </a:p>
          <a:p>
            <a:pPr lvl="1">
              <a:buClr>
                <a:srgbClr val="FF0000"/>
              </a:buClr>
            </a:pPr>
            <a:r>
              <a:rPr lang="zh-CN" altLang="en-US" dirty="0"/>
              <a:t>反馈函数</a:t>
            </a:r>
            <a:endParaRPr lang="en-US" altLang="zh-CN" dirty="0"/>
          </a:p>
          <a:p>
            <a:pPr lvl="1">
              <a:buClr>
                <a:srgbClr val="FF0000"/>
              </a:buClr>
            </a:pPr>
            <a:r>
              <a:rPr lang="zh-CN" altLang="en-US" dirty="0"/>
              <a:t>特征多项式</a:t>
            </a:r>
            <a:endParaRPr lang="en-US" altLang="zh-CN" dirty="0"/>
          </a:p>
          <a:p>
            <a:pPr lvl="1"/>
            <a:endParaRPr lang="en-US" altLang="zh-CN" dirty="0"/>
          </a:p>
          <a:p>
            <a:pPr lvl="1"/>
            <a:endParaRPr lang="en-US" altLang="zh-CN" dirty="0"/>
          </a:p>
          <a:p>
            <a:pPr lvl="1"/>
            <a:endParaRPr lang="en-US" altLang="zh-CN" dirty="0"/>
          </a:p>
          <a:p>
            <a:pPr lvl="3">
              <a:buNone/>
            </a:pPr>
            <a:endParaRPr lang="en-US" altLang="zh-CN" dirty="0"/>
          </a:p>
        </p:txBody>
      </p:sp>
      <p:sp>
        <p:nvSpPr>
          <p:cNvPr id="31" name="矩形 30"/>
          <p:cNvSpPr/>
          <p:nvPr/>
        </p:nvSpPr>
        <p:spPr bwMode="auto">
          <a:xfrm>
            <a:off x="993726" y="2388447"/>
            <a:ext cx="693748" cy="51118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sz="1800" i="1" u="none" dirty="0"/>
              <a:t>a</a:t>
            </a:r>
            <a:r>
              <a:rPr lang="en-US" sz="1800" i="1" u="none" baseline="-25000" dirty="0"/>
              <a:t>j</a:t>
            </a:r>
            <a:r>
              <a:rPr lang="en-US" sz="1800" u="none" baseline="-25000" dirty="0"/>
              <a:t>+</a:t>
            </a:r>
            <a:r>
              <a:rPr lang="en-US" sz="1800" i="1" u="none" baseline="-25000" dirty="0"/>
              <a:t>n</a:t>
            </a:r>
            <a:r>
              <a:rPr lang="en-US" sz="1800" u="none" baseline="-25000" dirty="0"/>
              <a:t>-1</a:t>
            </a:r>
            <a:endParaRPr lang="zh-CN" altLang="en-US" sz="1800" u="none" dirty="0"/>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2" name="矩形 31"/>
          <p:cNvSpPr/>
          <p:nvPr/>
        </p:nvSpPr>
        <p:spPr bwMode="auto">
          <a:xfrm>
            <a:off x="2381220" y="2388447"/>
            <a:ext cx="693748" cy="51118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sz="1800" i="1" u="none" dirty="0"/>
              <a:t>a</a:t>
            </a:r>
            <a:r>
              <a:rPr lang="en-US" sz="1800" i="1" u="none" baseline="-25000" dirty="0"/>
              <a:t>j</a:t>
            </a:r>
            <a:r>
              <a:rPr lang="en-US" sz="1800" u="none" baseline="-25000" dirty="0"/>
              <a:t>+</a:t>
            </a:r>
            <a:r>
              <a:rPr lang="en-US" sz="1800" i="1" u="none" baseline="-25000" dirty="0"/>
              <a:t>n</a:t>
            </a:r>
            <a:r>
              <a:rPr lang="en-US" sz="1800" u="none" baseline="-25000" dirty="0"/>
              <a:t>-2</a:t>
            </a:r>
            <a:endParaRPr lang="zh-CN" altLang="en-US" sz="1800" u="none" dirty="0"/>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3" name="矩形 32"/>
          <p:cNvSpPr/>
          <p:nvPr/>
        </p:nvSpPr>
        <p:spPr bwMode="auto">
          <a:xfrm>
            <a:off x="3841740" y="2388447"/>
            <a:ext cx="693748" cy="51118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sz="1800" i="1" u="none" dirty="0"/>
              <a:t>…</a:t>
            </a:r>
            <a:endParaRPr lang="zh-CN" altLang="en-US" sz="1800" u="none" dirty="0"/>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4" name="矩形 33"/>
          <p:cNvSpPr/>
          <p:nvPr/>
        </p:nvSpPr>
        <p:spPr bwMode="auto">
          <a:xfrm>
            <a:off x="5265747" y="2388447"/>
            <a:ext cx="693748" cy="51118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sz="1800" i="1" u="none" dirty="0"/>
              <a:t>a</a:t>
            </a:r>
            <a:r>
              <a:rPr lang="en-US" sz="1800" i="1" u="none" baseline="-25000" dirty="0"/>
              <a:t>j</a:t>
            </a:r>
            <a:r>
              <a:rPr lang="en-US" sz="1800" u="none" baseline="-25000" dirty="0"/>
              <a:t>+1</a:t>
            </a:r>
            <a:endParaRPr lang="zh-CN" altLang="en-US" sz="1800" u="none" dirty="0"/>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5" name="矩形 34"/>
          <p:cNvSpPr/>
          <p:nvPr/>
        </p:nvSpPr>
        <p:spPr bwMode="auto">
          <a:xfrm>
            <a:off x="6726267" y="2388447"/>
            <a:ext cx="693748" cy="51118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sz="1800" i="1" u="none" dirty="0" err="1"/>
              <a:t>a</a:t>
            </a:r>
            <a:r>
              <a:rPr lang="en-US" sz="1800" i="1" u="none" baseline="-25000" dirty="0" err="1"/>
              <a:t>j</a:t>
            </a:r>
            <a:endParaRPr lang="zh-CN" altLang="en-US" sz="1800" u="none" dirty="0"/>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37" name="直接箭头连接符 36"/>
          <p:cNvCxnSpPr>
            <a:stCxn id="31" idx="3"/>
            <a:endCxn id="32" idx="1"/>
          </p:cNvCxnSpPr>
          <p:nvPr/>
        </p:nvCxnSpPr>
        <p:spPr bwMode="auto">
          <a:xfrm>
            <a:off x="1687474" y="2644038"/>
            <a:ext cx="693746"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39" name="直接箭头连接符 38"/>
          <p:cNvCxnSpPr>
            <a:stCxn id="32" idx="3"/>
            <a:endCxn id="33" idx="1"/>
          </p:cNvCxnSpPr>
          <p:nvPr/>
        </p:nvCxnSpPr>
        <p:spPr bwMode="auto">
          <a:xfrm>
            <a:off x="3074968" y="2644038"/>
            <a:ext cx="766772"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41" name="直接箭头连接符 40"/>
          <p:cNvCxnSpPr>
            <a:stCxn id="33" idx="3"/>
            <a:endCxn id="34" idx="1"/>
          </p:cNvCxnSpPr>
          <p:nvPr/>
        </p:nvCxnSpPr>
        <p:spPr bwMode="auto">
          <a:xfrm>
            <a:off x="4535488" y="2644038"/>
            <a:ext cx="730259"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43" name="直接箭头连接符 42"/>
          <p:cNvCxnSpPr>
            <a:stCxn id="34" idx="3"/>
            <a:endCxn id="35" idx="1"/>
          </p:cNvCxnSpPr>
          <p:nvPr/>
        </p:nvCxnSpPr>
        <p:spPr bwMode="auto">
          <a:xfrm>
            <a:off x="5959495" y="2644038"/>
            <a:ext cx="766772"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44" name="直接箭头连接符 43"/>
          <p:cNvCxnSpPr/>
          <p:nvPr/>
        </p:nvCxnSpPr>
        <p:spPr bwMode="auto">
          <a:xfrm>
            <a:off x="7420014" y="2644038"/>
            <a:ext cx="1460520"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50" name="直接连接符 49"/>
          <p:cNvCxnSpPr/>
          <p:nvPr/>
        </p:nvCxnSpPr>
        <p:spPr bwMode="auto">
          <a:xfrm rot="5400000">
            <a:off x="1706523" y="2917886"/>
            <a:ext cx="546904" cy="795"/>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55" name="直接连接符 54"/>
          <p:cNvCxnSpPr/>
          <p:nvPr/>
        </p:nvCxnSpPr>
        <p:spPr bwMode="auto">
          <a:xfrm rot="5400000">
            <a:off x="1743036" y="4012482"/>
            <a:ext cx="474671" cy="1588"/>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57" name="直接连接符 56"/>
          <p:cNvCxnSpPr/>
          <p:nvPr/>
        </p:nvCxnSpPr>
        <p:spPr bwMode="auto">
          <a:xfrm rot="5400000">
            <a:off x="1870435" y="3410415"/>
            <a:ext cx="473877" cy="255591"/>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60" name="矩形 59"/>
          <p:cNvSpPr/>
          <p:nvPr/>
        </p:nvSpPr>
        <p:spPr>
          <a:xfrm>
            <a:off x="1687473" y="4104558"/>
            <a:ext cx="545341" cy="523220"/>
          </a:xfrm>
          <a:prstGeom prst="rect">
            <a:avLst/>
          </a:prstGeom>
        </p:spPr>
        <p:txBody>
          <a:bodyPr wrap="none">
            <a:spAutoFit/>
          </a:bodyPr>
          <a:lstStyle/>
          <a:p>
            <a:pPr algn="ctr"/>
            <a:r>
              <a:rPr lang="zh-CN" altLang="en-US" u="none" dirty="0">
                <a:solidFill>
                  <a:srgbClr val="000000"/>
                </a:solidFill>
              </a:rPr>
              <a:t>⊕</a:t>
            </a:r>
            <a:endParaRPr lang="zh-CN" altLang="en-US" u="none" dirty="0">
              <a:solidFill>
                <a:srgbClr val="000000"/>
              </a:solidFill>
            </a:endParaRPr>
          </a:p>
        </p:txBody>
      </p:sp>
      <p:cxnSp>
        <p:nvCxnSpPr>
          <p:cNvPr id="64" name="直接连接符 63"/>
          <p:cNvCxnSpPr/>
          <p:nvPr/>
        </p:nvCxnSpPr>
        <p:spPr bwMode="auto">
          <a:xfrm rot="5400000">
            <a:off x="3167043" y="4012482"/>
            <a:ext cx="474671" cy="1588"/>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65" name="直接连接符 64"/>
          <p:cNvCxnSpPr/>
          <p:nvPr/>
        </p:nvCxnSpPr>
        <p:spPr bwMode="auto">
          <a:xfrm rot="5400000">
            <a:off x="3294442" y="3410415"/>
            <a:ext cx="473877" cy="255591"/>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66" name="矩形 65"/>
          <p:cNvSpPr/>
          <p:nvPr/>
        </p:nvSpPr>
        <p:spPr>
          <a:xfrm>
            <a:off x="3111480" y="4104558"/>
            <a:ext cx="545341" cy="523220"/>
          </a:xfrm>
          <a:prstGeom prst="rect">
            <a:avLst/>
          </a:prstGeom>
        </p:spPr>
        <p:txBody>
          <a:bodyPr wrap="none">
            <a:spAutoFit/>
          </a:bodyPr>
          <a:lstStyle/>
          <a:p>
            <a:pPr algn="ctr"/>
            <a:r>
              <a:rPr lang="zh-CN" altLang="en-US" u="none" dirty="0">
                <a:solidFill>
                  <a:srgbClr val="000000"/>
                </a:solidFill>
              </a:rPr>
              <a:t>⊕</a:t>
            </a:r>
            <a:endParaRPr lang="zh-CN" altLang="en-US" u="none" dirty="0">
              <a:solidFill>
                <a:srgbClr val="000000"/>
              </a:solidFill>
            </a:endParaRPr>
          </a:p>
        </p:txBody>
      </p:sp>
      <p:cxnSp>
        <p:nvCxnSpPr>
          <p:cNvPr id="67" name="直接连接符 66"/>
          <p:cNvCxnSpPr/>
          <p:nvPr/>
        </p:nvCxnSpPr>
        <p:spPr bwMode="auto">
          <a:xfrm rot="5400000">
            <a:off x="3129734" y="2917093"/>
            <a:ext cx="546904" cy="795"/>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75" name="直接箭头连接符 74"/>
          <p:cNvCxnSpPr/>
          <p:nvPr/>
        </p:nvCxnSpPr>
        <p:spPr bwMode="auto">
          <a:xfrm>
            <a:off x="5959495" y="2644038"/>
            <a:ext cx="766772"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76" name="直接连接符 75"/>
          <p:cNvCxnSpPr/>
          <p:nvPr/>
        </p:nvCxnSpPr>
        <p:spPr bwMode="auto">
          <a:xfrm rot="5400000">
            <a:off x="6051570" y="4012482"/>
            <a:ext cx="474671" cy="1588"/>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77" name="直接连接符 76"/>
          <p:cNvCxnSpPr/>
          <p:nvPr/>
        </p:nvCxnSpPr>
        <p:spPr bwMode="auto">
          <a:xfrm rot="5400000">
            <a:off x="6178969" y="3410415"/>
            <a:ext cx="473877" cy="255591"/>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78" name="矩形 77"/>
          <p:cNvSpPr/>
          <p:nvPr/>
        </p:nvSpPr>
        <p:spPr>
          <a:xfrm>
            <a:off x="6034874" y="4104558"/>
            <a:ext cx="545341" cy="523220"/>
          </a:xfrm>
          <a:prstGeom prst="rect">
            <a:avLst/>
          </a:prstGeom>
        </p:spPr>
        <p:txBody>
          <a:bodyPr wrap="none">
            <a:spAutoFit/>
          </a:bodyPr>
          <a:lstStyle/>
          <a:p>
            <a:pPr algn="ctr"/>
            <a:r>
              <a:rPr lang="zh-CN" altLang="en-US" u="none" dirty="0">
                <a:solidFill>
                  <a:srgbClr val="000000"/>
                </a:solidFill>
              </a:rPr>
              <a:t>⊕</a:t>
            </a:r>
            <a:endParaRPr lang="zh-CN" altLang="en-US" u="none" dirty="0">
              <a:solidFill>
                <a:srgbClr val="000000"/>
              </a:solidFill>
            </a:endParaRPr>
          </a:p>
        </p:txBody>
      </p:sp>
      <p:cxnSp>
        <p:nvCxnSpPr>
          <p:cNvPr id="79" name="直接连接符 78"/>
          <p:cNvCxnSpPr/>
          <p:nvPr/>
        </p:nvCxnSpPr>
        <p:spPr bwMode="auto">
          <a:xfrm rot="5400000">
            <a:off x="6014261" y="2917093"/>
            <a:ext cx="546904" cy="795"/>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80" name="矩形 79"/>
          <p:cNvSpPr/>
          <p:nvPr/>
        </p:nvSpPr>
        <p:spPr bwMode="auto">
          <a:xfrm>
            <a:off x="5667389" y="3264759"/>
            <a:ext cx="511183" cy="438156"/>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spcAft>
                <a:spcPts val="0"/>
              </a:spcAft>
            </a:pPr>
            <a:r>
              <a:rPr lang="en-US" sz="1800" i="1" u="none" kern="100" dirty="0">
                <a:latin typeface="Times New Roman" panose="02020603050405020304"/>
                <a:ea typeface="宋体" panose="02010600030101010101" pitchFamily="2" charset="-122"/>
                <a:cs typeface="Times New Roman" panose="02020603050405020304"/>
              </a:rPr>
              <a:t>c</a:t>
            </a:r>
            <a:r>
              <a:rPr lang="en-US" sz="1800" i="1" u="none" kern="100" baseline="-25000" dirty="0">
                <a:latin typeface="Times New Roman" panose="02020603050405020304"/>
                <a:ea typeface="宋体" panose="02010600030101010101" pitchFamily="2" charset="-122"/>
                <a:cs typeface="Times New Roman" panose="02020603050405020304"/>
              </a:rPr>
              <a:t>n</a:t>
            </a:r>
            <a:r>
              <a:rPr lang="en-US" sz="1800" u="none" kern="100" baseline="-25000" dirty="0">
                <a:latin typeface="Times New Roman" panose="02020603050405020304"/>
                <a:ea typeface="宋体" panose="02010600030101010101" pitchFamily="2" charset="-122"/>
                <a:cs typeface="Times New Roman" panose="02020603050405020304"/>
              </a:rPr>
              <a:t>-1</a:t>
            </a:r>
            <a:endParaRPr lang="zh-CN" altLang="en-US" sz="1800" u="none" kern="100" dirty="0">
              <a:latin typeface="Calibri" panose="020F0502020204030204"/>
              <a:ea typeface="宋体" panose="02010600030101010101" pitchFamily="2" charset="-122"/>
              <a:cs typeface="Times New Roman" panose="02020603050405020304"/>
            </a:endParaRPr>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93" name="直接连接符 92"/>
          <p:cNvCxnSpPr/>
          <p:nvPr/>
        </p:nvCxnSpPr>
        <p:spPr bwMode="auto">
          <a:xfrm rot="5400000">
            <a:off x="7475576" y="2917093"/>
            <a:ext cx="546904" cy="795"/>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94" name="直接连接符 93"/>
          <p:cNvCxnSpPr/>
          <p:nvPr/>
        </p:nvCxnSpPr>
        <p:spPr bwMode="auto">
          <a:xfrm rot="5400000">
            <a:off x="7457321" y="4067251"/>
            <a:ext cx="584211" cy="1589"/>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95" name="直接连接符 94"/>
          <p:cNvCxnSpPr/>
          <p:nvPr/>
        </p:nvCxnSpPr>
        <p:spPr bwMode="auto">
          <a:xfrm rot="5400000">
            <a:off x="7639489" y="3410415"/>
            <a:ext cx="473877" cy="255591"/>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98" name="矩形 97"/>
          <p:cNvSpPr/>
          <p:nvPr/>
        </p:nvSpPr>
        <p:spPr bwMode="auto">
          <a:xfrm>
            <a:off x="7054884" y="3228246"/>
            <a:ext cx="511183" cy="438156"/>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spcAft>
                <a:spcPts val="0"/>
              </a:spcAft>
            </a:pPr>
            <a:r>
              <a:rPr lang="en-US" sz="1800" i="1" u="none" kern="100" dirty="0" err="1">
                <a:latin typeface="Times New Roman" panose="02020603050405020304"/>
                <a:ea typeface="宋体" panose="02010600030101010101" pitchFamily="2" charset="-122"/>
                <a:cs typeface="Times New Roman" panose="02020603050405020304"/>
              </a:rPr>
              <a:t>c</a:t>
            </a:r>
            <a:r>
              <a:rPr lang="en-US" sz="1800" i="1" u="none" kern="100" baseline="-25000" dirty="0" err="1">
                <a:latin typeface="Times New Roman" panose="02020603050405020304"/>
                <a:ea typeface="宋体" panose="02010600030101010101" pitchFamily="2" charset="-122"/>
                <a:cs typeface="Times New Roman" panose="02020603050405020304"/>
              </a:rPr>
              <a:t>n</a:t>
            </a:r>
            <a:endParaRPr lang="zh-CN" altLang="en-US" sz="1800" u="none" kern="100" dirty="0">
              <a:latin typeface="Calibri" panose="020F0502020204030204"/>
              <a:ea typeface="宋体" panose="02010600030101010101" pitchFamily="2" charset="-122"/>
              <a:cs typeface="Times New Roman" panose="02020603050405020304"/>
            </a:endParaRPr>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99" name="矩形 98"/>
          <p:cNvSpPr/>
          <p:nvPr/>
        </p:nvSpPr>
        <p:spPr bwMode="auto">
          <a:xfrm>
            <a:off x="2709837" y="3264759"/>
            <a:ext cx="511183" cy="438156"/>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spcAft>
                <a:spcPts val="0"/>
              </a:spcAft>
            </a:pPr>
            <a:r>
              <a:rPr lang="en-US" sz="1800" i="1" u="none" kern="100" dirty="0">
                <a:latin typeface="Times New Roman" panose="02020603050405020304"/>
                <a:ea typeface="宋体" panose="02010600030101010101" pitchFamily="2" charset="-122"/>
                <a:cs typeface="Times New Roman" panose="02020603050405020304"/>
              </a:rPr>
              <a:t>c</a:t>
            </a:r>
            <a:r>
              <a:rPr lang="en-US" sz="1800" u="none" kern="100" baseline="-25000" dirty="0">
                <a:latin typeface="Times New Roman" panose="02020603050405020304"/>
                <a:ea typeface="宋体" panose="02010600030101010101" pitchFamily="2" charset="-122"/>
                <a:cs typeface="Times New Roman" panose="02020603050405020304"/>
              </a:rPr>
              <a:t>2</a:t>
            </a:r>
            <a:endParaRPr lang="zh-CN" altLang="en-US" sz="1800" u="none" kern="100" dirty="0">
              <a:latin typeface="Calibri" panose="020F0502020204030204"/>
              <a:ea typeface="宋体" panose="02010600030101010101" pitchFamily="2" charset="-122"/>
              <a:cs typeface="Times New Roman" panose="02020603050405020304"/>
            </a:endParaRPr>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00" name="矩形 99"/>
          <p:cNvSpPr/>
          <p:nvPr/>
        </p:nvSpPr>
        <p:spPr bwMode="auto">
          <a:xfrm>
            <a:off x="1322343" y="3264759"/>
            <a:ext cx="511183" cy="438156"/>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spcAft>
                <a:spcPts val="0"/>
              </a:spcAft>
            </a:pPr>
            <a:r>
              <a:rPr lang="en-US" sz="1800" i="1" u="none" kern="100" dirty="0">
                <a:latin typeface="Times New Roman" panose="02020603050405020304"/>
                <a:ea typeface="宋体" panose="02010600030101010101" pitchFamily="2" charset="-122"/>
                <a:cs typeface="Times New Roman" panose="02020603050405020304"/>
              </a:rPr>
              <a:t>c</a:t>
            </a:r>
            <a:r>
              <a:rPr lang="en-US" sz="1800" u="none" kern="100" baseline="-25000" dirty="0">
                <a:latin typeface="Times New Roman" panose="02020603050405020304"/>
                <a:ea typeface="宋体" panose="02010600030101010101" pitchFamily="2" charset="-122"/>
                <a:cs typeface="Times New Roman" panose="02020603050405020304"/>
              </a:rPr>
              <a:t>1</a:t>
            </a:r>
            <a:endParaRPr lang="zh-CN" altLang="en-US" sz="1800" u="none" kern="100" dirty="0">
              <a:latin typeface="Calibri" panose="020F0502020204030204"/>
              <a:ea typeface="宋体" panose="02010600030101010101" pitchFamily="2" charset="-122"/>
              <a:cs typeface="Times New Roman" panose="02020603050405020304"/>
            </a:endParaRPr>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103" name="直接箭头连接符 102"/>
          <p:cNvCxnSpPr/>
          <p:nvPr/>
        </p:nvCxnSpPr>
        <p:spPr bwMode="auto">
          <a:xfrm rot="10800000" flipV="1">
            <a:off x="6434163" y="4360147"/>
            <a:ext cx="1314474" cy="2"/>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sp>
        <p:nvSpPr>
          <p:cNvPr id="109" name="矩形 108"/>
          <p:cNvSpPr/>
          <p:nvPr/>
        </p:nvSpPr>
        <p:spPr bwMode="auto">
          <a:xfrm>
            <a:off x="4206870" y="4104558"/>
            <a:ext cx="693748" cy="511182"/>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sz="1800" i="1" u="none" dirty="0"/>
              <a:t>…</a:t>
            </a:r>
            <a:endParaRPr lang="zh-CN" altLang="en-US" sz="1800" u="none" dirty="0"/>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111" name="直接箭头连接符 110"/>
          <p:cNvCxnSpPr/>
          <p:nvPr/>
        </p:nvCxnSpPr>
        <p:spPr bwMode="auto">
          <a:xfrm rot="10800000" flipV="1">
            <a:off x="4937130" y="4360149"/>
            <a:ext cx="1207285" cy="6020"/>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112" name="直接箭头连接符 111"/>
          <p:cNvCxnSpPr>
            <a:stCxn id="109" idx="1"/>
          </p:cNvCxnSpPr>
          <p:nvPr/>
        </p:nvCxnSpPr>
        <p:spPr bwMode="auto">
          <a:xfrm rot="10800000" flipV="1">
            <a:off x="3547282" y="4360149"/>
            <a:ext cx="659589" cy="6020"/>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115" name="直接箭头连接符 114"/>
          <p:cNvCxnSpPr/>
          <p:nvPr/>
        </p:nvCxnSpPr>
        <p:spPr bwMode="auto">
          <a:xfrm rot="10800000" flipV="1">
            <a:off x="2086760" y="4360149"/>
            <a:ext cx="1207285" cy="6020"/>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116" name="直接箭头连接符 115"/>
          <p:cNvCxnSpPr/>
          <p:nvPr/>
        </p:nvCxnSpPr>
        <p:spPr bwMode="auto">
          <a:xfrm rot="10800000" flipV="1">
            <a:off x="628596" y="4360149"/>
            <a:ext cx="1207285" cy="6020"/>
          </a:xfrm>
          <a:prstGeom prst="straightConnector1">
            <a:avLst/>
          </a:prstGeom>
          <a:solidFill>
            <a:schemeClr val="accent1"/>
          </a:solidFill>
          <a:ln w="19050" cap="flat" cmpd="sng" algn="ctr">
            <a:solidFill>
              <a:srgbClr val="000000"/>
            </a:solidFill>
            <a:prstDash val="solid"/>
            <a:round/>
            <a:headEnd type="none" w="med" len="med"/>
            <a:tailEnd type="none"/>
          </a:ln>
          <a:effectLst/>
        </p:spPr>
      </p:cxnSp>
      <p:cxnSp>
        <p:nvCxnSpPr>
          <p:cNvPr id="118" name="直接连接符 117"/>
          <p:cNvCxnSpPr/>
          <p:nvPr/>
        </p:nvCxnSpPr>
        <p:spPr bwMode="auto">
          <a:xfrm rot="5400000" flipH="1" flipV="1">
            <a:off x="-229460" y="3502095"/>
            <a:ext cx="1716906" cy="793"/>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123" name="直接箭头连接符 122"/>
          <p:cNvCxnSpPr>
            <a:stCxn id="31" idx="1"/>
          </p:cNvCxnSpPr>
          <p:nvPr/>
        </p:nvCxnSpPr>
        <p:spPr bwMode="auto">
          <a:xfrm rot="10800000">
            <a:off x="628596" y="2644038"/>
            <a:ext cx="365130" cy="1588"/>
          </a:xfrm>
          <a:prstGeom prst="straightConnector1">
            <a:avLst/>
          </a:prstGeom>
          <a:solidFill>
            <a:schemeClr val="accent1"/>
          </a:solidFill>
          <a:ln w="19050" cap="flat" cmpd="sng" algn="ctr">
            <a:solidFill>
              <a:srgbClr val="000000"/>
            </a:solidFill>
            <a:prstDash val="solid"/>
            <a:round/>
            <a:headEnd type="arrow" w="med" len="med"/>
            <a:tailEnd type="none"/>
          </a:ln>
          <a:effectLst/>
        </p:spPr>
      </p:cxnSp>
      <p:sp>
        <p:nvSpPr>
          <p:cNvPr id="127" name="TextBox 126"/>
          <p:cNvSpPr txBox="1"/>
          <p:nvPr/>
        </p:nvSpPr>
        <p:spPr>
          <a:xfrm>
            <a:off x="7602579" y="2132856"/>
            <a:ext cx="1541421" cy="461665"/>
          </a:xfrm>
          <a:prstGeom prst="rect">
            <a:avLst/>
          </a:prstGeom>
          <a:noFill/>
        </p:spPr>
        <p:txBody>
          <a:bodyPr wrap="square" rtlCol="0">
            <a:spAutoFit/>
          </a:bodyPr>
          <a:lstStyle/>
          <a:p>
            <a:r>
              <a:rPr lang="zh-CN" altLang="en-US" sz="2400" u="none" dirty="0">
                <a:solidFill>
                  <a:srgbClr val="000000"/>
                </a:solidFill>
                <a:latin typeface="黑体" panose="02010609060101010101" pitchFamily="49" charset="-122"/>
                <a:ea typeface="黑体" panose="02010609060101010101" pitchFamily="49" charset="-122"/>
              </a:rPr>
              <a:t>输出序列</a:t>
            </a:r>
            <a:endParaRPr lang="zh-CN" altLang="en-US" sz="2400" u="none" dirty="0">
              <a:solidFill>
                <a:srgbClr val="000000"/>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538054" name="Object 6"/>
              <p:cNvSpPr txBox="1"/>
              <p:nvPr/>
            </p:nvSpPr>
            <p:spPr bwMode="auto">
              <a:xfrm>
                <a:off x="2628285" y="4774684"/>
                <a:ext cx="6589389" cy="460375"/>
              </a:xfrm>
              <a:prstGeom prst="rect">
                <a:avLst/>
              </a:prstGeom>
              <a:noFill/>
              <a:ln>
                <a:noFill/>
              </a:ln>
              <a:effectLst/>
            </p:spPr>
            <p:txBody>
              <a:bodyPr>
                <a:noAutofit/>
              </a:bodyPr>
              <a:lstStyle/>
              <a:p>
                <a14:m>
                  <m:oMathPara xmlns:m="http://schemas.openxmlformats.org/officeDocument/2006/math">
                    <m:oMathParaPr>
                      <m:jc m:val="left"/>
                    </m:oMathParaPr>
                    <m:oMath xmlns:m="http://schemas.openxmlformats.org/officeDocument/2006/math">
                      <m:sSub>
                        <m:sSubPr>
                          <m:ctrlPr>
                            <a:rPr lang="zh-CN" altLang="en-US" sz="2000" i="1" u="none">
                              <a:solidFill>
                                <a:srgbClr val="000000"/>
                              </a:solidFill>
                              <a:latin typeface="Cambria Math" panose="02040503050406030204" pitchFamily="18" charset="0"/>
                            </a:rPr>
                          </m:ctrlPr>
                        </m:sSubPr>
                        <m:e>
                          <m:r>
                            <a:rPr lang="zh-CN" altLang="en-US" sz="2000" b="1" i="1" u="none">
                              <a:solidFill>
                                <a:srgbClr val="000000"/>
                              </a:solidFill>
                              <a:latin typeface="Cambria Math" panose="02040503050406030204" pitchFamily="18" charset="0"/>
                            </a:rPr>
                            <m:t>𝒂</m:t>
                          </m:r>
                        </m:e>
                        <m:sub>
                          <m:r>
                            <a:rPr lang="zh-CN" altLang="en-US" sz="2000" b="1" i="1" u="none">
                              <a:solidFill>
                                <a:srgbClr val="000000"/>
                              </a:solidFill>
                              <a:latin typeface="Cambria Math" panose="02040503050406030204" pitchFamily="18" charset="0"/>
                            </a:rPr>
                            <m:t>𝒋</m:t>
                          </m:r>
                          <m:r>
                            <a:rPr lang="zh-CN" altLang="en-US" sz="2000" b="1" i="1" u="none">
                              <a:solidFill>
                                <a:srgbClr val="000000"/>
                              </a:solidFill>
                              <a:latin typeface="Cambria Math" panose="02040503050406030204" pitchFamily="18" charset="0"/>
                            </a:rPr>
                            <m:t>+</m:t>
                          </m:r>
                          <m:r>
                            <a:rPr lang="zh-CN" altLang="en-US" sz="2000" b="1" i="1" u="none">
                              <a:solidFill>
                                <a:srgbClr val="000000"/>
                              </a:solidFill>
                              <a:latin typeface="Cambria Math" panose="02040503050406030204" pitchFamily="18" charset="0"/>
                            </a:rPr>
                            <m:t>𝒏</m:t>
                          </m:r>
                        </m:sub>
                      </m:sSub>
                      <m:r>
                        <a:rPr lang="zh-CN" altLang="en-US" sz="2000" b="1" i="1" u="none">
                          <a:solidFill>
                            <a:srgbClr val="000000"/>
                          </a:solidFill>
                          <a:latin typeface="Cambria Math" panose="02040503050406030204" pitchFamily="18" charset="0"/>
                        </a:rPr>
                        <m:t>=</m:t>
                      </m:r>
                      <m:sSub>
                        <m:sSubPr>
                          <m:ctrlPr>
                            <a:rPr lang="zh-CN" altLang="en-US" sz="2000" i="1" u="none">
                              <a:solidFill>
                                <a:srgbClr val="000000"/>
                              </a:solidFill>
                              <a:latin typeface="Cambria Math" panose="02040503050406030204" pitchFamily="18" charset="0"/>
                            </a:rPr>
                          </m:ctrlPr>
                        </m:sSubPr>
                        <m:e>
                          <m:r>
                            <a:rPr lang="zh-CN" altLang="en-US" sz="2000" b="1" i="1" u="none">
                              <a:solidFill>
                                <a:srgbClr val="000000"/>
                              </a:solidFill>
                              <a:latin typeface="Cambria Math" panose="02040503050406030204" pitchFamily="18" charset="0"/>
                            </a:rPr>
                            <m:t>𝒄</m:t>
                          </m:r>
                        </m:e>
                        <m:sub>
                          <m:r>
                            <a:rPr lang="zh-CN" altLang="en-US" sz="2000" b="1" i="1" u="none">
                              <a:solidFill>
                                <a:srgbClr val="000000"/>
                              </a:solidFill>
                              <a:latin typeface="Cambria Math" panose="02040503050406030204" pitchFamily="18" charset="0"/>
                            </a:rPr>
                            <m:t>𝟏</m:t>
                          </m:r>
                        </m:sub>
                      </m:sSub>
                      <m:sSub>
                        <m:sSubPr>
                          <m:ctrlPr>
                            <a:rPr lang="zh-CN" altLang="en-US" sz="2000" i="1" u="none">
                              <a:solidFill>
                                <a:srgbClr val="000000"/>
                              </a:solidFill>
                              <a:latin typeface="Cambria Math" panose="02040503050406030204" pitchFamily="18" charset="0"/>
                            </a:rPr>
                          </m:ctrlPr>
                        </m:sSubPr>
                        <m:e>
                          <m:r>
                            <a:rPr lang="zh-CN" altLang="en-US" sz="2000" b="1" i="1" u="none">
                              <a:solidFill>
                                <a:srgbClr val="000000"/>
                              </a:solidFill>
                              <a:latin typeface="Cambria Math" panose="02040503050406030204" pitchFamily="18" charset="0"/>
                            </a:rPr>
                            <m:t>𝒂</m:t>
                          </m:r>
                        </m:e>
                        <m:sub>
                          <m:r>
                            <a:rPr lang="zh-CN" altLang="en-US" sz="2000" b="1" i="1" u="none">
                              <a:solidFill>
                                <a:srgbClr val="000000"/>
                              </a:solidFill>
                              <a:latin typeface="Cambria Math" panose="02040503050406030204" pitchFamily="18" charset="0"/>
                            </a:rPr>
                            <m:t>𝒋</m:t>
                          </m:r>
                          <m:r>
                            <a:rPr lang="zh-CN" altLang="en-US" sz="2000" b="1" i="1" u="none">
                              <a:solidFill>
                                <a:srgbClr val="000000"/>
                              </a:solidFill>
                              <a:latin typeface="Cambria Math" panose="02040503050406030204" pitchFamily="18" charset="0"/>
                            </a:rPr>
                            <m:t>+</m:t>
                          </m:r>
                          <m:r>
                            <a:rPr lang="zh-CN" altLang="en-US" sz="2000" b="1" i="1" u="none">
                              <a:solidFill>
                                <a:srgbClr val="000000"/>
                              </a:solidFill>
                              <a:latin typeface="Cambria Math" panose="02040503050406030204" pitchFamily="18" charset="0"/>
                            </a:rPr>
                            <m:t>𝒏</m:t>
                          </m:r>
                          <m:r>
                            <a:rPr lang="zh-CN" altLang="en-US" sz="2000" b="1" i="1" u="none">
                              <a:solidFill>
                                <a:srgbClr val="000000"/>
                              </a:solidFill>
                              <a:latin typeface="Cambria Math" panose="02040503050406030204" pitchFamily="18" charset="0"/>
                            </a:rPr>
                            <m:t>−</m:t>
                          </m:r>
                          <m:r>
                            <a:rPr lang="zh-CN" altLang="en-US" sz="2000" b="1" i="1" u="none">
                              <a:solidFill>
                                <a:srgbClr val="000000"/>
                              </a:solidFill>
                              <a:latin typeface="Cambria Math" panose="02040503050406030204" pitchFamily="18" charset="0"/>
                            </a:rPr>
                            <m:t>𝟏</m:t>
                          </m:r>
                        </m:sub>
                      </m:sSub>
                      <m:r>
                        <a:rPr lang="zh-CN" altLang="en-US" sz="2000" b="1" i="1" u="none">
                          <a:solidFill>
                            <a:srgbClr val="000000"/>
                          </a:solidFill>
                          <a:latin typeface="Cambria Math" panose="02040503050406030204" pitchFamily="18" charset="0"/>
                        </a:rPr>
                        <m:t>⊕</m:t>
                      </m:r>
                      <m:sSub>
                        <m:sSubPr>
                          <m:ctrlPr>
                            <a:rPr lang="zh-CN" altLang="en-US" sz="2000" i="1" u="none">
                              <a:solidFill>
                                <a:srgbClr val="000000"/>
                              </a:solidFill>
                              <a:latin typeface="Cambria Math" panose="02040503050406030204" pitchFamily="18" charset="0"/>
                            </a:rPr>
                          </m:ctrlPr>
                        </m:sSubPr>
                        <m:e>
                          <m:r>
                            <a:rPr lang="zh-CN" altLang="en-US" sz="2000" b="1" i="1" u="none">
                              <a:solidFill>
                                <a:srgbClr val="000000"/>
                              </a:solidFill>
                              <a:latin typeface="Cambria Math" panose="02040503050406030204" pitchFamily="18" charset="0"/>
                            </a:rPr>
                            <m:t>𝒄</m:t>
                          </m:r>
                        </m:e>
                        <m:sub>
                          <m:r>
                            <a:rPr lang="zh-CN" altLang="en-US" sz="2000" b="1" i="1" u="none">
                              <a:solidFill>
                                <a:srgbClr val="000000"/>
                              </a:solidFill>
                              <a:latin typeface="Cambria Math" panose="02040503050406030204" pitchFamily="18" charset="0"/>
                            </a:rPr>
                            <m:t>𝟐</m:t>
                          </m:r>
                        </m:sub>
                      </m:sSub>
                      <m:sSub>
                        <m:sSubPr>
                          <m:ctrlPr>
                            <a:rPr lang="zh-CN" altLang="en-US" sz="2000" i="1" u="none">
                              <a:solidFill>
                                <a:srgbClr val="000000"/>
                              </a:solidFill>
                              <a:latin typeface="Cambria Math" panose="02040503050406030204" pitchFamily="18" charset="0"/>
                            </a:rPr>
                          </m:ctrlPr>
                        </m:sSubPr>
                        <m:e>
                          <m:r>
                            <a:rPr lang="zh-CN" altLang="en-US" sz="2000" b="1" i="1" u="none">
                              <a:solidFill>
                                <a:srgbClr val="000000"/>
                              </a:solidFill>
                              <a:latin typeface="Cambria Math" panose="02040503050406030204" pitchFamily="18" charset="0"/>
                            </a:rPr>
                            <m:t>𝒂</m:t>
                          </m:r>
                        </m:e>
                        <m:sub>
                          <m:r>
                            <a:rPr lang="zh-CN" altLang="en-US" sz="2000" b="1" i="1" u="none">
                              <a:solidFill>
                                <a:srgbClr val="000000"/>
                              </a:solidFill>
                              <a:latin typeface="Cambria Math" panose="02040503050406030204" pitchFamily="18" charset="0"/>
                            </a:rPr>
                            <m:t>𝒋</m:t>
                          </m:r>
                          <m:r>
                            <a:rPr lang="zh-CN" altLang="en-US" sz="2000" b="1" i="1" u="none">
                              <a:solidFill>
                                <a:srgbClr val="000000"/>
                              </a:solidFill>
                              <a:latin typeface="Cambria Math" panose="02040503050406030204" pitchFamily="18" charset="0"/>
                            </a:rPr>
                            <m:t>+</m:t>
                          </m:r>
                          <m:r>
                            <a:rPr lang="zh-CN" altLang="en-US" sz="2000" b="1" i="1" u="none">
                              <a:solidFill>
                                <a:srgbClr val="000000"/>
                              </a:solidFill>
                              <a:latin typeface="Cambria Math" panose="02040503050406030204" pitchFamily="18" charset="0"/>
                            </a:rPr>
                            <m:t>𝒏</m:t>
                          </m:r>
                          <m:r>
                            <a:rPr lang="zh-CN" altLang="en-US" sz="2000" b="1" i="1" u="none">
                              <a:solidFill>
                                <a:srgbClr val="000000"/>
                              </a:solidFill>
                              <a:latin typeface="Cambria Math" panose="02040503050406030204" pitchFamily="18" charset="0"/>
                            </a:rPr>
                            <m:t>−</m:t>
                          </m:r>
                          <m:r>
                            <a:rPr lang="zh-CN" altLang="en-US" sz="2000" b="1" i="1" u="none">
                              <a:solidFill>
                                <a:srgbClr val="000000"/>
                              </a:solidFill>
                              <a:latin typeface="Cambria Math" panose="02040503050406030204" pitchFamily="18" charset="0"/>
                            </a:rPr>
                            <m:t>𝟐</m:t>
                          </m:r>
                        </m:sub>
                      </m:sSub>
                      <m:r>
                        <a:rPr lang="zh-CN" altLang="en-US" sz="2000" b="1" i="1" u="none">
                          <a:solidFill>
                            <a:srgbClr val="000000"/>
                          </a:solidFill>
                          <a:latin typeface="Cambria Math" panose="02040503050406030204" pitchFamily="18" charset="0"/>
                        </a:rPr>
                        <m:t>⊕⋯⊕</m:t>
                      </m:r>
                      <m:sSub>
                        <m:sSubPr>
                          <m:ctrlPr>
                            <a:rPr lang="zh-CN" altLang="en-US" sz="2000" i="1" u="none">
                              <a:solidFill>
                                <a:srgbClr val="000000"/>
                              </a:solidFill>
                              <a:latin typeface="Cambria Math" panose="02040503050406030204" pitchFamily="18" charset="0"/>
                            </a:rPr>
                          </m:ctrlPr>
                        </m:sSubPr>
                        <m:e>
                          <m:r>
                            <a:rPr lang="zh-CN" altLang="en-US" sz="2000" b="1" i="1" u="none">
                              <a:solidFill>
                                <a:srgbClr val="000000"/>
                              </a:solidFill>
                              <a:latin typeface="Cambria Math" panose="02040503050406030204" pitchFamily="18" charset="0"/>
                            </a:rPr>
                            <m:t>𝒄</m:t>
                          </m:r>
                        </m:e>
                        <m:sub>
                          <m:r>
                            <a:rPr lang="zh-CN" altLang="en-US" sz="2000" b="1" i="1" u="none">
                              <a:solidFill>
                                <a:srgbClr val="000000"/>
                              </a:solidFill>
                              <a:latin typeface="Cambria Math" panose="02040503050406030204" pitchFamily="18" charset="0"/>
                            </a:rPr>
                            <m:t>𝒏</m:t>
                          </m:r>
                        </m:sub>
                      </m:sSub>
                      <m:sSub>
                        <m:sSubPr>
                          <m:ctrlPr>
                            <a:rPr lang="zh-CN" altLang="en-US" sz="2000" i="1" u="none">
                              <a:solidFill>
                                <a:srgbClr val="000000"/>
                              </a:solidFill>
                              <a:latin typeface="Cambria Math" panose="02040503050406030204" pitchFamily="18" charset="0"/>
                            </a:rPr>
                          </m:ctrlPr>
                        </m:sSubPr>
                        <m:e>
                          <m:r>
                            <a:rPr lang="zh-CN" altLang="en-US" sz="2000" b="1" i="1" u="none">
                              <a:solidFill>
                                <a:srgbClr val="000000"/>
                              </a:solidFill>
                              <a:latin typeface="Cambria Math" panose="02040503050406030204" pitchFamily="18" charset="0"/>
                            </a:rPr>
                            <m:t>𝒂</m:t>
                          </m:r>
                        </m:e>
                        <m:sub>
                          <m:r>
                            <a:rPr lang="zh-CN" altLang="en-US" sz="2000" b="1" i="1" u="none">
                              <a:solidFill>
                                <a:srgbClr val="000000"/>
                              </a:solidFill>
                              <a:latin typeface="Cambria Math" panose="02040503050406030204" pitchFamily="18" charset="0"/>
                            </a:rPr>
                            <m:t>𝒋</m:t>
                          </m:r>
                        </m:sub>
                      </m:sSub>
                      <m:r>
                        <a:rPr lang="zh-CN" altLang="en-US" sz="2000" b="1" i="1" u="none">
                          <a:solidFill>
                            <a:srgbClr val="000000"/>
                          </a:solidFill>
                          <a:latin typeface="Cambria Math" panose="02040503050406030204" pitchFamily="18" charset="0"/>
                        </a:rPr>
                        <m:t>,(</m:t>
                      </m:r>
                      <m:sSub>
                        <m:sSubPr>
                          <m:ctrlPr>
                            <a:rPr lang="zh-CN" altLang="en-US" sz="2000" i="1" u="none">
                              <a:solidFill>
                                <a:srgbClr val="000000"/>
                              </a:solidFill>
                              <a:latin typeface="Cambria Math" panose="02040503050406030204" pitchFamily="18" charset="0"/>
                            </a:rPr>
                          </m:ctrlPr>
                        </m:sSubPr>
                        <m:e>
                          <m:r>
                            <a:rPr lang="zh-CN" altLang="en-US" sz="2000" b="1" i="1" u="none">
                              <a:solidFill>
                                <a:srgbClr val="000000"/>
                              </a:solidFill>
                              <a:latin typeface="Cambria Math" panose="02040503050406030204" pitchFamily="18" charset="0"/>
                            </a:rPr>
                            <m:t>𝒄</m:t>
                          </m:r>
                        </m:e>
                        <m:sub>
                          <m:r>
                            <a:rPr lang="zh-CN" altLang="en-US" sz="2000" b="1" i="1" u="none">
                              <a:solidFill>
                                <a:srgbClr val="000000"/>
                              </a:solidFill>
                              <a:latin typeface="Cambria Math" panose="02040503050406030204" pitchFamily="18" charset="0"/>
                            </a:rPr>
                            <m:t>𝒊</m:t>
                          </m:r>
                        </m:sub>
                      </m:sSub>
                      <m:r>
                        <a:rPr lang="zh-CN" altLang="en-US" sz="2000" b="1" i="1" u="none">
                          <a:solidFill>
                            <a:srgbClr val="000000"/>
                          </a:solidFill>
                          <a:latin typeface="Cambria Math" panose="02040503050406030204" pitchFamily="18" charset="0"/>
                        </a:rPr>
                        <m:t>,</m:t>
                      </m:r>
                      <m:sSub>
                        <m:sSubPr>
                          <m:ctrlPr>
                            <a:rPr lang="zh-CN" altLang="en-US" sz="2000" i="1" u="none">
                              <a:solidFill>
                                <a:srgbClr val="000000"/>
                              </a:solidFill>
                              <a:latin typeface="Cambria Math" panose="02040503050406030204" pitchFamily="18" charset="0"/>
                            </a:rPr>
                          </m:ctrlPr>
                        </m:sSubPr>
                        <m:e>
                          <m:r>
                            <a:rPr lang="zh-CN" altLang="en-US" sz="2000" b="1" i="1" u="none">
                              <a:solidFill>
                                <a:srgbClr val="000000"/>
                              </a:solidFill>
                              <a:latin typeface="Cambria Math" panose="02040503050406030204" pitchFamily="18" charset="0"/>
                            </a:rPr>
                            <m:t>𝒂</m:t>
                          </m:r>
                        </m:e>
                        <m:sub>
                          <m:r>
                            <a:rPr lang="zh-CN" altLang="en-US" sz="2000" b="1" i="1" u="none">
                              <a:solidFill>
                                <a:srgbClr val="000000"/>
                              </a:solidFill>
                              <a:latin typeface="Cambria Math" panose="02040503050406030204" pitchFamily="18" charset="0"/>
                            </a:rPr>
                            <m:t>𝒊</m:t>
                          </m:r>
                        </m:sub>
                      </m:sSub>
                      <m:r>
                        <a:rPr lang="zh-CN" altLang="en-US" sz="2000" b="1" i="1" u="none">
                          <a:solidFill>
                            <a:srgbClr val="000000"/>
                          </a:solidFill>
                          <a:latin typeface="Cambria Math" panose="02040503050406030204" pitchFamily="18" charset="0"/>
                        </a:rPr>
                        <m:t>∈</m:t>
                      </m:r>
                      <m:sSub>
                        <m:sSubPr>
                          <m:ctrlPr>
                            <a:rPr lang="zh-CN" altLang="en-US" sz="2000" i="1" u="none">
                              <a:solidFill>
                                <a:srgbClr val="000000"/>
                              </a:solidFill>
                              <a:latin typeface="Cambria Math" panose="02040503050406030204" pitchFamily="18" charset="0"/>
                            </a:rPr>
                          </m:ctrlPr>
                        </m:sSubPr>
                        <m:e>
                          <m:r>
                            <a:rPr lang="zh-CN" altLang="en-US" sz="2000" b="1" i="1" u="none">
                              <a:solidFill>
                                <a:srgbClr val="000000"/>
                              </a:solidFill>
                              <a:latin typeface="Cambria Math" panose="02040503050406030204" pitchFamily="18" charset="0"/>
                            </a:rPr>
                            <m:t>𝑭</m:t>
                          </m:r>
                        </m:e>
                        <m:sub>
                          <m:r>
                            <a:rPr lang="zh-CN" altLang="en-US" sz="2000" b="1" i="1" u="none">
                              <a:solidFill>
                                <a:srgbClr val="000000"/>
                              </a:solidFill>
                              <a:latin typeface="Cambria Math" panose="02040503050406030204" pitchFamily="18" charset="0"/>
                            </a:rPr>
                            <m:t>𝟐</m:t>
                          </m:r>
                        </m:sub>
                      </m:sSub>
                      <m:r>
                        <a:rPr lang="zh-CN" altLang="en-US" sz="2000" b="1" i="1" u="none">
                          <a:solidFill>
                            <a:srgbClr val="000000"/>
                          </a:solidFill>
                          <a:latin typeface="Cambria Math" panose="02040503050406030204" pitchFamily="18" charset="0"/>
                        </a:rPr>
                        <m:t>)</m:t>
                      </m:r>
                    </m:oMath>
                  </m:oMathPara>
                </a14:m>
                <a:endParaRPr lang="zh-CN" altLang="en-US" sz="2000" u="none" dirty="0"/>
              </a:p>
            </p:txBody>
          </p:sp>
        </mc:Choice>
        <mc:Fallback>
          <p:sp>
            <p:nvSpPr>
              <p:cNvPr id="1538054" name="Object 6"/>
              <p:cNvSpPr txBox="1">
                <a:spLocks noRot="1" noChangeAspect="1" noMove="1" noResize="1" noEditPoints="1" noAdjustHandles="1" noChangeArrowheads="1" noChangeShapeType="1" noTextEdit="1"/>
              </p:cNvSpPr>
              <p:nvPr/>
            </p:nvSpPr>
            <p:spPr bwMode="auto">
              <a:xfrm>
                <a:off x="2628285" y="4774684"/>
                <a:ext cx="6589389" cy="460375"/>
              </a:xfrm>
              <a:prstGeom prst="rect">
                <a:avLst/>
              </a:prstGeom>
              <a:blipFill rotWithShape="1">
                <a:blip r:embed="rId1"/>
                <a:stretch>
                  <a:fillRect t="-26" b="26"/>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38055" name="Object 7"/>
              <p:cNvSpPr txBox="1"/>
              <p:nvPr/>
            </p:nvSpPr>
            <p:spPr bwMode="auto">
              <a:xfrm>
                <a:off x="3348037" y="5373053"/>
                <a:ext cx="4349791" cy="411162"/>
              </a:xfrm>
              <a:prstGeom prst="rect">
                <a:avLst/>
              </a:prstGeom>
              <a:noFill/>
              <a:ln>
                <a:noFill/>
              </a:ln>
              <a:effectLst/>
            </p:spPr>
            <p:txBody>
              <a:bodyPr>
                <a:noAutofit/>
              </a:bodyPr>
              <a:lstStyle/>
              <a:p>
                <a14:m>
                  <m:oMathPara xmlns:m="http://schemas.openxmlformats.org/officeDocument/2006/math">
                    <m:oMathParaPr>
                      <m:jc m:val="left"/>
                    </m:oMathParaPr>
                    <m:oMath xmlns:m="http://schemas.openxmlformats.org/officeDocument/2006/math">
                      <m:r>
                        <a:rPr lang="zh-CN" altLang="en-US" sz="2000" b="1" i="1" u="none">
                          <a:solidFill>
                            <a:srgbClr val="000000"/>
                          </a:solidFill>
                          <a:latin typeface="Cambria Math" panose="02040503050406030204" pitchFamily="18" charset="0"/>
                        </a:rPr>
                        <m:t>𝒇</m:t>
                      </m:r>
                      <m:r>
                        <a:rPr lang="zh-CN" altLang="en-US" sz="2000" b="1" i="1" u="none">
                          <a:solidFill>
                            <a:srgbClr val="000000"/>
                          </a:solidFill>
                          <a:latin typeface="Cambria Math" panose="02040503050406030204" pitchFamily="18" charset="0"/>
                        </a:rPr>
                        <m:t>(</m:t>
                      </m:r>
                      <m:r>
                        <a:rPr lang="zh-CN" altLang="en-US" sz="2000" b="1" i="1" u="none">
                          <a:solidFill>
                            <a:srgbClr val="000000"/>
                          </a:solidFill>
                          <a:latin typeface="Cambria Math" panose="02040503050406030204" pitchFamily="18" charset="0"/>
                        </a:rPr>
                        <m:t>𝒙</m:t>
                      </m:r>
                      <m:r>
                        <a:rPr lang="zh-CN" altLang="en-US" sz="2000" b="1" i="1" u="none">
                          <a:solidFill>
                            <a:srgbClr val="000000"/>
                          </a:solidFill>
                          <a:latin typeface="Cambria Math" panose="02040503050406030204" pitchFamily="18" charset="0"/>
                        </a:rPr>
                        <m:t>)=</m:t>
                      </m:r>
                      <m:r>
                        <a:rPr lang="zh-CN" altLang="en-US" sz="2000" b="1" i="1" u="none">
                          <a:solidFill>
                            <a:srgbClr val="000000"/>
                          </a:solidFill>
                          <a:latin typeface="Cambria Math" panose="02040503050406030204" pitchFamily="18" charset="0"/>
                        </a:rPr>
                        <m:t>𝟏</m:t>
                      </m:r>
                      <m:r>
                        <a:rPr lang="zh-CN" altLang="en-US" sz="2000" b="1" i="1" u="none">
                          <a:solidFill>
                            <a:srgbClr val="000000"/>
                          </a:solidFill>
                          <a:latin typeface="Cambria Math" panose="02040503050406030204" pitchFamily="18" charset="0"/>
                        </a:rPr>
                        <m:t>+</m:t>
                      </m:r>
                      <m:sSub>
                        <m:sSubPr>
                          <m:ctrlPr>
                            <a:rPr lang="zh-CN" altLang="en-US" sz="2000" i="1" u="none">
                              <a:solidFill>
                                <a:srgbClr val="000000"/>
                              </a:solidFill>
                              <a:latin typeface="Cambria Math" panose="02040503050406030204" pitchFamily="18" charset="0"/>
                            </a:rPr>
                          </m:ctrlPr>
                        </m:sSubPr>
                        <m:e>
                          <m:r>
                            <a:rPr lang="zh-CN" altLang="en-US" sz="2000" b="1" i="1" u="none">
                              <a:solidFill>
                                <a:srgbClr val="000000"/>
                              </a:solidFill>
                              <a:latin typeface="Cambria Math" panose="02040503050406030204" pitchFamily="18" charset="0"/>
                            </a:rPr>
                            <m:t>𝒄</m:t>
                          </m:r>
                        </m:e>
                        <m:sub>
                          <m:r>
                            <a:rPr lang="zh-CN" altLang="en-US" sz="2000" b="1" i="1" u="none">
                              <a:solidFill>
                                <a:srgbClr val="000000"/>
                              </a:solidFill>
                              <a:latin typeface="Cambria Math" panose="02040503050406030204" pitchFamily="18" charset="0"/>
                            </a:rPr>
                            <m:t>𝟏</m:t>
                          </m:r>
                        </m:sub>
                      </m:sSub>
                      <m:r>
                        <a:rPr lang="zh-CN" altLang="en-US" sz="2000" b="1" i="1" u="none">
                          <a:solidFill>
                            <a:srgbClr val="000000"/>
                          </a:solidFill>
                          <a:latin typeface="Cambria Math" panose="02040503050406030204" pitchFamily="18" charset="0"/>
                        </a:rPr>
                        <m:t>𝒙</m:t>
                      </m:r>
                      <m:r>
                        <a:rPr lang="zh-CN" altLang="en-US" sz="2000" b="1" i="1" u="none">
                          <a:solidFill>
                            <a:srgbClr val="000000"/>
                          </a:solidFill>
                          <a:latin typeface="Cambria Math" panose="02040503050406030204" pitchFamily="18" charset="0"/>
                        </a:rPr>
                        <m:t>+</m:t>
                      </m:r>
                      <m:sSub>
                        <m:sSubPr>
                          <m:ctrlPr>
                            <a:rPr lang="zh-CN" altLang="en-US" sz="2000" i="1" u="none">
                              <a:solidFill>
                                <a:srgbClr val="000000"/>
                              </a:solidFill>
                              <a:latin typeface="Cambria Math" panose="02040503050406030204" pitchFamily="18" charset="0"/>
                            </a:rPr>
                          </m:ctrlPr>
                        </m:sSubPr>
                        <m:e>
                          <m:r>
                            <a:rPr lang="zh-CN" altLang="en-US" sz="2000" b="1" i="1" u="none">
                              <a:solidFill>
                                <a:srgbClr val="000000"/>
                              </a:solidFill>
                              <a:latin typeface="Cambria Math" panose="02040503050406030204" pitchFamily="18" charset="0"/>
                            </a:rPr>
                            <m:t>𝒄</m:t>
                          </m:r>
                        </m:e>
                        <m:sub>
                          <m:r>
                            <a:rPr lang="zh-CN" altLang="en-US" sz="2000" b="1" i="1" u="none">
                              <a:solidFill>
                                <a:srgbClr val="000000"/>
                              </a:solidFill>
                              <a:latin typeface="Cambria Math" panose="02040503050406030204" pitchFamily="18" charset="0"/>
                            </a:rPr>
                            <m:t>𝟐</m:t>
                          </m:r>
                        </m:sub>
                      </m:sSub>
                      <m:sSup>
                        <m:sSupPr>
                          <m:ctrlPr>
                            <a:rPr lang="zh-CN" altLang="en-US" sz="2000" i="1" u="none">
                              <a:solidFill>
                                <a:srgbClr val="000000"/>
                              </a:solidFill>
                              <a:latin typeface="Cambria Math" panose="02040503050406030204" pitchFamily="18" charset="0"/>
                            </a:rPr>
                          </m:ctrlPr>
                        </m:sSupPr>
                        <m:e>
                          <m:r>
                            <a:rPr lang="zh-CN" altLang="en-US" sz="2000" b="1" i="1" u="none">
                              <a:solidFill>
                                <a:srgbClr val="000000"/>
                              </a:solidFill>
                              <a:latin typeface="Cambria Math" panose="02040503050406030204" pitchFamily="18" charset="0"/>
                            </a:rPr>
                            <m:t>𝒙</m:t>
                          </m:r>
                        </m:e>
                        <m:sup>
                          <m:r>
                            <a:rPr lang="zh-CN" altLang="en-US" sz="2000" b="1" i="1" u="none">
                              <a:solidFill>
                                <a:srgbClr val="000000"/>
                              </a:solidFill>
                              <a:latin typeface="Cambria Math" panose="02040503050406030204" pitchFamily="18" charset="0"/>
                            </a:rPr>
                            <m:t>𝟐</m:t>
                          </m:r>
                        </m:sup>
                      </m:sSup>
                      <m:r>
                        <a:rPr lang="zh-CN" altLang="en-US" sz="2000" b="1" i="1" u="none">
                          <a:solidFill>
                            <a:srgbClr val="000000"/>
                          </a:solidFill>
                          <a:latin typeface="Cambria Math" panose="02040503050406030204" pitchFamily="18" charset="0"/>
                        </a:rPr>
                        <m:t>+⋯</m:t>
                      </m:r>
                      <m:sSub>
                        <m:sSubPr>
                          <m:ctrlPr>
                            <a:rPr lang="zh-CN" altLang="en-US" sz="2000" i="1" u="none">
                              <a:solidFill>
                                <a:srgbClr val="000000"/>
                              </a:solidFill>
                              <a:latin typeface="Cambria Math" panose="02040503050406030204" pitchFamily="18" charset="0"/>
                            </a:rPr>
                          </m:ctrlPr>
                        </m:sSubPr>
                        <m:e>
                          <m:r>
                            <a:rPr lang="zh-CN" altLang="en-US" sz="2000" b="1" i="1" u="none">
                              <a:solidFill>
                                <a:srgbClr val="000000"/>
                              </a:solidFill>
                              <a:latin typeface="Cambria Math" panose="02040503050406030204" pitchFamily="18" charset="0"/>
                            </a:rPr>
                            <m:t>𝒄</m:t>
                          </m:r>
                        </m:e>
                        <m:sub>
                          <m:r>
                            <a:rPr lang="zh-CN" altLang="en-US" sz="2000" b="1" i="1" u="none">
                              <a:solidFill>
                                <a:srgbClr val="000000"/>
                              </a:solidFill>
                              <a:latin typeface="Cambria Math" panose="02040503050406030204" pitchFamily="18" charset="0"/>
                            </a:rPr>
                            <m:t>𝒏</m:t>
                          </m:r>
                        </m:sub>
                      </m:sSub>
                      <m:sSup>
                        <m:sSupPr>
                          <m:ctrlPr>
                            <a:rPr lang="zh-CN" altLang="en-US" sz="2000" i="1" u="none">
                              <a:solidFill>
                                <a:srgbClr val="000000"/>
                              </a:solidFill>
                              <a:latin typeface="Cambria Math" panose="02040503050406030204" pitchFamily="18" charset="0"/>
                            </a:rPr>
                          </m:ctrlPr>
                        </m:sSupPr>
                        <m:e>
                          <m:r>
                            <a:rPr lang="zh-CN" altLang="en-US" sz="2000" b="1" i="1" u="none">
                              <a:solidFill>
                                <a:srgbClr val="000000"/>
                              </a:solidFill>
                              <a:latin typeface="Cambria Math" panose="02040503050406030204" pitchFamily="18" charset="0"/>
                            </a:rPr>
                            <m:t>𝒙</m:t>
                          </m:r>
                        </m:e>
                        <m:sup>
                          <m:r>
                            <a:rPr lang="zh-CN" altLang="en-US" sz="2000" b="1" i="1" u="none">
                              <a:solidFill>
                                <a:srgbClr val="000000"/>
                              </a:solidFill>
                              <a:latin typeface="Cambria Math" panose="02040503050406030204" pitchFamily="18" charset="0"/>
                            </a:rPr>
                            <m:t>𝒏</m:t>
                          </m:r>
                        </m:sup>
                      </m:sSup>
                    </m:oMath>
                  </m:oMathPara>
                </a14:m>
                <a:endParaRPr lang="zh-CN" altLang="en-US" sz="2000" u="none" dirty="0"/>
              </a:p>
            </p:txBody>
          </p:sp>
        </mc:Choice>
        <mc:Fallback>
          <p:sp>
            <p:nvSpPr>
              <p:cNvPr id="1538055" name="Object 7"/>
              <p:cNvSpPr txBox="1">
                <a:spLocks noRot="1" noChangeAspect="1" noMove="1" noResize="1" noEditPoints="1" noAdjustHandles="1" noChangeArrowheads="1" noChangeShapeType="1" noTextEdit="1"/>
              </p:cNvSpPr>
              <p:nvPr/>
            </p:nvSpPr>
            <p:spPr bwMode="auto">
              <a:xfrm>
                <a:off x="3348037" y="5373053"/>
                <a:ext cx="4349791" cy="411162"/>
              </a:xfrm>
              <a:prstGeom prst="rect">
                <a:avLst/>
              </a:prstGeom>
              <a:blipFill rotWithShape="1">
                <a:blip r:embed="rId2"/>
                <a:stretch>
                  <a:fillRect l="-7" t="-77" r="8"/>
                </a:stretch>
              </a:blipFill>
              <a:ln>
                <a:noFill/>
              </a:ln>
              <a:effec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500"/>
                                        <p:tgtEl>
                                          <p:spTgt spid="3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dissolve">
                                      <p:cBhvr>
                                        <p:cTn id="13" dur="500"/>
                                        <p:tgtEl>
                                          <p:spTgt spid="3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dissolve">
                                      <p:cBhvr>
                                        <p:cTn id="16" dur="500"/>
                                        <p:tgtEl>
                                          <p:spTgt spid="3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dissolve">
                                      <p:cBhvr>
                                        <p:cTn id="19" dur="500"/>
                                        <p:tgtEl>
                                          <p:spTgt spid="35"/>
                                        </p:tgtEl>
                                      </p:cBhvr>
                                    </p:animEffect>
                                  </p:childTnLst>
                                </p:cTn>
                              </p:par>
                              <p:par>
                                <p:cTn id="20" presetID="9"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par>
                                <p:cTn id="23" presetID="9"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dissolve">
                                      <p:cBhvr>
                                        <p:cTn id="25" dur="500"/>
                                        <p:tgtEl>
                                          <p:spTgt spid="39"/>
                                        </p:tgtEl>
                                      </p:cBhvr>
                                    </p:animEffect>
                                  </p:childTnLst>
                                </p:cTn>
                              </p:par>
                              <p:par>
                                <p:cTn id="26" presetID="9" presetClass="entr" presetSubtype="0"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dissolve">
                                      <p:cBhvr>
                                        <p:cTn id="28" dur="500"/>
                                        <p:tgtEl>
                                          <p:spTgt spid="41"/>
                                        </p:tgtEl>
                                      </p:cBhvr>
                                    </p:animEffect>
                                  </p:childTnLst>
                                </p:cTn>
                              </p:par>
                              <p:par>
                                <p:cTn id="29" presetID="9"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dissolve">
                                      <p:cBhvr>
                                        <p:cTn id="31" dur="500"/>
                                        <p:tgtEl>
                                          <p:spTgt spid="43"/>
                                        </p:tgtEl>
                                      </p:cBhvr>
                                    </p:animEffect>
                                  </p:childTnLst>
                                </p:cTn>
                              </p:par>
                              <p:par>
                                <p:cTn id="32" presetID="9" presetClass="entr" presetSubtype="0"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dissolve">
                                      <p:cBhvr>
                                        <p:cTn id="34" dur="500"/>
                                        <p:tgtEl>
                                          <p:spTgt spid="44"/>
                                        </p:tgtEl>
                                      </p:cBhvr>
                                    </p:animEffect>
                                  </p:childTnLst>
                                </p:cTn>
                              </p:par>
                              <p:par>
                                <p:cTn id="35" presetID="9"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dissolve">
                                      <p:cBhvr>
                                        <p:cTn id="37" dur="500"/>
                                        <p:tgtEl>
                                          <p:spTgt spid="50"/>
                                        </p:tgtEl>
                                      </p:cBhvr>
                                    </p:animEffect>
                                  </p:childTnLst>
                                </p:cTn>
                              </p:par>
                              <p:par>
                                <p:cTn id="38" presetID="9" presetClass="entr" presetSubtype="0" fill="hold"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dissolve">
                                      <p:cBhvr>
                                        <p:cTn id="40" dur="500"/>
                                        <p:tgtEl>
                                          <p:spTgt spid="55"/>
                                        </p:tgtEl>
                                      </p:cBhvr>
                                    </p:animEffect>
                                  </p:childTnLst>
                                </p:cTn>
                              </p:par>
                              <p:par>
                                <p:cTn id="41" presetID="9" presetClass="entr" presetSubtype="0"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dissolve">
                                      <p:cBhvr>
                                        <p:cTn id="43" dur="500"/>
                                        <p:tgtEl>
                                          <p:spTgt spid="5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dissolve">
                                      <p:cBhvr>
                                        <p:cTn id="46" dur="500"/>
                                        <p:tgtEl>
                                          <p:spTgt spid="60"/>
                                        </p:tgtEl>
                                      </p:cBhvr>
                                    </p:animEffect>
                                  </p:childTnLst>
                                </p:cTn>
                              </p:par>
                              <p:par>
                                <p:cTn id="47" presetID="9" presetClass="entr" presetSubtype="0" fill="hold"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dissolve">
                                      <p:cBhvr>
                                        <p:cTn id="49" dur="500"/>
                                        <p:tgtEl>
                                          <p:spTgt spid="64"/>
                                        </p:tgtEl>
                                      </p:cBhvr>
                                    </p:animEffect>
                                  </p:childTnLst>
                                </p:cTn>
                              </p:par>
                              <p:par>
                                <p:cTn id="50" presetID="9" presetClass="entr" presetSubtype="0" fill="hold"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dissolve">
                                      <p:cBhvr>
                                        <p:cTn id="52" dur="500"/>
                                        <p:tgtEl>
                                          <p:spTgt spid="6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dissolve">
                                      <p:cBhvr>
                                        <p:cTn id="55" dur="500"/>
                                        <p:tgtEl>
                                          <p:spTgt spid="66"/>
                                        </p:tgtEl>
                                      </p:cBhvr>
                                    </p:animEffect>
                                  </p:childTnLst>
                                </p:cTn>
                              </p:par>
                              <p:par>
                                <p:cTn id="56" presetID="9" presetClass="entr" presetSubtype="0" fill="hold" nodeType="with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dissolve">
                                      <p:cBhvr>
                                        <p:cTn id="58" dur="500"/>
                                        <p:tgtEl>
                                          <p:spTgt spid="67"/>
                                        </p:tgtEl>
                                      </p:cBhvr>
                                    </p:animEffect>
                                  </p:childTnLst>
                                </p:cTn>
                              </p:par>
                              <p:par>
                                <p:cTn id="59" presetID="9" presetClass="entr" presetSubtype="0" fill="hold" nodeType="withEffect">
                                  <p:stCondLst>
                                    <p:cond delay="0"/>
                                  </p:stCondLst>
                                  <p:childTnLst>
                                    <p:set>
                                      <p:cBhvr>
                                        <p:cTn id="60" dur="1" fill="hold">
                                          <p:stCondLst>
                                            <p:cond delay="0"/>
                                          </p:stCondLst>
                                        </p:cTn>
                                        <p:tgtEl>
                                          <p:spTgt spid="75"/>
                                        </p:tgtEl>
                                        <p:attrNameLst>
                                          <p:attrName>style.visibility</p:attrName>
                                        </p:attrNameLst>
                                      </p:cBhvr>
                                      <p:to>
                                        <p:strVal val="visible"/>
                                      </p:to>
                                    </p:set>
                                    <p:animEffect transition="in" filter="dissolve">
                                      <p:cBhvr>
                                        <p:cTn id="61" dur="500"/>
                                        <p:tgtEl>
                                          <p:spTgt spid="75"/>
                                        </p:tgtEl>
                                      </p:cBhvr>
                                    </p:animEffect>
                                  </p:childTnLst>
                                </p:cTn>
                              </p:par>
                              <p:par>
                                <p:cTn id="62" presetID="9" presetClass="entr" presetSubtype="0" fill="hold" nodeType="withEffect">
                                  <p:stCondLst>
                                    <p:cond delay="0"/>
                                  </p:stCondLst>
                                  <p:childTnLst>
                                    <p:set>
                                      <p:cBhvr>
                                        <p:cTn id="63" dur="1" fill="hold">
                                          <p:stCondLst>
                                            <p:cond delay="0"/>
                                          </p:stCondLst>
                                        </p:cTn>
                                        <p:tgtEl>
                                          <p:spTgt spid="76"/>
                                        </p:tgtEl>
                                        <p:attrNameLst>
                                          <p:attrName>style.visibility</p:attrName>
                                        </p:attrNameLst>
                                      </p:cBhvr>
                                      <p:to>
                                        <p:strVal val="visible"/>
                                      </p:to>
                                    </p:set>
                                    <p:animEffect transition="in" filter="dissolve">
                                      <p:cBhvr>
                                        <p:cTn id="64" dur="500"/>
                                        <p:tgtEl>
                                          <p:spTgt spid="76"/>
                                        </p:tgtEl>
                                      </p:cBhvr>
                                    </p:animEffect>
                                  </p:childTnLst>
                                </p:cTn>
                              </p:par>
                              <p:par>
                                <p:cTn id="65" presetID="9" presetClass="entr" presetSubtype="0" fill="hold" nodeType="with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dissolve">
                                      <p:cBhvr>
                                        <p:cTn id="67" dur="500"/>
                                        <p:tgtEl>
                                          <p:spTgt spid="7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78"/>
                                        </p:tgtEl>
                                        <p:attrNameLst>
                                          <p:attrName>style.visibility</p:attrName>
                                        </p:attrNameLst>
                                      </p:cBhvr>
                                      <p:to>
                                        <p:strVal val="visible"/>
                                      </p:to>
                                    </p:set>
                                    <p:animEffect transition="in" filter="dissolve">
                                      <p:cBhvr>
                                        <p:cTn id="70" dur="500"/>
                                        <p:tgtEl>
                                          <p:spTgt spid="78"/>
                                        </p:tgtEl>
                                      </p:cBhvr>
                                    </p:animEffect>
                                  </p:childTnLst>
                                </p:cTn>
                              </p:par>
                              <p:par>
                                <p:cTn id="71" presetID="9" presetClass="entr" presetSubtype="0" fill="hold" nodeType="withEffect">
                                  <p:stCondLst>
                                    <p:cond delay="0"/>
                                  </p:stCondLst>
                                  <p:childTnLst>
                                    <p:set>
                                      <p:cBhvr>
                                        <p:cTn id="72" dur="1" fill="hold">
                                          <p:stCondLst>
                                            <p:cond delay="0"/>
                                          </p:stCondLst>
                                        </p:cTn>
                                        <p:tgtEl>
                                          <p:spTgt spid="79"/>
                                        </p:tgtEl>
                                        <p:attrNameLst>
                                          <p:attrName>style.visibility</p:attrName>
                                        </p:attrNameLst>
                                      </p:cBhvr>
                                      <p:to>
                                        <p:strVal val="visible"/>
                                      </p:to>
                                    </p:set>
                                    <p:animEffect transition="in" filter="dissolve">
                                      <p:cBhvr>
                                        <p:cTn id="73" dur="500"/>
                                        <p:tgtEl>
                                          <p:spTgt spid="79"/>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80"/>
                                        </p:tgtEl>
                                        <p:attrNameLst>
                                          <p:attrName>style.visibility</p:attrName>
                                        </p:attrNameLst>
                                      </p:cBhvr>
                                      <p:to>
                                        <p:strVal val="visible"/>
                                      </p:to>
                                    </p:set>
                                    <p:animEffect transition="in" filter="dissolve">
                                      <p:cBhvr>
                                        <p:cTn id="76" dur="500"/>
                                        <p:tgtEl>
                                          <p:spTgt spid="80"/>
                                        </p:tgtEl>
                                      </p:cBhvr>
                                    </p:animEffect>
                                  </p:childTnLst>
                                </p:cTn>
                              </p:par>
                              <p:par>
                                <p:cTn id="77" presetID="9" presetClass="entr" presetSubtype="0" fill="hold" nodeType="withEffect">
                                  <p:stCondLst>
                                    <p:cond delay="0"/>
                                  </p:stCondLst>
                                  <p:childTnLst>
                                    <p:set>
                                      <p:cBhvr>
                                        <p:cTn id="78" dur="1" fill="hold">
                                          <p:stCondLst>
                                            <p:cond delay="0"/>
                                          </p:stCondLst>
                                        </p:cTn>
                                        <p:tgtEl>
                                          <p:spTgt spid="93"/>
                                        </p:tgtEl>
                                        <p:attrNameLst>
                                          <p:attrName>style.visibility</p:attrName>
                                        </p:attrNameLst>
                                      </p:cBhvr>
                                      <p:to>
                                        <p:strVal val="visible"/>
                                      </p:to>
                                    </p:set>
                                    <p:animEffect transition="in" filter="dissolve">
                                      <p:cBhvr>
                                        <p:cTn id="79" dur="500"/>
                                        <p:tgtEl>
                                          <p:spTgt spid="93"/>
                                        </p:tgtEl>
                                      </p:cBhvr>
                                    </p:animEffect>
                                  </p:childTnLst>
                                </p:cTn>
                              </p:par>
                              <p:par>
                                <p:cTn id="80" presetID="9" presetClass="entr" presetSubtype="0" fill="hold"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dissolve">
                                      <p:cBhvr>
                                        <p:cTn id="82" dur="500"/>
                                        <p:tgtEl>
                                          <p:spTgt spid="94"/>
                                        </p:tgtEl>
                                      </p:cBhvr>
                                    </p:animEffect>
                                  </p:childTnLst>
                                </p:cTn>
                              </p:par>
                              <p:par>
                                <p:cTn id="83" presetID="9" presetClass="entr" presetSubtype="0" fill="hold" nodeType="withEffect">
                                  <p:stCondLst>
                                    <p:cond delay="0"/>
                                  </p:stCondLst>
                                  <p:childTnLst>
                                    <p:set>
                                      <p:cBhvr>
                                        <p:cTn id="84" dur="1" fill="hold">
                                          <p:stCondLst>
                                            <p:cond delay="0"/>
                                          </p:stCondLst>
                                        </p:cTn>
                                        <p:tgtEl>
                                          <p:spTgt spid="95"/>
                                        </p:tgtEl>
                                        <p:attrNameLst>
                                          <p:attrName>style.visibility</p:attrName>
                                        </p:attrNameLst>
                                      </p:cBhvr>
                                      <p:to>
                                        <p:strVal val="visible"/>
                                      </p:to>
                                    </p:set>
                                    <p:animEffect transition="in" filter="dissolve">
                                      <p:cBhvr>
                                        <p:cTn id="85" dur="500"/>
                                        <p:tgtEl>
                                          <p:spTgt spid="95"/>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99"/>
                                        </p:tgtEl>
                                        <p:attrNameLst>
                                          <p:attrName>style.visibility</p:attrName>
                                        </p:attrNameLst>
                                      </p:cBhvr>
                                      <p:to>
                                        <p:strVal val="visible"/>
                                      </p:to>
                                    </p:set>
                                    <p:animEffect transition="in" filter="dissolve">
                                      <p:cBhvr>
                                        <p:cTn id="91" dur="500"/>
                                        <p:tgtEl>
                                          <p:spTgt spid="99"/>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100"/>
                                        </p:tgtEl>
                                        <p:attrNameLst>
                                          <p:attrName>style.visibility</p:attrName>
                                        </p:attrNameLst>
                                      </p:cBhvr>
                                      <p:to>
                                        <p:strVal val="visible"/>
                                      </p:to>
                                    </p:set>
                                    <p:animEffect transition="in" filter="dissolve">
                                      <p:cBhvr>
                                        <p:cTn id="94" dur="500"/>
                                        <p:tgtEl>
                                          <p:spTgt spid="100"/>
                                        </p:tgtEl>
                                      </p:cBhvr>
                                    </p:animEffect>
                                  </p:childTnLst>
                                </p:cTn>
                              </p:par>
                              <p:par>
                                <p:cTn id="95" presetID="9" presetClass="entr" presetSubtype="0" fill="hold" nodeType="withEffect">
                                  <p:stCondLst>
                                    <p:cond delay="0"/>
                                  </p:stCondLst>
                                  <p:childTnLst>
                                    <p:set>
                                      <p:cBhvr>
                                        <p:cTn id="96" dur="1" fill="hold">
                                          <p:stCondLst>
                                            <p:cond delay="0"/>
                                          </p:stCondLst>
                                        </p:cTn>
                                        <p:tgtEl>
                                          <p:spTgt spid="103"/>
                                        </p:tgtEl>
                                        <p:attrNameLst>
                                          <p:attrName>style.visibility</p:attrName>
                                        </p:attrNameLst>
                                      </p:cBhvr>
                                      <p:to>
                                        <p:strVal val="visible"/>
                                      </p:to>
                                    </p:set>
                                    <p:animEffect transition="in" filter="dissolve">
                                      <p:cBhvr>
                                        <p:cTn id="97" dur="500"/>
                                        <p:tgtEl>
                                          <p:spTgt spid="10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109"/>
                                        </p:tgtEl>
                                        <p:attrNameLst>
                                          <p:attrName>style.visibility</p:attrName>
                                        </p:attrNameLst>
                                      </p:cBhvr>
                                      <p:to>
                                        <p:strVal val="visible"/>
                                      </p:to>
                                    </p:set>
                                    <p:animEffect transition="in" filter="dissolve">
                                      <p:cBhvr>
                                        <p:cTn id="100" dur="500"/>
                                        <p:tgtEl>
                                          <p:spTgt spid="109"/>
                                        </p:tgtEl>
                                      </p:cBhvr>
                                    </p:animEffect>
                                  </p:childTnLst>
                                </p:cTn>
                              </p:par>
                              <p:par>
                                <p:cTn id="101" presetID="9" presetClass="entr" presetSubtype="0" fill="hold" nodeType="withEffect">
                                  <p:stCondLst>
                                    <p:cond delay="0"/>
                                  </p:stCondLst>
                                  <p:childTnLst>
                                    <p:set>
                                      <p:cBhvr>
                                        <p:cTn id="102" dur="1" fill="hold">
                                          <p:stCondLst>
                                            <p:cond delay="0"/>
                                          </p:stCondLst>
                                        </p:cTn>
                                        <p:tgtEl>
                                          <p:spTgt spid="111"/>
                                        </p:tgtEl>
                                        <p:attrNameLst>
                                          <p:attrName>style.visibility</p:attrName>
                                        </p:attrNameLst>
                                      </p:cBhvr>
                                      <p:to>
                                        <p:strVal val="visible"/>
                                      </p:to>
                                    </p:set>
                                    <p:animEffect transition="in" filter="dissolve">
                                      <p:cBhvr>
                                        <p:cTn id="103" dur="500"/>
                                        <p:tgtEl>
                                          <p:spTgt spid="111"/>
                                        </p:tgtEl>
                                      </p:cBhvr>
                                    </p:animEffect>
                                  </p:childTnLst>
                                </p:cTn>
                              </p:par>
                              <p:par>
                                <p:cTn id="104" presetID="9" presetClass="entr" presetSubtype="0" fill="hold" nodeType="withEffect">
                                  <p:stCondLst>
                                    <p:cond delay="0"/>
                                  </p:stCondLst>
                                  <p:childTnLst>
                                    <p:set>
                                      <p:cBhvr>
                                        <p:cTn id="105" dur="1" fill="hold">
                                          <p:stCondLst>
                                            <p:cond delay="0"/>
                                          </p:stCondLst>
                                        </p:cTn>
                                        <p:tgtEl>
                                          <p:spTgt spid="112"/>
                                        </p:tgtEl>
                                        <p:attrNameLst>
                                          <p:attrName>style.visibility</p:attrName>
                                        </p:attrNameLst>
                                      </p:cBhvr>
                                      <p:to>
                                        <p:strVal val="visible"/>
                                      </p:to>
                                    </p:set>
                                    <p:animEffect transition="in" filter="dissolve">
                                      <p:cBhvr>
                                        <p:cTn id="106" dur="500"/>
                                        <p:tgtEl>
                                          <p:spTgt spid="112"/>
                                        </p:tgtEl>
                                      </p:cBhvr>
                                    </p:animEffect>
                                  </p:childTnLst>
                                </p:cTn>
                              </p:par>
                              <p:par>
                                <p:cTn id="107" presetID="9" presetClass="entr" presetSubtype="0" fill="hold" nodeType="withEffect">
                                  <p:stCondLst>
                                    <p:cond delay="0"/>
                                  </p:stCondLst>
                                  <p:childTnLst>
                                    <p:set>
                                      <p:cBhvr>
                                        <p:cTn id="108" dur="1" fill="hold">
                                          <p:stCondLst>
                                            <p:cond delay="0"/>
                                          </p:stCondLst>
                                        </p:cTn>
                                        <p:tgtEl>
                                          <p:spTgt spid="115"/>
                                        </p:tgtEl>
                                        <p:attrNameLst>
                                          <p:attrName>style.visibility</p:attrName>
                                        </p:attrNameLst>
                                      </p:cBhvr>
                                      <p:to>
                                        <p:strVal val="visible"/>
                                      </p:to>
                                    </p:set>
                                    <p:animEffect transition="in" filter="dissolve">
                                      <p:cBhvr>
                                        <p:cTn id="109" dur="500"/>
                                        <p:tgtEl>
                                          <p:spTgt spid="115"/>
                                        </p:tgtEl>
                                      </p:cBhvr>
                                    </p:animEffect>
                                  </p:childTnLst>
                                </p:cTn>
                              </p:par>
                              <p:par>
                                <p:cTn id="110" presetID="9" presetClass="entr" presetSubtype="0" fill="hold"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dissolve">
                                      <p:cBhvr>
                                        <p:cTn id="112" dur="500"/>
                                        <p:tgtEl>
                                          <p:spTgt spid="116"/>
                                        </p:tgtEl>
                                      </p:cBhvr>
                                    </p:animEffect>
                                  </p:childTnLst>
                                </p:cTn>
                              </p:par>
                              <p:par>
                                <p:cTn id="113" presetID="9" presetClass="entr" presetSubtype="0" fill="hold" nodeType="withEffect">
                                  <p:stCondLst>
                                    <p:cond delay="0"/>
                                  </p:stCondLst>
                                  <p:childTnLst>
                                    <p:set>
                                      <p:cBhvr>
                                        <p:cTn id="114" dur="1" fill="hold">
                                          <p:stCondLst>
                                            <p:cond delay="0"/>
                                          </p:stCondLst>
                                        </p:cTn>
                                        <p:tgtEl>
                                          <p:spTgt spid="118"/>
                                        </p:tgtEl>
                                        <p:attrNameLst>
                                          <p:attrName>style.visibility</p:attrName>
                                        </p:attrNameLst>
                                      </p:cBhvr>
                                      <p:to>
                                        <p:strVal val="visible"/>
                                      </p:to>
                                    </p:set>
                                    <p:animEffect transition="in" filter="dissolve">
                                      <p:cBhvr>
                                        <p:cTn id="115" dur="500"/>
                                        <p:tgtEl>
                                          <p:spTgt spid="118"/>
                                        </p:tgtEl>
                                      </p:cBhvr>
                                    </p:animEffect>
                                  </p:childTnLst>
                                </p:cTn>
                              </p:par>
                              <p:par>
                                <p:cTn id="116" presetID="9" presetClass="entr" presetSubtype="0" fill="hold" nodeType="withEffect">
                                  <p:stCondLst>
                                    <p:cond delay="0"/>
                                  </p:stCondLst>
                                  <p:childTnLst>
                                    <p:set>
                                      <p:cBhvr>
                                        <p:cTn id="117" dur="1" fill="hold">
                                          <p:stCondLst>
                                            <p:cond delay="0"/>
                                          </p:stCondLst>
                                        </p:cTn>
                                        <p:tgtEl>
                                          <p:spTgt spid="123"/>
                                        </p:tgtEl>
                                        <p:attrNameLst>
                                          <p:attrName>style.visibility</p:attrName>
                                        </p:attrNameLst>
                                      </p:cBhvr>
                                      <p:to>
                                        <p:strVal val="visible"/>
                                      </p:to>
                                    </p:set>
                                    <p:animEffect transition="in" filter="dissolve">
                                      <p:cBhvr>
                                        <p:cTn id="118" dur="500"/>
                                        <p:tgtEl>
                                          <p:spTgt spid="12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127"/>
                                        </p:tgtEl>
                                        <p:attrNameLst>
                                          <p:attrName>style.visibility</p:attrName>
                                        </p:attrNameLst>
                                      </p:cBhvr>
                                      <p:to>
                                        <p:strVal val="visible"/>
                                      </p:to>
                                    </p:set>
                                    <p:animEffect transition="in" filter="dissolve">
                                      <p:cBhvr>
                                        <p:cTn id="121" dur="500"/>
                                        <p:tgtEl>
                                          <p:spTgt spid="127"/>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nodeType="clickEffect">
                                  <p:stCondLst>
                                    <p:cond delay="0"/>
                                  </p:stCondLst>
                                  <p:childTnLst>
                                    <p:set>
                                      <p:cBhvr>
                                        <p:cTn id="125"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60" grpId="0"/>
      <p:bldP spid="66" grpId="0"/>
      <p:bldP spid="78" grpId="0"/>
      <p:bldP spid="80" grpId="0" animBg="1"/>
      <p:bldP spid="98" grpId="0" animBg="1"/>
      <p:bldP spid="99" grpId="0" animBg="1"/>
      <p:bldP spid="100" grpId="0" animBg="1"/>
      <p:bldP spid="109" grpId="0" animBg="1"/>
      <p:bldP spid="1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134966" y="1880828"/>
            <a:ext cx="8874068" cy="3384376"/>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5320"/>
            <a:ext cx="8229600" cy="4824000"/>
          </a:xfrm>
        </p:spPr>
        <p:txBody>
          <a:bodyPr/>
          <a:lstStyle/>
          <a:p>
            <a:pPr marL="0" indent="0">
              <a:spcAft>
                <a:spcPts val="1800"/>
              </a:spcAft>
              <a:buNone/>
            </a:pPr>
            <a:r>
              <a:rPr lang="en-US" altLang="zh-CN" dirty="0">
                <a:solidFill>
                  <a:srgbClr val="FF0000"/>
                </a:solidFill>
              </a:rPr>
              <a:t>3. LFSR</a:t>
            </a:r>
            <a:r>
              <a:rPr lang="zh-CN" altLang="en-US" dirty="0">
                <a:solidFill>
                  <a:srgbClr val="FF0000"/>
                </a:solidFill>
              </a:rPr>
              <a:t>实例分析</a:t>
            </a:r>
            <a:endParaRPr lang="en-US" altLang="zh-CN" dirty="0"/>
          </a:p>
          <a:p>
            <a:pPr marL="450215" lvl="1" indent="0">
              <a:buNone/>
            </a:pPr>
            <a:r>
              <a:rPr lang="zh-CN" altLang="en-US" dirty="0"/>
              <a:t>例</a:t>
            </a:r>
            <a:r>
              <a:rPr lang="en-US" altLang="zh-CN" dirty="0"/>
              <a:t>3</a:t>
            </a:r>
            <a:r>
              <a:rPr lang="zh-CN" altLang="en-US" dirty="0"/>
              <a:t>：</a:t>
            </a:r>
            <a:r>
              <a:rPr lang="en-US" altLang="zh-CN" dirty="0"/>
              <a:t>LFSR</a:t>
            </a:r>
            <a:r>
              <a:rPr lang="zh-CN" altLang="en-US" dirty="0"/>
              <a:t>的线性反馈为                     ，假设初始状态为</a:t>
            </a:r>
            <a:r>
              <a:rPr lang="en-US" dirty="0"/>
              <a:t>(</a:t>
            </a:r>
            <a:r>
              <a:rPr lang="en-US" i="1" dirty="0"/>
              <a:t>a</a:t>
            </a:r>
            <a:r>
              <a:rPr lang="en-US" baseline="-25000" dirty="0"/>
              <a:t>0</a:t>
            </a:r>
            <a:r>
              <a:rPr lang="en-US" dirty="0"/>
              <a:t>, </a:t>
            </a:r>
            <a:r>
              <a:rPr lang="en-US" i="1" dirty="0"/>
              <a:t>a</a:t>
            </a:r>
            <a:r>
              <a:rPr lang="en-US" baseline="-25000" dirty="0"/>
              <a:t>1</a:t>
            </a:r>
            <a:r>
              <a:rPr lang="en-US" dirty="0"/>
              <a:t>, </a:t>
            </a:r>
            <a:r>
              <a:rPr lang="en-US" i="1" dirty="0"/>
              <a:t>a</a:t>
            </a:r>
            <a:r>
              <a:rPr lang="en-US" baseline="-25000" dirty="0"/>
              <a:t>2</a:t>
            </a:r>
            <a:r>
              <a:rPr lang="en-US" dirty="0"/>
              <a:t>, </a:t>
            </a:r>
            <a:r>
              <a:rPr lang="en-US" i="1" dirty="0"/>
              <a:t>a</a:t>
            </a:r>
            <a:r>
              <a:rPr lang="en-US" baseline="-25000" dirty="0"/>
              <a:t>3</a:t>
            </a:r>
            <a:r>
              <a:rPr lang="en-US" dirty="0"/>
              <a:t>)=0110</a:t>
            </a:r>
            <a:r>
              <a:rPr lang="zh-CN" altLang="en-US" dirty="0"/>
              <a:t>，请计算该</a:t>
            </a:r>
            <a:r>
              <a:rPr lang="en-US" altLang="zh-CN"/>
              <a:t>LFSR</a:t>
            </a:r>
            <a:r>
              <a:rPr lang="zh-CN" altLang="en-US"/>
              <a:t>的</a:t>
            </a:r>
            <a:r>
              <a:rPr lang="en-US" altLang="zh-CN" i="1"/>
              <a:t>t</a:t>
            </a:r>
            <a:r>
              <a:rPr lang="en-US" altLang="zh-CN"/>
              <a:t>=</a:t>
            </a:r>
            <a:r>
              <a:rPr lang="en-US" altLang="zh-CN" dirty="0"/>
              <a:t>0 ~15</a:t>
            </a:r>
            <a:r>
              <a:rPr lang="zh-CN" altLang="en-US" dirty="0"/>
              <a:t>的状态</a:t>
            </a:r>
            <a:endParaRPr lang="en-US" altLang="zh-CN" dirty="0"/>
          </a:p>
          <a:p>
            <a:pPr lvl="1"/>
            <a:endParaRPr lang="zh-CN" altLang="en-US" dirty="0"/>
          </a:p>
        </p:txBody>
      </p:sp>
      <p:graphicFrame>
        <p:nvGraphicFramePr>
          <p:cNvPr id="1541124" name="Object 4"/>
          <p:cNvGraphicFramePr>
            <a:graphicFrameLocks noChangeAspect="1"/>
          </p:cNvGraphicFramePr>
          <p:nvPr/>
        </p:nvGraphicFramePr>
        <p:xfrm>
          <a:off x="4960626" y="2457083"/>
          <a:ext cx="1898676" cy="510092"/>
        </p:xfrm>
        <a:graphic>
          <a:graphicData uri="http://schemas.openxmlformats.org/presentationml/2006/ole">
            <mc:AlternateContent xmlns:mc="http://schemas.openxmlformats.org/markup-compatibility/2006">
              <mc:Choice xmlns:v="urn:schemas-microsoft-com:vml" Requires="v">
                <p:oleObj spid="_x0000_s3" name="Equation" r:id="rId1" imgW="850900" imgH="228600" progId="Equation.DSMT4">
                  <p:embed/>
                </p:oleObj>
              </mc:Choice>
              <mc:Fallback>
                <p:oleObj name="Equation" r:id="rId1" imgW="850900" imgH="228600" progId="Equation.DSMT4">
                  <p:embed/>
                  <p:pic>
                    <p:nvPicPr>
                      <p:cNvPr id="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0626" y="2457083"/>
                        <a:ext cx="1898676" cy="510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矩形 21"/>
          <p:cNvSpPr/>
          <p:nvPr/>
        </p:nvSpPr>
        <p:spPr bwMode="auto">
          <a:xfrm>
            <a:off x="1426898" y="4322017"/>
            <a:ext cx="693748" cy="51118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sz="1800" i="1" u="none" dirty="0"/>
              <a:t>a</a:t>
            </a:r>
            <a:r>
              <a:rPr lang="en-US" sz="1800" i="1" u="none" baseline="-25000" dirty="0"/>
              <a:t>j</a:t>
            </a:r>
            <a:r>
              <a:rPr lang="en-US" sz="1800" u="none" baseline="-25000" dirty="0"/>
              <a:t>+3</a:t>
            </a:r>
            <a:endParaRPr lang="zh-CN" altLang="en-US" sz="1800" u="none" dirty="0"/>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23" name="矩形 22"/>
          <p:cNvSpPr/>
          <p:nvPr/>
        </p:nvSpPr>
        <p:spPr bwMode="auto">
          <a:xfrm>
            <a:off x="2814392" y="4322017"/>
            <a:ext cx="693748" cy="51118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sz="1800" i="1" u="none" dirty="0"/>
              <a:t>a</a:t>
            </a:r>
            <a:r>
              <a:rPr lang="en-US" sz="1800" i="1" u="none" baseline="-25000" dirty="0"/>
              <a:t>j</a:t>
            </a:r>
            <a:r>
              <a:rPr lang="en-US" sz="1800" u="none" baseline="-25000" dirty="0"/>
              <a:t>+2</a:t>
            </a:r>
            <a:endParaRPr lang="zh-CN" altLang="en-US" sz="1800" u="none" dirty="0"/>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25" name="矩形 24"/>
          <p:cNvSpPr/>
          <p:nvPr/>
        </p:nvSpPr>
        <p:spPr bwMode="auto">
          <a:xfrm>
            <a:off x="4267036" y="4322017"/>
            <a:ext cx="693748" cy="51118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sz="1800" i="1" u="none" dirty="0"/>
              <a:t>a</a:t>
            </a:r>
            <a:r>
              <a:rPr lang="en-US" sz="1800" i="1" u="none" baseline="-25000" dirty="0"/>
              <a:t>j</a:t>
            </a:r>
            <a:r>
              <a:rPr lang="en-US" sz="1800" u="none" baseline="-25000" dirty="0"/>
              <a:t>+1</a:t>
            </a:r>
            <a:endParaRPr lang="zh-CN" altLang="en-US" sz="1800" u="none" dirty="0"/>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26" name="矩形 25"/>
          <p:cNvSpPr/>
          <p:nvPr/>
        </p:nvSpPr>
        <p:spPr bwMode="auto">
          <a:xfrm>
            <a:off x="5727556" y="4322017"/>
            <a:ext cx="693748" cy="51118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sz="1800" i="1" u="none" dirty="0" err="1"/>
              <a:t>a</a:t>
            </a:r>
            <a:r>
              <a:rPr lang="en-US" sz="1800" i="1" u="none" baseline="-25000" dirty="0" err="1"/>
              <a:t>j</a:t>
            </a:r>
            <a:endParaRPr lang="zh-CN" altLang="en-US" sz="1800" u="none" dirty="0"/>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27" name="直接箭头连接符 26"/>
          <p:cNvCxnSpPr>
            <a:stCxn id="22" idx="3"/>
            <a:endCxn id="23" idx="1"/>
          </p:cNvCxnSpPr>
          <p:nvPr/>
        </p:nvCxnSpPr>
        <p:spPr bwMode="auto">
          <a:xfrm>
            <a:off x="2120646" y="4577608"/>
            <a:ext cx="693746"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28" name="直接箭头连接符 27"/>
          <p:cNvCxnSpPr>
            <a:stCxn id="23" idx="3"/>
          </p:cNvCxnSpPr>
          <p:nvPr/>
        </p:nvCxnSpPr>
        <p:spPr bwMode="auto">
          <a:xfrm>
            <a:off x="3508140" y="4577608"/>
            <a:ext cx="766772"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29" name="直接箭头连接符 28"/>
          <p:cNvCxnSpPr>
            <a:stCxn id="25" idx="3"/>
            <a:endCxn id="26" idx="1"/>
          </p:cNvCxnSpPr>
          <p:nvPr/>
        </p:nvCxnSpPr>
        <p:spPr bwMode="auto">
          <a:xfrm>
            <a:off x="4960784" y="4577608"/>
            <a:ext cx="766772"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32" name="直接箭头连接符 31"/>
          <p:cNvCxnSpPr/>
          <p:nvPr/>
        </p:nvCxnSpPr>
        <p:spPr bwMode="auto">
          <a:xfrm>
            <a:off x="6421303" y="4577608"/>
            <a:ext cx="1460520"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33" name="直接连接符 32"/>
          <p:cNvCxnSpPr/>
          <p:nvPr/>
        </p:nvCxnSpPr>
        <p:spPr bwMode="auto">
          <a:xfrm rot="5400000">
            <a:off x="1600301" y="5382972"/>
            <a:ext cx="1617820" cy="8676"/>
          </a:xfrm>
          <a:prstGeom prst="line">
            <a:avLst/>
          </a:prstGeom>
          <a:solidFill>
            <a:schemeClr val="accent1"/>
          </a:solidFill>
          <a:ln w="19050" cap="flat" cmpd="sng" algn="ctr">
            <a:solidFill>
              <a:srgbClr val="000000"/>
            </a:solidFill>
            <a:prstDash val="solid"/>
            <a:round/>
            <a:headEnd type="none" w="med" len="med"/>
            <a:tailEnd type="arrow"/>
          </a:ln>
          <a:effectLst/>
        </p:spPr>
      </p:cxnSp>
      <p:sp>
        <p:nvSpPr>
          <p:cNvPr id="34" name="矩形 33"/>
          <p:cNvSpPr/>
          <p:nvPr/>
        </p:nvSpPr>
        <p:spPr>
          <a:xfrm>
            <a:off x="2120645" y="6038128"/>
            <a:ext cx="545341" cy="523220"/>
          </a:xfrm>
          <a:prstGeom prst="rect">
            <a:avLst/>
          </a:prstGeom>
        </p:spPr>
        <p:txBody>
          <a:bodyPr wrap="none">
            <a:spAutoFit/>
          </a:bodyPr>
          <a:lstStyle/>
          <a:p>
            <a:r>
              <a:rPr lang="zh-CN" altLang="en-US" u="none" dirty="0">
                <a:solidFill>
                  <a:srgbClr val="000000"/>
                </a:solidFill>
              </a:rPr>
              <a:t>⊕</a:t>
            </a:r>
            <a:endParaRPr lang="zh-CN" altLang="en-US" u="none" dirty="0">
              <a:solidFill>
                <a:srgbClr val="000000"/>
              </a:solidFill>
            </a:endParaRPr>
          </a:p>
        </p:txBody>
      </p:sp>
      <p:cxnSp>
        <p:nvCxnSpPr>
          <p:cNvPr id="35" name="直接箭头连接符 34"/>
          <p:cNvCxnSpPr/>
          <p:nvPr/>
        </p:nvCxnSpPr>
        <p:spPr bwMode="auto">
          <a:xfrm>
            <a:off x="4960784" y="4577608"/>
            <a:ext cx="766772"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36" name="直接连接符 35"/>
          <p:cNvCxnSpPr/>
          <p:nvPr/>
        </p:nvCxnSpPr>
        <p:spPr bwMode="auto">
          <a:xfrm rot="5400000">
            <a:off x="6178347" y="5149183"/>
            <a:ext cx="1143942" cy="795"/>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37" name="直接连接符 36"/>
          <p:cNvCxnSpPr/>
          <p:nvPr/>
        </p:nvCxnSpPr>
        <p:spPr bwMode="auto">
          <a:xfrm rot="5400000">
            <a:off x="6458610" y="6000821"/>
            <a:ext cx="584211" cy="1589"/>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38" name="直接箭头连接符 37"/>
          <p:cNvCxnSpPr/>
          <p:nvPr/>
        </p:nvCxnSpPr>
        <p:spPr bwMode="auto">
          <a:xfrm rot="10800000">
            <a:off x="2519934" y="6299739"/>
            <a:ext cx="4229987" cy="601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39" name="直接箭头连接符 38"/>
          <p:cNvCxnSpPr/>
          <p:nvPr/>
        </p:nvCxnSpPr>
        <p:spPr bwMode="auto">
          <a:xfrm rot="10800000" flipV="1">
            <a:off x="1061768" y="6293719"/>
            <a:ext cx="1207285" cy="6020"/>
          </a:xfrm>
          <a:prstGeom prst="straightConnector1">
            <a:avLst/>
          </a:prstGeom>
          <a:solidFill>
            <a:schemeClr val="accent1"/>
          </a:solidFill>
          <a:ln w="19050" cap="flat" cmpd="sng" algn="ctr">
            <a:solidFill>
              <a:srgbClr val="000000"/>
            </a:solidFill>
            <a:prstDash val="solid"/>
            <a:round/>
            <a:headEnd type="none" w="med" len="med"/>
            <a:tailEnd type="none"/>
          </a:ln>
          <a:effectLst/>
        </p:spPr>
      </p:cxnSp>
      <p:cxnSp>
        <p:nvCxnSpPr>
          <p:cNvPr id="45" name="直接连接符 44"/>
          <p:cNvCxnSpPr/>
          <p:nvPr/>
        </p:nvCxnSpPr>
        <p:spPr bwMode="auto">
          <a:xfrm rot="5400000" flipH="1" flipV="1">
            <a:off x="203712" y="5435665"/>
            <a:ext cx="1716906" cy="793"/>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46" name="直接箭头连接符 45"/>
          <p:cNvCxnSpPr>
            <a:stCxn id="22" idx="1"/>
          </p:cNvCxnSpPr>
          <p:nvPr/>
        </p:nvCxnSpPr>
        <p:spPr bwMode="auto">
          <a:xfrm rot="10800000">
            <a:off x="1061768" y="4577608"/>
            <a:ext cx="365130" cy="1588"/>
          </a:xfrm>
          <a:prstGeom prst="straightConnector1">
            <a:avLst/>
          </a:prstGeom>
          <a:solidFill>
            <a:schemeClr val="accent1"/>
          </a:solidFill>
          <a:ln w="19050" cap="flat" cmpd="sng" algn="ctr">
            <a:solidFill>
              <a:srgbClr val="000000"/>
            </a:solidFill>
            <a:prstDash val="solid"/>
            <a:round/>
            <a:headEnd type="arrow" w="med" len="med"/>
            <a:tailEnd type="none"/>
          </a:ln>
          <a:effectLst/>
        </p:spPr>
      </p:cxnSp>
      <p:sp>
        <p:nvSpPr>
          <p:cNvPr id="47" name="TextBox 43"/>
          <p:cNvSpPr txBox="1"/>
          <p:nvPr/>
        </p:nvSpPr>
        <p:spPr>
          <a:xfrm>
            <a:off x="6522967" y="4029913"/>
            <a:ext cx="1541421" cy="461665"/>
          </a:xfrm>
          <a:prstGeom prst="rect">
            <a:avLst/>
          </a:prstGeom>
          <a:noFill/>
        </p:spPr>
        <p:txBody>
          <a:bodyPr wrap="square" rtlCol="0">
            <a:spAutoFit/>
          </a:bodyPr>
          <a:lstStyle/>
          <a:p>
            <a:r>
              <a:rPr lang="zh-CN" altLang="en-US" sz="2400" u="none" dirty="0">
                <a:solidFill>
                  <a:srgbClr val="000000"/>
                </a:solidFill>
              </a:rPr>
              <a:t>输出序列</a:t>
            </a:r>
            <a:endParaRPr lang="zh-CN" altLang="en-US" sz="2400" u="none"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blinds(horizontal)">
                                      <p:cBhvr>
                                        <p:cTn id="11" dur="500"/>
                                        <p:tgtEl>
                                          <p:spTgt spid="2">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1541124"/>
                                        </p:tgtEl>
                                        <p:attrNameLst>
                                          <p:attrName>style.visibility</p:attrName>
                                        </p:attrNameLst>
                                      </p:cBhvr>
                                      <p:to>
                                        <p:strVal val="visible"/>
                                      </p:to>
                                    </p:set>
                                    <p:animEffect transition="in" filter="blinds(horizontal)">
                                      <p:cBhvr>
                                        <p:cTn id="14" dur="500"/>
                                        <p:tgtEl>
                                          <p:spTgt spid="1541124"/>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dissolve">
                                      <p:cBhvr>
                                        <p:cTn id="19" dur="500"/>
                                        <p:tgtEl>
                                          <p:spTgt spid="2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dissolve">
                                      <p:cBhvr>
                                        <p:cTn id="25" dur="500"/>
                                        <p:tgtEl>
                                          <p:spTgt spid="2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dissolve">
                                      <p:cBhvr>
                                        <p:cTn id="28" dur="500"/>
                                        <p:tgtEl>
                                          <p:spTgt spid="26"/>
                                        </p:tgtEl>
                                      </p:cBhvr>
                                    </p:animEffect>
                                  </p:childTnLst>
                                </p:cTn>
                              </p:par>
                              <p:par>
                                <p:cTn id="29" presetID="9"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par>
                                <p:cTn id="32" presetID="9"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dissolve">
                                      <p:cBhvr>
                                        <p:cTn id="34" dur="500"/>
                                        <p:tgtEl>
                                          <p:spTgt spid="28"/>
                                        </p:tgtEl>
                                      </p:cBhvr>
                                    </p:animEffect>
                                  </p:childTnLst>
                                </p:cTn>
                              </p:par>
                              <p:par>
                                <p:cTn id="35" presetID="9"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dissolve">
                                      <p:cBhvr>
                                        <p:cTn id="37" dur="500"/>
                                        <p:tgtEl>
                                          <p:spTgt spid="29"/>
                                        </p:tgtEl>
                                      </p:cBhvr>
                                    </p:animEffect>
                                  </p:childTnLst>
                                </p:cTn>
                              </p:par>
                              <p:par>
                                <p:cTn id="38" presetID="9" presetClass="entr" presetSubtype="0"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dissolve">
                                      <p:cBhvr>
                                        <p:cTn id="40" dur="500"/>
                                        <p:tgtEl>
                                          <p:spTgt spid="32"/>
                                        </p:tgtEl>
                                      </p:cBhvr>
                                    </p:animEffect>
                                  </p:childTnLst>
                                </p:cTn>
                              </p:par>
                              <p:par>
                                <p:cTn id="41" presetID="9"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dissolve">
                                      <p:cBhvr>
                                        <p:cTn id="43" dur="500"/>
                                        <p:tgtEl>
                                          <p:spTgt spid="33"/>
                                        </p:tgtEl>
                                      </p:cBhvr>
                                    </p:animEffect>
                                  </p:childTnLst>
                                </p:cTn>
                              </p:par>
                              <p:par>
                                <p:cTn id="44" presetID="9"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dissolve">
                                      <p:cBhvr>
                                        <p:cTn id="46" dur="500"/>
                                        <p:tgtEl>
                                          <p:spTgt spid="35"/>
                                        </p:tgtEl>
                                      </p:cBhvr>
                                    </p:animEffect>
                                  </p:childTnLst>
                                </p:cTn>
                              </p:par>
                              <p:par>
                                <p:cTn id="47" presetID="9"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dissolve">
                                      <p:cBhvr>
                                        <p:cTn id="49" dur="500"/>
                                        <p:tgtEl>
                                          <p:spTgt spid="36"/>
                                        </p:tgtEl>
                                      </p:cBhvr>
                                    </p:animEffect>
                                  </p:childTnLst>
                                </p:cTn>
                              </p:par>
                              <p:par>
                                <p:cTn id="50" presetID="9" presetClass="entr" presetSubtype="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dissolve">
                                      <p:cBhvr>
                                        <p:cTn id="52" dur="500"/>
                                        <p:tgtEl>
                                          <p:spTgt spid="37"/>
                                        </p:tgtEl>
                                      </p:cBhvr>
                                    </p:animEffect>
                                  </p:childTnLst>
                                </p:cTn>
                              </p:par>
                              <p:par>
                                <p:cTn id="53" presetID="9"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dissolve">
                                      <p:cBhvr>
                                        <p:cTn id="55" dur="500"/>
                                        <p:tgtEl>
                                          <p:spTgt spid="38"/>
                                        </p:tgtEl>
                                      </p:cBhvr>
                                    </p:animEffect>
                                  </p:childTnLst>
                                </p:cTn>
                              </p:par>
                              <p:par>
                                <p:cTn id="56" presetID="9" presetClass="entr" presetSubtype="0" fill="hold"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dissolve">
                                      <p:cBhvr>
                                        <p:cTn id="58" dur="500"/>
                                        <p:tgtEl>
                                          <p:spTgt spid="39"/>
                                        </p:tgtEl>
                                      </p:cBhvr>
                                    </p:animEffect>
                                  </p:childTnLst>
                                </p:cTn>
                              </p:par>
                              <p:par>
                                <p:cTn id="59" presetID="9"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dissolve">
                                      <p:cBhvr>
                                        <p:cTn id="61" dur="500"/>
                                        <p:tgtEl>
                                          <p:spTgt spid="45"/>
                                        </p:tgtEl>
                                      </p:cBhvr>
                                    </p:animEffect>
                                  </p:childTnLst>
                                </p:cTn>
                              </p:par>
                              <p:par>
                                <p:cTn id="62" presetID="9" presetClass="entr" presetSubtype="0" fill="hold"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dissolve">
                                      <p:cBhvr>
                                        <p:cTn id="64" dur="500"/>
                                        <p:tgtEl>
                                          <p:spTgt spid="4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dissolve">
                                      <p:cBhvr>
                                        <p:cTn id="67" dur="500"/>
                                        <p:tgtEl>
                                          <p:spTgt spid="4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dissolve">
                                      <p:cBhvr>
                                        <p:cTn id="7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P spid="26" grpId="0" animBg="1"/>
      <p:bldP spid="34" grpId="0"/>
      <p:bldP spid="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4"/>
          <p:cNvGraphicFramePr>
            <a:graphicFrameLocks noChangeAspect="1"/>
          </p:cNvGraphicFramePr>
          <p:nvPr/>
        </p:nvGraphicFramePr>
        <p:xfrm>
          <a:off x="3383868" y="1235290"/>
          <a:ext cx="1898676" cy="510092"/>
        </p:xfrm>
        <a:graphic>
          <a:graphicData uri="http://schemas.openxmlformats.org/presentationml/2006/ole">
            <mc:AlternateContent xmlns:mc="http://schemas.openxmlformats.org/markup-compatibility/2006">
              <mc:Choice xmlns:v="urn:schemas-microsoft-com:vml" Requires="v">
                <p:oleObj spid="_x0000_s0" name="Equation" r:id="rId1" imgW="850900" imgH="228600" progId="Equation.DSMT4">
                  <p:embed/>
                </p:oleObj>
              </mc:Choice>
              <mc:Fallback>
                <p:oleObj name="Equation" r:id="rId1" imgW="850900" imgH="2286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868" y="1235290"/>
                        <a:ext cx="1898676" cy="510092"/>
                      </a:xfrm>
                      <a:prstGeom prst="rect">
                        <a:avLst/>
                      </a:prstGeom>
                      <a:solidFill>
                        <a:schemeClr val="accent1">
                          <a:lumMod val="20000"/>
                          <a:lumOff val="80000"/>
                        </a:schemeClr>
                      </a:solidFill>
                      <a:ln>
                        <a:noFill/>
                      </a:ln>
                      <a:effectLst/>
                    </p:spPr>
                  </p:pic>
                </p:oleObj>
              </mc:Fallback>
            </mc:AlternateContent>
          </a:graphicData>
        </a:graphic>
      </p:graphicFrame>
      <p:sp>
        <p:nvSpPr>
          <p:cNvPr id="6" name="AutoShape 14"/>
          <p:cNvSpPr>
            <a:spLocks noChangeAspect="1" noChangeArrowheads="1" noTextEdit="1"/>
          </p:cNvSpPr>
          <p:nvPr/>
        </p:nvSpPr>
        <p:spPr bwMode="auto">
          <a:xfrm>
            <a:off x="482600" y="1844675"/>
            <a:ext cx="8178800"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 name="Rectangle 16"/>
          <p:cNvSpPr>
            <a:spLocks noChangeArrowheads="1"/>
          </p:cNvSpPr>
          <p:nvPr/>
        </p:nvSpPr>
        <p:spPr bwMode="auto">
          <a:xfrm>
            <a:off x="490538" y="1890713"/>
            <a:ext cx="677863" cy="82391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 name="Rectangle 17"/>
          <p:cNvSpPr>
            <a:spLocks noChangeArrowheads="1"/>
          </p:cNvSpPr>
          <p:nvPr/>
        </p:nvSpPr>
        <p:spPr bwMode="auto">
          <a:xfrm>
            <a:off x="1168401" y="1890713"/>
            <a:ext cx="679450" cy="82391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 name="Rectangle 18"/>
          <p:cNvSpPr>
            <a:spLocks noChangeArrowheads="1"/>
          </p:cNvSpPr>
          <p:nvPr/>
        </p:nvSpPr>
        <p:spPr bwMode="auto">
          <a:xfrm>
            <a:off x="1847851" y="1890713"/>
            <a:ext cx="677863" cy="82391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 name="Rectangle 19"/>
          <p:cNvSpPr>
            <a:spLocks noChangeArrowheads="1"/>
          </p:cNvSpPr>
          <p:nvPr/>
        </p:nvSpPr>
        <p:spPr bwMode="auto">
          <a:xfrm>
            <a:off x="2525713" y="1890713"/>
            <a:ext cx="679450" cy="82391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 name="Rectangle 20"/>
          <p:cNvSpPr>
            <a:spLocks noChangeArrowheads="1"/>
          </p:cNvSpPr>
          <p:nvPr/>
        </p:nvSpPr>
        <p:spPr bwMode="auto">
          <a:xfrm>
            <a:off x="3205163" y="1890713"/>
            <a:ext cx="677863" cy="82391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 name="Rectangle 21"/>
          <p:cNvSpPr>
            <a:spLocks noChangeArrowheads="1"/>
          </p:cNvSpPr>
          <p:nvPr/>
        </p:nvSpPr>
        <p:spPr bwMode="auto">
          <a:xfrm>
            <a:off x="3883026" y="1890713"/>
            <a:ext cx="660400" cy="82391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 name="Rectangle 22"/>
          <p:cNvSpPr>
            <a:spLocks noChangeArrowheads="1"/>
          </p:cNvSpPr>
          <p:nvPr/>
        </p:nvSpPr>
        <p:spPr bwMode="auto">
          <a:xfrm>
            <a:off x="4543426" y="1890713"/>
            <a:ext cx="698500" cy="82391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 name="Rectangle 23"/>
          <p:cNvSpPr>
            <a:spLocks noChangeArrowheads="1"/>
          </p:cNvSpPr>
          <p:nvPr/>
        </p:nvSpPr>
        <p:spPr bwMode="auto">
          <a:xfrm>
            <a:off x="5241926" y="1890713"/>
            <a:ext cx="677863" cy="82391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 name="Rectangle 24"/>
          <p:cNvSpPr>
            <a:spLocks noChangeArrowheads="1"/>
          </p:cNvSpPr>
          <p:nvPr/>
        </p:nvSpPr>
        <p:spPr bwMode="auto">
          <a:xfrm>
            <a:off x="5919788" y="1890713"/>
            <a:ext cx="679450" cy="82391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 name="Rectangle 25"/>
          <p:cNvSpPr>
            <a:spLocks noChangeArrowheads="1"/>
          </p:cNvSpPr>
          <p:nvPr/>
        </p:nvSpPr>
        <p:spPr bwMode="auto">
          <a:xfrm>
            <a:off x="6599238" y="1890713"/>
            <a:ext cx="677863" cy="82391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 name="Rectangle 26"/>
          <p:cNvSpPr>
            <a:spLocks noChangeArrowheads="1"/>
          </p:cNvSpPr>
          <p:nvPr/>
        </p:nvSpPr>
        <p:spPr bwMode="auto">
          <a:xfrm>
            <a:off x="7277101" y="1890713"/>
            <a:ext cx="679450" cy="82391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 name="Rectangle 27"/>
          <p:cNvSpPr>
            <a:spLocks noChangeArrowheads="1"/>
          </p:cNvSpPr>
          <p:nvPr/>
        </p:nvSpPr>
        <p:spPr bwMode="auto">
          <a:xfrm>
            <a:off x="7956551" y="1890713"/>
            <a:ext cx="677863" cy="82391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5" name="Rectangle 28"/>
          <p:cNvSpPr>
            <a:spLocks noChangeArrowheads="1"/>
          </p:cNvSpPr>
          <p:nvPr/>
        </p:nvSpPr>
        <p:spPr bwMode="auto">
          <a:xfrm>
            <a:off x="490538" y="2714626"/>
            <a:ext cx="677863"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6" name="Rectangle 29"/>
          <p:cNvSpPr>
            <a:spLocks noChangeArrowheads="1"/>
          </p:cNvSpPr>
          <p:nvPr/>
        </p:nvSpPr>
        <p:spPr bwMode="auto">
          <a:xfrm>
            <a:off x="1168401" y="2714626"/>
            <a:ext cx="679450"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 name="Rectangle 30"/>
          <p:cNvSpPr>
            <a:spLocks noChangeArrowheads="1"/>
          </p:cNvSpPr>
          <p:nvPr/>
        </p:nvSpPr>
        <p:spPr bwMode="auto">
          <a:xfrm>
            <a:off x="1847851" y="2714626"/>
            <a:ext cx="677863"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8" name="Rectangle 31"/>
          <p:cNvSpPr>
            <a:spLocks noChangeArrowheads="1"/>
          </p:cNvSpPr>
          <p:nvPr/>
        </p:nvSpPr>
        <p:spPr bwMode="auto">
          <a:xfrm>
            <a:off x="2525713" y="2714626"/>
            <a:ext cx="679450"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9" name="Rectangle 32"/>
          <p:cNvSpPr>
            <a:spLocks noChangeArrowheads="1"/>
          </p:cNvSpPr>
          <p:nvPr/>
        </p:nvSpPr>
        <p:spPr bwMode="auto">
          <a:xfrm>
            <a:off x="3205163" y="2714626"/>
            <a:ext cx="677863"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0" name="Rectangle 33"/>
          <p:cNvSpPr>
            <a:spLocks noChangeArrowheads="1"/>
          </p:cNvSpPr>
          <p:nvPr/>
        </p:nvSpPr>
        <p:spPr bwMode="auto">
          <a:xfrm>
            <a:off x="3883026" y="2714626"/>
            <a:ext cx="660400"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1" name="Rectangle 34"/>
          <p:cNvSpPr>
            <a:spLocks noChangeArrowheads="1"/>
          </p:cNvSpPr>
          <p:nvPr/>
        </p:nvSpPr>
        <p:spPr bwMode="auto">
          <a:xfrm>
            <a:off x="4543426" y="2714626"/>
            <a:ext cx="698500"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2" name="Rectangle 35"/>
          <p:cNvSpPr>
            <a:spLocks noChangeArrowheads="1"/>
          </p:cNvSpPr>
          <p:nvPr/>
        </p:nvSpPr>
        <p:spPr bwMode="auto">
          <a:xfrm>
            <a:off x="5241926" y="2714626"/>
            <a:ext cx="677863"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 name="Rectangle 36"/>
          <p:cNvSpPr>
            <a:spLocks noChangeArrowheads="1"/>
          </p:cNvSpPr>
          <p:nvPr/>
        </p:nvSpPr>
        <p:spPr bwMode="auto">
          <a:xfrm>
            <a:off x="5919788" y="2714626"/>
            <a:ext cx="679450"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4" name="Rectangle 37"/>
          <p:cNvSpPr>
            <a:spLocks noChangeArrowheads="1"/>
          </p:cNvSpPr>
          <p:nvPr/>
        </p:nvSpPr>
        <p:spPr bwMode="auto">
          <a:xfrm>
            <a:off x="6599238" y="2714626"/>
            <a:ext cx="677863"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 name="Rectangle 38"/>
          <p:cNvSpPr>
            <a:spLocks noChangeArrowheads="1"/>
          </p:cNvSpPr>
          <p:nvPr/>
        </p:nvSpPr>
        <p:spPr bwMode="auto">
          <a:xfrm>
            <a:off x="7277101" y="2714626"/>
            <a:ext cx="679450"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 name="Rectangle 39"/>
          <p:cNvSpPr>
            <a:spLocks noChangeArrowheads="1"/>
          </p:cNvSpPr>
          <p:nvPr/>
        </p:nvSpPr>
        <p:spPr bwMode="auto">
          <a:xfrm>
            <a:off x="7956551" y="2714626"/>
            <a:ext cx="677863"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 name="Rectangle 40"/>
          <p:cNvSpPr>
            <a:spLocks noChangeArrowheads="1"/>
          </p:cNvSpPr>
          <p:nvPr/>
        </p:nvSpPr>
        <p:spPr bwMode="auto">
          <a:xfrm>
            <a:off x="490538" y="3171826"/>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 name="Rectangle 41"/>
          <p:cNvSpPr>
            <a:spLocks noChangeArrowheads="1"/>
          </p:cNvSpPr>
          <p:nvPr/>
        </p:nvSpPr>
        <p:spPr bwMode="auto">
          <a:xfrm>
            <a:off x="1168401" y="3171826"/>
            <a:ext cx="67945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 name="Rectangle 42"/>
          <p:cNvSpPr>
            <a:spLocks noChangeArrowheads="1"/>
          </p:cNvSpPr>
          <p:nvPr/>
        </p:nvSpPr>
        <p:spPr bwMode="auto">
          <a:xfrm>
            <a:off x="1847851" y="3171826"/>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 name="Rectangle 43"/>
          <p:cNvSpPr>
            <a:spLocks noChangeArrowheads="1"/>
          </p:cNvSpPr>
          <p:nvPr/>
        </p:nvSpPr>
        <p:spPr bwMode="auto">
          <a:xfrm>
            <a:off x="2525713" y="3171826"/>
            <a:ext cx="67945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 name="Rectangle 44"/>
          <p:cNvSpPr>
            <a:spLocks noChangeArrowheads="1"/>
          </p:cNvSpPr>
          <p:nvPr/>
        </p:nvSpPr>
        <p:spPr bwMode="auto">
          <a:xfrm>
            <a:off x="3205163" y="3171826"/>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 name="Rectangle 45"/>
          <p:cNvSpPr>
            <a:spLocks noChangeArrowheads="1"/>
          </p:cNvSpPr>
          <p:nvPr/>
        </p:nvSpPr>
        <p:spPr bwMode="auto">
          <a:xfrm>
            <a:off x="3883026" y="3171826"/>
            <a:ext cx="66040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 name="Rectangle 46"/>
          <p:cNvSpPr>
            <a:spLocks noChangeArrowheads="1"/>
          </p:cNvSpPr>
          <p:nvPr/>
        </p:nvSpPr>
        <p:spPr bwMode="auto">
          <a:xfrm>
            <a:off x="4543426" y="3171826"/>
            <a:ext cx="69850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4" name="Rectangle 47"/>
          <p:cNvSpPr>
            <a:spLocks noChangeArrowheads="1"/>
          </p:cNvSpPr>
          <p:nvPr/>
        </p:nvSpPr>
        <p:spPr bwMode="auto">
          <a:xfrm>
            <a:off x="5241926" y="3171826"/>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5" name="Rectangle 48"/>
          <p:cNvSpPr>
            <a:spLocks noChangeArrowheads="1"/>
          </p:cNvSpPr>
          <p:nvPr/>
        </p:nvSpPr>
        <p:spPr bwMode="auto">
          <a:xfrm>
            <a:off x="5919788" y="3171826"/>
            <a:ext cx="67945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6" name="Rectangle 49"/>
          <p:cNvSpPr>
            <a:spLocks noChangeArrowheads="1"/>
          </p:cNvSpPr>
          <p:nvPr/>
        </p:nvSpPr>
        <p:spPr bwMode="auto">
          <a:xfrm>
            <a:off x="6599238" y="3171826"/>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 name="Rectangle 50"/>
          <p:cNvSpPr>
            <a:spLocks noChangeArrowheads="1"/>
          </p:cNvSpPr>
          <p:nvPr/>
        </p:nvSpPr>
        <p:spPr bwMode="auto">
          <a:xfrm>
            <a:off x="7277101" y="3171826"/>
            <a:ext cx="67945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 name="Rectangle 51"/>
          <p:cNvSpPr>
            <a:spLocks noChangeArrowheads="1"/>
          </p:cNvSpPr>
          <p:nvPr/>
        </p:nvSpPr>
        <p:spPr bwMode="auto">
          <a:xfrm>
            <a:off x="7956551" y="3171826"/>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 name="Rectangle 52"/>
          <p:cNvSpPr>
            <a:spLocks noChangeArrowheads="1"/>
          </p:cNvSpPr>
          <p:nvPr/>
        </p:nvSpPr>
        <p:spPr bwMode="auto">
          <a:xfrm>
            <a:off x="490538" y="3629026"/>
            <a:ext cx="677863"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 name="Rectangle 53"/>
          <p:cNvSpPr>
            <a:spLocks noChangeArrowheads="1"/>
          </p:cNvSpPr>
          <p:nvPr/>
        </p:nvSpPr>
        <p:spPr bwMode="auto">
          <a:xfrm>
            <a:off x="1168401" y="3629026"/>
            <a:ext cx="679450"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1" name="Rectangle 54"/>
          <p:cNvSpPr>
            <a:spLocks noChangeArrowheads="1"/>
          </p:cNvSpPr>
          <p:nvPr/>
        </p:nvSpPr>
        <p:spPr bwMode="auto">
          <a:xfrm>
            <a:off x="1847851" y="3629026"/>
            <a:ext cx="677863"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2" name="Rectangle 55"/>
          <p:cNvSpPr>
            <a:spLocks noChangeArrowheads="1"/>
          </p:cNvSpPr>
          <p:nvPr/>
        </p:nvSpPr>
        <p:spPr bwMode="auto">
          <a:xfrm>
            <a:off x="2525713" y="3629026"/>
            <a:ext cx="679450"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3" name="Rectangle 56"/>
          <p:cNvSpPr>
            <a:spLocks noChangeArrowheads="1"/>
          </p:cNvSpPr>
          <p:nvPr/>
        </p:nvSpPr>
        <p:spPr bwMode="auto">
          <a:xfrm>
            <a:off x="3205163" y="3629026"/>
            <a:ext cx="677863"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 name="Rectangle 57"/>
          <p:cNvSpPr>
            <a:spLocks noChangeArrowheads="1"/>
          </p:cNvSpPr>
          <p:nvPr/>
        </p:nvSpPr>
        <p:spPr bwMode="auto">
          <a:xfrm>
            <a:off x="3883026" y="3629026"/>
            <a:ext cx="660400"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Rectangle 58"/>
          <p:cNvSpPr>
            <a:spLocks noChangeArrowheads="1"/>
          </p:cNvSpPr>
          <p:nvPr/>
        </p:nvSpPr>
        <p:spPr bwMode="auto">
          <a:xfrm>
            <a:off x="4543426" y="3629026"/>
            <a:ext cx="698500"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6" name="Rectangle 59"/>
          <p:cNvSpPr>
            <a:spLocks noChangeArrowheads="1"/>
          </p:cNvSpPr>
          <p:nvPr/>
        </p:nvSpPr>
        <p:spPr bwMode="auto">
          <a:xfrm>
            <a:off x="5241926" y="3629026"/>
            <a:ext cx="677863"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7" name="Rectangle 60"/>
          <p:cNvSpPr>
            <a:spLocks noChangeArrowheads="1"/>
          </p:cNvSpPr>
          <p:nvPr/>
        </p:nvSpPr>
        <p:spPr bwMode="auto">
          <a:xfrm>
            <a:off x="5919788" y="3629026"/>
            <a:ext cx="679450"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8" name="Rectangle 61"/>
          <p:cNvSpPr>
            <a:spLocks noChangeArrowheads="1"/>
          </p:cNvSpPr>
          <p:nvPr/>
        </p:nvSpPr>
        <p:spPr bwMode="auto">
          <a:xfrm>
            <a:off x="6599238" y="3629026"/>
            <a:ext cx="677863"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9" name="Rectangle 62"/>
          <p:cNvSpPr>
            <a:spLocks noChangeArrowheads="1"/>
          </p:cNvSpPr>
          <p:nvPr/>
        </p:nvSpPr>
        <p:spPr bwMode="auto">
          <a:xfrm>
            <a:off x="7277101" y="3629026"/>
            <a:ext cx="679450"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0" name="Rectangle 63"/>
          <p:cNvSpPr>
            <a:spLocks noChangeArrowheads="1"/>
          </p:cNvSpPr>
          <p:nvPr/>
        </p:nvSpPr>
        <p:spPr bwMode="auto">
          <a:xfrm>
            <a:off x="7956551" y="3629026"/>
            <a:ext cx="677863"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1" name="Rectangle 64"/>
          <p:cNvSpPr>
            <a:spLocks noChangeArrowheads="1"/>
          </p:cNvSpPr>
          <p:nvPr/>
        </p:nvSpPr>
        <p:spPr bwMode="auto">
          <a:xfrm>
            <a:off x="490538" y="4086226"/>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2" name="Rectangle 65"/>
          <p:cNvSpPr>
            <a:spLocks noChangeArrowheads="1"/>
          </p:cNvSpPr>
          <p:nvPr/>
        </p:nvSpPr>
        <p:spPr bwMode="auto">
          <a:xfrm>
            <a:off x="1168401" y="4086226"/>
            <a:ext cx="67945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3" name="Rectangle 66"/>
          <p:cNvSpPr>
            <a:spLocks noChangeArrowheads="1"/>
          </p:cNvSpPr>
          <p:nvPr/>
        </p:nvSpPr>
        <p:spPr bwMode="auto">
          <a:xfrm>
            <a:off x="1847851" y="4086226"/>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4" name="Rectangle 67"/>
          <p:cNvSpPr>
            <a:spLocks noChangeArrowheads="1"/>
          </p:cNvSpPr>
          <p:nvPr/>
        </p:nvSpPr>
        <p:spPr bwMode="auto">
          <a:xfrm>
            <a:off x="2525713" y="4086226"/>
            <a:ext cx="67945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5" name="Rectangle 68"/>
          <p:cNvSpPr>
            <a:spLocks noChangeArrowheads="1"/>
          </p:cNvSpPr>
          <p:nvPr/>
        </p:nvSpPr>
        <p:spPr bwMode="auto">
          <a:xfrm>
            <a:off x="3205163" y="4086226"/>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6" name="Rectangle 69"/>
          <p:cNvSpPr>
            <a:spLocks noChangeArrowheads="1"/>
          </p:cNvSpPr>
          <p:nvPr/>
        </p:nvSpPr>
        <p:spPr bwMode="auto">
          <a:xfrm>
            <a:off x="3883026" y="4086226"/>
            <a:ext cx="66040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7" name="Rectangle 70"/>
          <p:cNvSpPr>
            <a:spLocks noChangeArrowheads="1"/>
          </p:cNvSpPr>
          <p:nvPr/>
        </p:nvSpPr>
        <p:spPr bwMode="auto">
          <a:xfrm>
            <a:off x="4543426" y="4086226"/>
            <a:ext cx="69850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8" name="Rectangle 71"/>
          <p:cNvSpPr>
            <a:spLocks noChangeArrowheads="1"/>
          </p:cNvSpPr>
          <p:nvPr/>
        </p:nvSpPr>
        <p:spPr bwMode="auto">
          <a:xfrm>
            <a:off x="5241926" y="4086226"/>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9" name="Rectangle 72"/>
          <p:cNvSpPr>
            <a:spLocks noChangeArrowheads="1"/>
          </p:cNvSpPr>
          <p:nvPr/>
        </p:nvSpPr>
        <p:spPr bwMode="auto">
          <a:xfrm>
            <a:off x="5919788" y="4086226"/>
            <a:ext cx="67945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0" name="Rectangle 73"/>
          <p:cNvSpPr>
            <a:spLocks noChangeArrowheads="1"/>
          </p:cNvSpPr>
          <p:nvPr/>
        </p:nvSpPr>
        <p:spPr bwMode="auto">
          <a:xfrm>
            <a:off x="6599238" y="4086226"/>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1" name="Rectangle 74"/>
          <p:cNvSpPr>
            <a:spLocks noChangeArrowheads="1"/>
          </p:cNvSpPr>
          <p:nvPr/>
        </p:nvSpPr>
        <p:spPr bwMode="auto">
          <a:xfrm>
            <a:off x="7277101" y="4086226"/>
            <a:ext cx="67945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2" name="Rectangle 75"/>
          <p:cNvSpPr>
            <a:spLocks noChangeArrowheads="1"/>
          </p:cNvSpPr>
          <p:nvPr/>
        </p:nvSpPr>
        <p:spPr bwMode="auto">
          <a:xfrm>
            <a:off x="7956551" y="4086226"/>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3" name="Rectangle 76"/>
          <p:cNvSpPr>
            <a:spLocks noChangeArrowheads="1"/>
          </p:cNvSpPr>
          <p:nvPr/>
        </p:nvSpPr>
        <p:spPr bwMode="auto">
          <a:xfrm>
            <a:off x="490538" y="4543426"/>
            <a:ext cx="677863" cy="458788"/>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4" name="Rectangle 77"/>
          <p:cNvSpPr>
            <a:spLocks noChangeArrowheads="1"/>
          </p:cNvSpPr>
          <p:nvPr/>
        </p:nvSpPr>
        <p:spPr bwMode="auto">
          <a:xfrm>
            <a:off x="1168401" y="4543426"/>
            <a:ext cx="679450" cy="458788"/>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5" name="Rectangle 78"/>
          <p:cNvSpPr>
            <a:spLocks noChangeArrowheads="1"/>
          </p:cNvSpPr>
          <p:nvPr/>
        </p:nvSpPr>
        <p:spPr bwMode="auto">
          <a:xfrm>
            <a:off x="1847851" y="4543426"/>
            <a:ext cx="677863" cy="458788"/>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6" name="Rectangle 79"/>
          <p:cNvSpPr>
            <a:spLocks noChangeArrowheads="1"/>
          </p:cNvSpPr>
          <p:nvPr/>
        </p:nvSpPr>
        <p:spPr bwMode="auto">
          <a:xfrm>
            <a:off x="2525713" y="4543426"/>
            <a:ext cx="679450" cy="458788"/>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7" name="Rectangle 80"/>
          <p:cNvSpPr>
            <a:spLocks noChangeArrowheads="1"/>
          </p:cNvSpPr>
          <p:nvPr/>
        </p:nvSpPr>
        <p:spPr bwMode="auto">
          <a:xfrm>
            <a:off x="3205163" y="4543426"/>
            <a:ext cx="677863" cy="458788"/>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 name="Rectangle 81"/>
          <p:cNvSpPr>
            <a:spLocks noChangeArrowheads="1"/>
          </p:cNvSpPr>
          <p:nvPr/>
        </p:nvSpPr>
        <p:spPr bwMode="auto">
          <a:xfrm>
            <a:off x="3883026" y="4543426"/>
            <a:ext cx="660400" cy="458788"/>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9" name="Rectangle 82"/>
          <p:cNvSpPr>
            <a:spLocks noChangeArrowheads="1"/>
          </p:cNvSpPr>
          <p:nvPr/>
        </p:nvSpPr>
        <p:spPr bwMode="auto">
          <a:xfrm>
            <a:off x="4543426" y="4543426"/>
            <a:ext cx="698500" cy="458788"/>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0" name="Rectangle 83"/>
          <p:cNvSpPr>
            <a:spLocks noChangeArrowheads="1"/>
          </p:cNvSpPr>
          <p:nvPr/>
        </p:nvSpPr>
        <p:spPr bwMode="auto">
          <a:xfrm>
            <a:off x="5241926" y="4543426"/>
            <a:ext cx="677863" cy="458788"/>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1" name="Rectangle 84"/>
          <p:cNvSpPr>
            <a:spLocks noChangeArrowheads="1"/>
          </p:cNvSpPr>
          <p:nvPr/>
        </p:nvSpPr>
        <p:spPr bwMode="auto">
          <a:xfrm>
            <a:off x="5919788" y="4543426"/>
            <a:ext cx="679450" cy="458788"/>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2" name="Rectangle 85"/>
          <p:cNvSpPr>
            <a:spLocks noChangeArrowheads="1"/>
          </p:cNvSpPr>
          <p:nvPr/>
        </p:nvSpPr>
        <p:spPr bwMode="auto">
          <a:xfrm>
            <a:off x="6599238" y="4543426"/>
            <a:ext cx="677863" cy="458788"/>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3" name="Rectangle 86"/>
          <p:cNvSpPr>
            <a:spLocks noChangeArrowheads="1"/>
          </p:cNvSpPr>
          <p:nvPr/>
        </p:nvSpPr>
        <p:spPr bwMode="auto">
          <a:xfrm>
            <a:off x="7277101" y="4543426"/>
            <a:ext cx="679450" cy="458788"/>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4" name="Rectangle 87"/>
          <p:cNvSpPr>
            <a:spLocks noChangeArrowheads="1"/>
          </p:cNvSpPr>
          <p:nvPr/>
        </p:nvSpPr>
        <p:spPr bwMode="auto">
          <a:xfrm>
            <a:off x="7956551" y="4543426"/>
            <a:ext cx="677863" cy="458788"/>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5" name="Rectangle 88"/>
          <p:cNvSpPr>
            <a:spLocks noChangeArrowheads="1"/>
          </p:cNvSpPr>
          <p:nvPr/>
        </p:nvSpPr>
        <p:spPr bwMode="auto">
          <a:xfrm>
            <a:off x="490538" y="5002213"/>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6" name="Rectangle 89"/>
          <p:cNvSpPr>
            <a:spLocks noChangeArrowheads="1"/>
          </p:cNvSpPr>
          <p:nvPr/>
        </p:nvSpPr>
        <p:spPr bwMode="auto">
          <a:xfrm>
            <a:off x="1168401" y="5002213"/>
            <a:ext cx="67945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7" name="Rectangle 90"/>
          <p:cNvSpPr>
            <a:spLocks noChangeArrowheads="1"/>
          </p:cNvSpPr>
          <p:nvPr/>
        </p:nvSpPr>
        <p:spPr bwMode="auto">
          <a:xfrm>
            <a:off x="1847851" y="5002213"/>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8" name="Rectangle 91"/>
          <p:cNvSpPr>
            <a:spLocks noChangeArrowheads="1"/>
          </p:cNvSpPr>
          <p:nvPr/>
        </p:nvSpPr>
        <p:spPr bwMode="auto">
          <a:xfrm>
            <a:off x="2525713" y="5002213"/>
            <a:ext cx="67945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9" name="Rectangle 92"/>
          <p:cNvSpPr>
            <a:spLocks noChangeArrowheads="1"/>
          </p:cNvSpPr>
          <p:nvPr/>
        </p:nvSpPr>
        <p:spPr bwMode="auto">
          <a:xfrm>
            <a:off x="3205163" y="5002213"/>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0" name="Rectangle 93"/>
          <p:cNvSpPr>
            <a:spLocks noChangeArrowheads="1"/>
          </p:cNvSpPr>
          <p:nvPr/>
        </p:nvSpPr>
        <p:spPr bwMode="auto">
          <a:xfrm>
            <a:off x="3883026" y="5002213"/>
            <a:ext cx="66040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1" name="Rectangle 94"/>
          <p:cNvSpPr>
            <a:spLocks noChangeArrowheads="1"/>
          </p:cNvSpPr>
          <p:nvPr/>
        </p:nvSpPr>
        <p:spPr bwMode="auto">
          <a:xfrm>
            <a:off x="4543426" y="5002213"/>
            <a:ext cx="69850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2" name="Rectangle 95"/>
          <p:cNvSpPr>
            <a:spLocks noChangeArrowheads="1"/>
          </p:cNvSpPr>
          <p:nvPr/>
        </p:nvSpPr>
        <p:spPr bwMode="auto">
          <a:xfrm>
            <a:off x="5241926" y="5002213"/>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3" name="Rectangle 96"/>
          <p:cNvSpPr>
            <a:spLocks noChangeArrowheads="1"/>
          </p:cNvSpPr>
          <p:nvPr/>
        </p:nvSpPr>
        <p:spPr bwMode="auto">
          <a:xfrm>
            <a:off x="5919788" y="5002213"/>
            <a:ext cx="67945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4" name="Rectangle 97"/>
          <p:cNvSpPr>
            <a:spLocks noChangeArrowheads="1"/>
          </p:cNvSpPr>
          <p:nvPr/>
        </p:nvSpPr>
        <p:spPr bwMode="auto">
          <a:xfrm>
            <a:off x="6599238" y="5002213"/>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5" name="Rectangle 98"/>
          <p:cNvSpPr>
            <a:spLocks noChangeArrowheads="1"/>
          </p:cNvSpPr>
          <p:nvPr/>
        </p:nvSpPr>
        <p:spPr bwMode="auto">
          <a:xfrm>
            <a:off x="7277101" y="5002213"/>
            <a:ext cx="67945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6" name="Rectangle 99"/>
          <p:cNvSpPr>
            <a:spLocks noChangeArrowheads="1"/>
          </p:cNvSpPr>
          <p:nvPr/>
        </p:nvSpPr>
        <p:spPr bwMode="auto">
          <a:xfrm>
            <a:off x="7956551" y="5002213"/>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7" name="Rectangle 100"/>
          <p:cNvSpPr>
            <a:spLocks noChangeArrowheads="1"/>
          </p:cNvSpPr>
          <p:nvPr/>
        </p:nvSpPr>
        <p:spPr bwMode="auto">
          <a:xfrm>
            <a:off x="490538" y="5459413"/>
            <a:ext cx="677863"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8" name="Rectangle 101"/>
          <p:cNvSpPr>
            <a:spLocks noChangeArrowheads="1"/>
          </p:cNvSpPr>
          <p:nvPr/>
        </p:nvSpPr>
        <p:spPr bwMode="auto">
          <a:xfrm>
            <a:off x="1168401" y="5459413"/>
            <a:ext cx="679450"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9" name="Rectangle 102"/>
          <p:cNvSpPr>
            <a:spLocks noChangeArrowheads="1"/>
          </p:cNvSpPr>
          <p:nvPr/>
        </p:nvSpPr>
        <p:spPr bwMode="auto">
          <a:xfrm>
            <a:off x="1847851" y="5459413"/>
            <a:ext cx="677863"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0" name="Rectangle 103"/>
          <p:cNvSpPr>
            <a:spLocks noChangeArrowheads="1"/>
          </p:cNvSpPr>
          <p:nvPr/>
        </p:nvSpPr>
        <p:spPr bwMode="auto">
          <a:xfrm>
            <a:off x="2525713" y="5459413"/>
            <a:ext cx="679450"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1" name="Rectangle 104"/>
          <p:cNvSpPr>
            <a:spLocks noChangeArrowheads="1"/>
          </p:cNvSpPr>
          <p:nvPr/>
        </p:nvSpPr>
        <p:spPr bwMode="auto">
          <a:xfrm>
            <a:off x="3205163" y="5459413"/>
            <a:ext cx="677863"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2" name="Rectangle 105"/>
          <p:cNvSpPr>
            <a:spLocks noChangeArrowheads="1"/>
          </p:cNvSpPr>
          <p:nvPr/>
        </p:nvSpPr>
        <p:spPr bwMode="auto">
          <a:xfrm>
            <a:off x="3883026" y="5459413"/>
            <a:ext cx="660400"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3" name="Rectangle 106"/>
          <p:cNvSpPr>
            <a:spLocks noChangeArrowheads="1"/>
          </p:cNvSpPr>
          <p:nvPr/>
        </p:nvSpPr>
        <p:spPr bwMode="auto">
          <a:xfrm>
            <a:off x="4543426" y="5459413"/>
            <a:ext cx="698500"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4" name="Rectangle 107"/>
          <p:cNvSpPr>
            <a:spLocks noChangeArrowheads="1"/>
          </p:cNvSpPr>
          <p:nvPr/>
        </p:nvSpPr>
        <p:spPr bwMode="auto">
          <a:xfrm>
            <a:off x="5241926" y="5459413"/>
            <a:ext cx="677863"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5" name="Rectangle 108"/>
          <p:cNvSpPr>
            <a:spLocks noChangeArrowheads="1"/>
          </p:cNvSpPr>
          <p:nvPr/>
        </p:nvSpPr>
        <p:spPr bwMode="auto">
          <a:xfrm>
            <a:off x="5919788" y="5459413"/>
            <a:ext cx="679450"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6" name="Rectangle 109"/>
          <p:cNvSpPr>
            <a:spLocks noChangeArrowheads="1"/>
          </p:cNvSpPr>
          <p:nvPr/>
        </p:nvSpPr>
        <p:spPr bwMode="auto">
          <a:xfrm>
            <a:off x="6599238" y="5459413"/>
            <a:ext cx="677863"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7" name="Rectangle 110"/>
          <p:cNvSpPr>
            <a:spLocks noChangeArrowheads="1"/>
          </p:cNvSpPr>
          <p:nvPr/>
        </p:nvSpPr>
        <p:spPr bwMode="auto">
          <a:xfrm>
            <a:off x="7277101" y="5459413"/>
            <a:ext cx="679450"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8" name="Rectangle 111"/>
          <p:cNvSpPr>
            <a:spLocks noChangeArrowheads="1"/>
          </p:cNvSpPr>
          <p:nvPr/>
        </p:nvSpPr>
        <p:spPr bwMode="auto">
          <a:xfrm>
            <a:off x="7956551" y="5459413"/>
            <a:ext cx="677863"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9" name="Rectangle 112"/>
          <p:cNvSpPr>
            <a:spLocks noChangeArrowheads="1"/>
          </p:cNvSpPr>
          <p:nvPr/>
        </p:nvSpPr>
        <p:spPr bwMode="auto">
          <a:xfrm>
            <a:off x="490538" y="5916613"/>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0" name="Rectangle 113"/>
          <p:cNvSpPr>
            <a:spLocks noChangeArrowheads="1"/>
          </p:cNvSpPr>
          <p:nvPr/>
        </p:nvSpPr>
        <p:spPr bwMode="auto">
          <a:xfrm>
            <a:off x="1168401" y="5916613"/>
            <a:ext cx="67945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1" name="Rectangle 114"/>
          <p:cNvSpPr>
            <a:spLocks noChangeArrowheads="1"/>
          </p:cNvSpPr>
          <p:nvPr/>
        </p:nvSpPr>
        <p:spPr bwMode="auto">
          <a:xfrm>
            <a:off x="1847851" y="5916613"/>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2" name="Rectangle 115"/>
          <p:cNvSpPr>
            <a:spLocks noChangeArrowheads="1"/>
          </p:cNvSpPr>
          <p:nvPr/>
        </p:nvSpPr>
        <p:spPr bwMode="auto">
          <a:xfrm>
            <a:off x="2525713" y="5916613"/>
            <a:ext cx="67945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3" name="Rectangle 116"/>
          <p:cNvSpPr>
            <a:spLocks noChangeArrowheads="1"/>
          </p:cNvSpPr>
          <p:nvPr/>
        </p:nvSpPr>
        <p:spPr bwMode="auto">
          <a:xfrm>
            <a:off x="3205163" y="5916613"/>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4" name="Rectangle 117"/>
          <p:cNvSpPr>
            <a:spLocks noChangeArrowheads="1"/>
          </p:cNvSpPr>
          <p:nvPr/>
        </p:nvSpPr>
        <p:spPr bwMode="auto">
          <a:xfrm>
            <a:off x="3883026" y="5916613"/>
            <a:ext cx="66040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5" name="Rectangle 118"/>
          <p:cNvSpPr>
            <a:spLocks noChangeArrowheads="1"/>
          </p:cNvSpPr>
          <p:nvPr/>
        </p:nvSpPr>
        <p:spPr bwMode="auto">
          <a:xfrm>
            <a:off x="4543426" y="5916613"/>
            <a:ext cx="69850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6" name="Rectangle 119"/>
          <p:cNvSpPr>
            <a:spLocks noChangeArrowheads="1"/>
          </p:cNvSpPr>
          <p:nvPr/>
        </p:nvSpPr>
        <p:spPr bwMode="auto">
          <a:xfrm>
            <a:off x="5241926" y="5916613"/>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7" name="Rectangle 120"/>
          <p:cNvSpPr>
            <a:spLocks noChangeArrowheads="1"/>
          </p:cNvSpPr>
          <p:nvPr/>
        </p:nvSpPr>
        <p:spPr bwMode="auto">
          <a:xfrm>
            <a:off x="5919788" y="5916613"/>
            <a:ext cx="67945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8" name="Rectangle 121"/>
          <p:cNvSpPr>
            <a:spLocks noChangeArrowheads="1"/>
          </p:cNvSpPr>
          <p:nvPr/>
        </p:nvSpPr>
        <p:spPr bwMode="auto">
          <a:xfrm>
            <a:off x="6599238" y="5916613"/>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9" name="Rectangle 122"/>
          <p:cNvSpPr>
            <a:spLocks noChangeArrowheads="1"/>
          </p:cNvSpPr>
          <p:nvPr/>
        </p:nvSpPr>
        <p:spPr bwMode="auto">
          <a:xfrm>
            <a:off x="7277101" y="5916613"/>
            <a:ext cx="679450"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0" name="Rectangle 123"/>
          <p:cNvSpPr>
            <a:spLocks noChangeArrowheads="1"/>
          </p:cNvSpPr>
          <p:nvPr/>
        </p:nvSpPr>
        <p:spPr bwMode="auto">
          <a:xfrm>
            <a:off x="7956551" y="5916613"/>
            <a:ext cx="677863"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 name="Line 124"/>
          <p:cNvSpPr>
            <a:spLocks noChangeShapeType="1"/>
          </p:cNvSpPr>
          <p:nvPr/>
        </p:nvSpPr>
        <p:spPr bwMode="auto">
          <a:xfrm>
            <a:off x="1168401" y="1884363"/>
            <a:ext cx="0" cy="449580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2" name="Line 125"/>
          <p:cNvSpPr>
            <a:spLocks noChangeShapeType="1"/>
          </p:cNvSpPr>
          <p:nvPr/>
        </p:nvSpPr>
        <p:spPr bwMode="auto">
          <a:xfrm>
            <a:off x="1847851" y="1884363"/>
            <a:ext cx="0" cy="449580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3" name="Line 126"/>
          <p:cNvSpPr>
            <a:spLocks noChangeShapeType="1"/>
          </p:cNvSpPr>
          <p:nvPr/>
        </p:nvSpPr>
        <p:spPr bwMode="auto">
          <a:xfrm>
            <a:off x="2525713" y="1884363"/>
            <a:ext cx="0" cy="449580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4" name="Line 127"/>
          <p:cNvSpPr>
            <a:spLocks noChangeShapeType="1"/>
          </p:cNvSpPr>
          <p:nvPr/>
        </p:nvSpPr>
        <p:spPr bwMode="auto">
          <a:xfrm>
            <a:off x="3205163" y="1884363"/>
            <a:ext cx="0" cy="449580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5" name="Line 128"/>
          <p:cNvSpPr>
            <a:spLocks noChangeShapeType="1"/>
          </p:cNvSpPr>
          <p:nvPr/>
        </p:nvSpPr>
        <p:spPr bwMode="auto">
          <a:xfrm>
            <a:off x="3883026" y="1884363"/>
            <a:ext cx="0" cy="449580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6" name="Line 129"/>
          <p:cNvSpPr>
            <a:spLocks noChangeShapeType="1"/>
          </p:cNvSpPr>
          <p:nvPr/>
        </p:nvSpPr>
        <p:spPr bwMode="auto">
          <a:xfrm>
            <a:off x="4543426" y="1884363"/>
            <a:ext cx="0" cy="449580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7" name="Line 130"/>
          <p:cNvSpPr>
            <a:spLocks noChangeShapeType="1"/>
          </p:cNvSpPr>
          <p:nvPr/>
        </p:nvSpPr>
        <p:spPr bwMode="auto">
          <a:xfrm>
            <a:off x="5241926" y="1884363"/>
            <a:ext cx="0" cy="449580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8" name="Line 131"/>
          <p:cNvSpPr>
            <a:spLocks noChangeShapeType="1"/>
          </p:cNvSpPr>
          <p:nvPr/>
        </p:nvSpPr>
        <p:spPr bwMode="auto">
          <a:xfrm>
            <a:off x="5919788" y="1884363"/>
            <a:ext cx="0" cy="449580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9" name="Line 132"/>
          <p:cNvSpPr>
            <a:spLocks noChangeShapeType="1"/>
          </p:cNvSpPr>
          <p:nvPr/>
        </p:nvSpPr>
        <p:spPr bwMode="auto">
          <a:xfrm>
            <a:off x="6599238" y="1884363"/>
            <a:ext cx="0" cy="449580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80" name="Line 133"/>
          <p:cNvSpPr>
            <a:spLocks noChangeShapeType="1"/>
          </p:cNvSpPr>
          <p:nvPr/>
        </p:nvSpPr>
        <p:spPr bwMode="auto">
          <a:xfrm>
            <a:off x="7277101" y="1884363"/>
            <a:ext cx="0" cy="449580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81" name="Line 134"/>
          <p:cNvSpPr>
            <a:spLocks noChangeShapeType="1"/>
          </p:cNvSpPr>
          <p:nvPr/>
        </p:nvSpPr>
        <p:spPr bwMode="auto">
          <a:xfrm>
            <a:off x="7956551" y="1884363"/>
            <a:ext cx="0" cy="449580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82" name="Line 135"/>
          <p:cNvSpPr>
            <a:spLocks noChangeShapeType="1"/>
          </p:cNvSpPr>
          <p:nvPr/>
        </p:nvSpPr>
        <p:spPr bwMode="auto">
          <a:xfrm>
            <a:off x="484188" y="2714626"/>
            <a:ext cx="8156575" cy="0"/>
          </a:xfrm>
          <a:prstGeom prst="line">
            <a:avLst/>
          </a:prstGeom>
          <a:noFill/>
          <a:ln w="381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83" name="Line 136"/>
          <p:cNvSpPr>
            <a:spLocks noChangeShapeType="1"/>
          </p:cNvSpPr>
          <p:nvPr/>
        </p:nvSpPr>
        <p:spPr bwMode="auto">
          <a:xfrm>
            <a:off x="484188" y="3171826"/>
            <a:ext cx="8156575"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84" name="Line 137"/>
          <p:cNvSpPr>
            <a:spLocks noChangeShapeType="1"/>
          </p:cNvSpPr>
          <p:nvPr/>
        </p:nvSpPr>
        <p:spPr bwMode="auto">
          <a:xfrm>
            <a:off x="484188" y="3629026"/>
            <a:ext cx="8156575"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85" name="Line 138"/>
          <p:cNvSpPr>
            <a:spLocks noChangeShapeType="1"/>
          </p:cNvSpPr>
          <p:nvPr/>
        </p:nvSpPr>
        <p:spPr bwMode="auto">
          <a:xfrm>
            <a:off x="484188" y="4086226"/>
            <a:ext cx="8156575"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86" name="Line 139"/>
          <p:cNvSpPr>
            <a:spLocks noChangeShapeType="1"/>
          </p:cNvSpPr>
          <p:nvPr/>
        </p:nvSpPr>
        <p:spPr bwMode="auto">
          <a:xfrm>
            <a:off x="484188" y="4543426"/>
            <a:ext cx="8156575"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87" name="Line 140"/>
          <p:cNvSpPr>
            <a:spLocks noChangeShapeType="1"/>
          </p:cNvSpPr>
          <p:nvPr/>
        </p:nvSpPr>
        <p:spPr bwMode="auto">
          <a:xfrm>
            <a:off x="484188" y="5002213"/>
            <a:ext cx="8156575"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88" name="Line 141"/>
          <p:cNvSpPr>
            <a:spLocks noChangeShapeType="1"/>
          </p:cNvSpPr>
          <p:nvPr/>
        </p:nvSpPr>
        <p:spPr bwMode="auto">
          <a:xfrm>
            <a:off x="484188" y="5459413"/>
            <a:ext cx="8156575"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89" name="Line 142"/>
          <p:cNvSpPr>
            <a:spLocks noChangeShapeType="1"/>
          </p:cNvSpPr>
          <p:nvPr/>
        </p:nvSpPr>
        <p:spPr bwMode="auto">
          <a:xfrm>
            <a:off x="484188" y="5916613"/>
            <a:ext cx="8156575"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90" name="Line 143"/>
          <p:cNvSpPr>
            <a:spLocks noChangeShapeType="1"/>
          </p:cNvSpPr>
          <p:nvPr/>
        </p:nvSpPr>
        <p:spPr bwMode="auto">
          <a:xfrm>
            <a:off x="490538" y="1884363"/>
            <a:ext cx="0" cy="449580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dirty="0"/>
          </a:p>
        </p:txBody>
      </p:sp>
      <p:sp>
        <p:nvSpPr>
          <p:cNvPr id="191" name="Line 144"/>
          <p:cNvSpPr>
            <a:spLocks noChangeShapeType="1"/>
          </p:cNvSpPr>
          <p:nvPr/>
        </p:nvSpPr>
        <p:spPr bwMode="auto">
          <a:xfrm>
            <a:off x="8634413" y="1884363"/>
            <a:ext cx="0" cy="449580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92" name="Line 145"/>
          <p:cNvSpPr>
            <a:spLocks noChangeShapeType="1"/>
          </p:cNvSpPr>
          <p:nvPr/>
        </p:nvSpPr>
        <p:spPr bwMode="auto">
          <a:xfrm>
            <a:off x="484188" y="1890713"/>
            <a:ext cx="8156575"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93" name="Line 146"/>
          <p:cNvSpPr>
            <a:spLocks noChangeShapeType="1"/>
          </p:cNvSpPr>
          <p:nvPr/>
        </p:nvSpPr>
        <p:spPr bwMode="auto">
          <a:xfrm>
            <a:off x="484188" y="6373813"/>
            <a:ext cx="8156575"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94" name="Rectangle 147"/>
          <p:cNvSpPr>
            <a:spLocks noChangeArrowheads="1"/>
          </p:cNvSpPr>
          <p:nvPr/>
        </p:nvSpPr>
        <p:spPr bwMode="auto">
          <a:xfrm>
            <a:off x="787401" y="2139951"/>
            <a:ext cx="2079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1" u="none" strike="noStrike" cap="none" normalizeH="0" baseline="0">
                <a:ln>
                  <a:noFill/>
                </a:ln>
                <a:solidFill>
                  <a:srgbClr val="FFFFFF"/>
                </a:solidFill>
                <a:effectLst/>
                <a:latin typeface="Times New Roman" panose="02020603050405020304" pitchFamily="18" charset="0"/>
              </a:rPr>
              <a:t>j</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5" name="Rectangle 148"/>
          <p:cNvSpPr>
            <a:spLocks noChangeArrowheads="1"/>
          </p:cNvSpPr>
          <p:nvPr/>
        </p:nvSpPr>
        <p:spPr bwMode="auto">
          <a:xfrm>
            <a:off x="1295401" y="2139951"/>
            <a:ext cx="2762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1" u="none" strike="noStrike" cap="none" normalizeH="0" baseline="0">
                <a:ln>
                  <a:noFill/>
                </a:ln>
                <a:solidFill>
                  <a:srgbClr val="FFFFFF"/>
                </a:solidFill>
                <a:effectLst/>
                <a:latin typeface="Times New Roman" panose="02020603050405020304" pitchFamily="18"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6" name="Rectangle 149"/>
          <p:cNvSpPr>
            <a:spLocks noChangeArrowheads="1"/>
          </p:cNvSpPr>
          <p:nvPr/>
        </p:nvSpPr>
        <p:spPr bwMode="auto">
          <a:xfrm>
            <a:off x="1447801" y="2306638"/>
            <a:ext cx="1397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1" u="none" strike="noStrike" cap="none" normalizeH="0" baseline="0">
                <a:ln>
                  <a:noFill/>
                </a:ln>
                <a:solidFill>
                  <a:srgbClr val="FFFFFF"/>
                </a:solidFill>
                <a:effectLst/>
                <a:latin typeface="Times New Roman" panose="02020603050405020304" pitchFamily="18" charset="0"/>
              </a:rPr>
              <a:t>j</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7" name="Rectangle 150"/>
          <p:cNvSpPr>
            <a:spLocks noChangeArrowheads="1"/>
          </p:cNvSpPr>
          <p:nvPr/>
        </p:nvSpPr>
        <p:spPr bwMode="auto">
          <a:xfrm>
            <a:off x="1503363" y="2303463"/>
            <a:ext cx="30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a:ln>
                  <a:noFill/>
                </a:ln>
                <a:solidFill>
                  <a:srgbClr val="FFFFFF"/>
                </a:solidFill>
                <a:effectLst/>
                <a:latin typeface="Times New Roman" panose="02020603050405020304" pitchFamily="18"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8" name="Rectangle 151"/>
          <p:cNvSpPr>
            <a:spLocks noChangeArrowheads="1"/>
          </p:cNvSpPr>
          <p:nvPr/>
        </p:nvSpPr>
        <p:spPr bwMode="auto">
          <a:xfrm>
            <a:off x="1973263" y="2139951"/>
            <a:ext cx="27781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1" u="none" strike="noStrike" cap="none" normalizeH="0" baseline="0">
                <a:ln>
                  <a:noFill/>
                </a:ln>
                <a:solidFill>
                  <a:srgbClr val="FFFFFF"/>
                </a:solidFill>
                <a:effectLst/>
                <a:latin typeface="Times New Roman" panose="02020603050405020304" pitchFamily="18"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9" name="Rectangle 152"/>
          <p:cNvSpPr>
            <a:spLocks noChangeArrowheads="1"/>
          </p:cNvSpPr>
          <p:nvPr/>
        </p:nvSpPr>
        <p:spPr bwMode="auto">
          <a:xfrm>
            <a:off x="2125663" y="2306638"/>
            <a:ext cx="141288"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1" u="none" strike="noStrike" cap="none" normalizeH="0" baseline="0">
                <a:ln>
                  <a:noFill/>
                </a:ln>
                <a:solidFill>
                  <a:srgbClr val="FFFFFF"/>
                </a:solidFill>
                <a:effectLst/>
                <a:latin typeface="Times New Roman" panose="02020603050405020304" pitchFamily="18" charset="0"/>
              </a:rPr>
              <a:t>j</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0" name="Rectangle 153"/>
          <p:cNvSpPr>
            <a:spLocks noChangeArrowheads="1"/>
          </p:cNvSpPr>
          <p:nvPr/>
        </p:nvSpPr>
        <p:spPr bwMode="auto">
          <a:xfrm>
            <a:off x="2182813" y="2303463"/>
            <a:ext cx="30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a:ln>
                  <a:noFill/>
                </a:ln>
                <a:solidFill>
                  <a:srgbClr val="FFFFFF"/>
                </a:solidFill>
                <a:effectLst/>
                <a:latin typeface="Times New Roman" panose="02020603050405020304" pitchFamily="18"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1" name="Rectangle 154"/>
          <p:cNvSpPr>
            <a:spLocks noChangeArrowheads="1"/>
          </p:cNvSpPr>
          <p:nvPr/>
        </p:nvSpPr>
        <p:spPr bwMode="auto">
          <a:xfrm>
            <a:off x="2652713" y="2139951"/>
            <a:ext cx="2762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1" u="none" strike="noStrike" cap="none" normalizeH="0" baseline="0">
                <a:ln>
                  <a:noFill/>
                </a:ln>
                <a:solidFill>
                  <a:srgbClr val="FFFFFF"/>
                </a:solidFill>
                <a:effectLst/>
                <a:latin typeface="Times New Roman" panose="02020603050405020304" pitchFamily="18"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2" name="Rectangle 155"/>
          <p:cNvSpPr>
            <a:spLocks noChangeArrowheads="1"/>
          </p:cNvSpPr>
          <p:nvPr/>
        </p:nvSpPr>
        <p:spPr bwMode="auto">
          <a:xfrm>
            <a:off x="2805113" y="2306638"/>
            <a:ext cx="1397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1" u="none" strike="noStrike" cap="none" normalizeH="0" baseline="0">
                <a:ln>
                  <a:noFill/>
                </a:ln>
                <a:solidFill>
                  <a:srgbClr val="FFFFFF"/>
                </a:solidFill>
                <a:effectLst/>
                <a:latin typeface="Times New Roman" panose="02020603050405020304" pitchFamily="18" charset="0"/>
              </a:rPr>
              <a:t>j</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3" name="Rectangle 156"/>
          <p:cNvSpPr>
            <a:spLocks noChangeArrowheads="1"/>
          </p:cNvSpPr>
          <p:nvPr/>
        </p:nvSpPr>
        <p:spPr bwMode="auto">
          <a:xfrm>
            <a:off x="2860676" y="2303463"/>
            <a:ext cx="30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a:ln>
                  <a:noFill/>
                </a:ln>
                <a:solidFill>
                  <a:srgbClr val="FFFFFF"/>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4" name="Rectangle 157"/>
          <p:cNvSpPr>
            <a:spLocks noChangeArrowheads="1"/>
          </p:cNvSpPr>
          <p:nvPr/>
        </p:nvSpPr>
        <p:spPr bwMode="auto">
          <a:xfrm>
            <a:off x="3440113" y="2139951"/>
            <a:ext cx="27781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1" u="none" strike="noStrike" cap="none" normalizeH="0" baseline="0">
                <a:ln>
                  <a:noFill/>
                </a:ln>
                <a:solidFill>
                  <a:srgbClr val="FFFFFF"/>
                </a:solidFill>
                <a:effectLst/>
                <a:latin typeface="Times New Roman" panose="02020603050405020304" pitchFamily="18"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5" name="Rectangle 158"/>
          <p:cNvSpPr>
            <a:spLocks noChangeArrowheads="1"/>
          </p:cNvSpPr>
          <p:nvPr/>
        </p:nvSpPr>
        <p:spPr bwMode="auto">
          <a:xfrm>
            <a:off x="3592513" y="2306638"/>
            <a:ext cx="141288"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1" u="none" strike="noStrike" cap="none" normalizeH="0" baseline="0">
                <a:ln>
                  <a:noFill/>
                </a:ln>
                <a:solidFill>
                  <a:srgbClr val="FFFFFF"/>
                </a:solidFill>
                <a:effectLst/>
                <a:latin typeface="Times New Roman" panose="02020603050405020304" pitchFamily="18" charset="0"/>
              </a:rPr>
              <a:t>j</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6" name="Rectangle 159"/>
          <p:cNvSpPr>
            <a:spLocks noChangeArrowheads="1"/>
          </p:cNvSpPr>
          <p:nvPr/>
        </p:nvSpPr>
        <p:spPr bwMode="auto">
          <a:xfrm>
            <a:off x="4060826" y="1987551"/>
            <a:ext cx="3079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0" u="none" strike="noStrike" cap="none" normalizeH="0" baseline="0">
                <a:ln>
                  <a:noFill/>
                </a:ln>
                <a:solidFill>
                  <a:srgbClr val="FFFFFF"/>
                </a:solidFill>
                <a:effectLst/>
                <a:latin typeface="宋体" panose="02010600030101010101" pitchFamily="2" charset="-122"/>
                <a:ea typeface="宋体" panose="02010600030101010101" pitchFamily="2" charset="-122"/>
              </a:rPr>
              <a:t>输</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7" name="Rectangle 160"/>
          <p:cNvSpPr>
            <a:spLocks noChangeArrowheads="1"/>
          </p:cNvSpPr>
          <p:nvPr/>
        </p:nvSpPr>
        <p:spPr bwMode="auto">
          <a:xfrm>
            <a:off x="4060826" y="2339976"/>
            <a:ext cx="3079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0" u="none" strike="noStrike" cap="none" normalizeH="0" baseline="0">
                <a:ln>
                  <a:noFill/>
                </a:ln>
                <a:solidFill>
                  <a:srgbClr val="FFFFFF"/>
                </a:solidFill>
                <a:effectLst/>
                <a:latin typeface="宋体" panose="02010600030101010101" pitchFamily="2" charset="-122"/>
                <a:ea typeface="宋体" panose="02010600030101010101" pitchFamily="2" charset="-122"/>
              </a:rPr>
              <a:t>出</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8" name="Rectangle 161"/>
          <p:cNvSpPr>
            <a:spLocks noChangeArrowheads="1"/>
          </p:cNvSpPr>
          <p:nvPr/>
        </p:nvSpPr>
        <p:spPr bwMode="auto">
          <a:xfrm>
            <a:off x="4849813" y="2139951"/>
            <a:ext cx="2095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1" u="none" strike="noStrike" cap="none" normalizeH="0" baseline="0">
                <a:ln>
                  <a:noFill/>
                </a:ln>
                <a:solidFill>
                  <a:srgbClr val="FFFFFF"/>
                </a:solidFill>
                <a:effectLst/>
                <a:latin typeface="Times New Roman" panose="02020603050405020304" pitchFamily="18" charset="0"/>
              </a:rPr>
              <a:t>j</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9" name="Rectangle 162"/>
          <p:cNvSpPr>
            <a:spLocks noChangeArrowheads="1"/>
          </p:cNvSpPr>
          <p:nvPr/>
        </p:nvSpPr>
        <p:spPr bwMode="auto">
          <a:xfrm>
            <a:off x="5367338" y="2139951"/>
            <a:ext cx="27781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1" u="none" strike="noStrike" cap="none" normalizeH="0" baseline="0">
                <a:ln>
                  <a:noFill/>
                </a:ln>
                <a:solidFill>
                  <a:srgbClr val="FFFFFF"/>
                </a:solidFill>
                <a:effectLst/>
                <a:latin typeface="Times New Roman" panose="02020603050405020304" pitchFamily="18"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0" name="Rectangle 163"/>
          <p:cNvSpPr>
            <a:spLocks noChangeArrowheads="1"/>
          </p:cNvSpPr>
          <p:nvPr/>
        </p:nvSpPr>
        <p:spPr bwMode="auto">
          <a:xfrm>
            <a:off x="5519738" y="2306638"/>
            <a:ext cx="1397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1" u="none" strike="noStrike" cap="none" normalizeH="0" baseline="0">
                <a:ln>
                  <a:noFill/>
                </a:ln>
                <a:solidFill>
                  <a:srgbClr val="FFFFFF"/>
                </a:solidFill>
                <a:effectLst/>
                <a:latin typeface="Times New Roman" panose="02020603050405020304" pitchFamily="18" charset="0"/>
              </a:rPr>
              <a:t>j</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1" name="Rectangle 164"/>
          <p:cNvSpPr>
            <a:spLocks noChangeArrowheads="1"/>
          </p:cNvSpPr>
          <p:nvPr/>
        </p:nvSpPr>
        <p:spPr bwMode="auto">
          <a:xfrm>
            <a:off x="5575301" y="2303463"/>
            <a:ext cx="30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a:ln>
                  <a:noFill/>
                </a:ln>
                <a:solidFill>
                  <a:srgbClr val="FFFFFF"/>
                </a:solidFill>
                <a:effectLst/>
                <a:latin typeface="Times New Roman" panose="02020603050405020304" pitchFamily="18" charset="0"/>
              </a:rPr>
              <a:t>+3</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12" name="Rectangle 165"/>
          <p:cNvSpPr>
            <a:spLocks noChangeArrowheads="1"/>
          </p:cNvSpPr>
          <p:nvPr/>
        </p:nvSpPr>
        <p:spPr bwMode="auto">
          <a:xfrm>
            <a:off x="6045201" y="2139951"/>
            <a:ext cx="27781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1" u="none" strike="noStrike" cap="none" normalizeH="0" baseline="0">
                <a:ln>
                  <a:noFill/>
                </a:ln>
                <a:solidFill>
                  <a:srgbClr val="FFFFFF"/>
                </a:solidFill>
                <a:effectLst/>
                <a:latin typeface="Times New Roman" panose="02020603050405020304" pitchFamily="18"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3" name="Rectangle 166"/>
          <p:cNvSpPr>
            <a:spLocks noChangeArrowheads="1"/>
          </p:cNvSpPr>
          <p:nvPr/>
        </p:nvSpPr>
        <p:spPr bwMode="auto">
          <a:xfrm>
            <a:off x="6197601" y="2306638"/>
            <a:ext cx="141288"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1" u="none" strike="noStrike" cap="none" normalizeH="0" baseline="0">
                <a:ln>
                  <a:noFill/>
                </a:ln>
                <a:solidFill>
                  <a:srgbClr val="FFFFFF"/>
                </a:solidFill>
                <a:effectLst/>
                <a:latin typeface="Times New Roman" panose="02020603050405020304" pitchFamily="18" charset="0"/>
              </a:rPr>
              <a:t>j</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4" name="Rectangle 167"/>
          <p:cNvSpPr>
            <a:spLocks noChangeArrowheads="1"/>
          </p:cNvSpPr>
          <p:nvPr/>
        </p:nvSpPr>
        <p:spPr bwMode="auto">
          <a:xfrm>
            <a:off x="6254751" y="2303463"/>
            <a:ext cx="30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a:ln>
                  <a:noFill/>
                </a:ln>
                <a:solidFill>
                  <a:srgbClr val="FFFFFF"/>
                </a:solidFill>
                <a:effectLst/>
                <a:latin typeface="Times New Roman" panose="02020603050405020304" pitchFamily="18"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5" name="Rectangle 168"/>
          <p:cNvSpPr>
            <a:spLocks noChangeArrowheads="1"/>
          </p:cNvSpPr>
          <p:nvPr/>
        </p:nvSpPr>
        <p:spPr bwMode="auto">
          <a:xfrm>
            <a:off x="6724651" y="2139951"/>
            <a:ext cx="27781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1" u="none" strike="noStrike" cap="none" normalizeH="0" baseline="0">
                <a:ln>
                  <a:noFill/>
                </a:ln>
                <a:solidFill>
                  <a:srgbClr val="FFFFFF"/>
                </a:solidFill>
                <a:effectLst/>
                <a:latin typeface="Times New Roman" panose="02020603050405020304" pitchFamily="18"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6" name="Rectangle 169"/>
          <p:cNvSpPr>
            <a:spLocks noChangeArrowheads="1"/>
          </p:cNvSpPr>
          <p:nvPr/>
        </p:nvSpPr>
        <p:spPr bwMode="auto">
          <a:xfrm>
            <a:off x="6877051" y="2306638"/>
            <a:ext cx="1397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1" u="none" strike="noStrike" cap="none" normalizeH="0" baseline="0">
                <a:ln>
                  <a:noFill/>
                </a:ln>
                <a:solidFill>
                  <a:srgbClr val="FFFFFF"/>
                </a:solidFill>
                <a:effectLst/>
                <a:latin typeface="Times New Roman" panose="02020603050405020304" pitchFamily="18" charset="0"/>
              </a:rPr>
              <a:t>j</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7" name="Rectangle 170"/>
          <p:cNvSpPr>
            <a:spLocks noChangeArrowheads="1"/>
          </p:cNvSpPr>
          <p:nvPr/>
        </p:nvSpPr>
        <p:spPr bwMode="auto">
          <a:xfrm>
            <a:off x="6932613" y="2303463"/>
            <a:ext cx="3063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a:ln>
                  <a:noFill/>
                </a:ln>
                <a:solidFill>
                  <a:srgbClr val="FFFFFF"/>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8" name="Rectangle 171"/>
          <p:cNvSpPr>
            <a:spLocks noChangeArrowheads="1"/>
          </p:cNvSpPr>
          <p:nvPr/>
        </p:nvSpPr>
        <p:spPr bwMode="auto">
          <a:xfrm>
            <a:off x="7513638" y="2139951"/>
            <a:ext cx="2762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1" u="none" strike="noStrike" cap="none" normalizeH="0" baseline="0">
                <a:ln>
                  <a:noFill/>
                </a:ln>
                <a:solidFill>
                  <a:srgbClr val="FFFFFF"/>
                </a:solidFill>
                <a:effectLst/>
                <a:latin typeface="Times New Roman" panose="02020603050405020304" pitchFamily="18"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9" name="Rectangle 172"/>
          <p:cNvSpPr>
            <a:spLocks noChangeArrowheads="1"/>
          </p:cNvSpPr>
          <p:nvPr/>
        </p:nvSpPr>
        <p:spPr bwMode="auto">
          <a:xfrm>
            <a:off x="7666038" y="2306638"/>
            <a:ext cx="1397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1" u="none" strike="noStrike" cap="none" normalizeH="0" baseline="0">
                <a:ln>
                  <a:noFill/>
                </a:ln>
                <a:solidFill>
                  <a:srgbClr val="FFFFFF"/>
                </a:solidFill>
                <a:effectLst/>
                <a:latin typeface="Times New Roman" panose="02020603050405020304" pitchFamily="18" charset="0"/>
              </a:rPr>
              <a:t>j</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0" name="Rectangle 173"/>
          <p:cNvSpPr>
            <a:spLocks noChangeArrowheads="1"/>
          </p:cNvSpPr>
          <p:nvPr/>
        </p:nvSpPr>
        <p:spPr bwMode="auto">
          <a:xfrm>
            <a:off x="8142288" y="1987551"/>
            <a:ext cx="3079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0" u="none" strike="noStrike" cap="none" normalizeH="0" baseline="0">
                <a:ln>
                  <a:noFill/>
                </a:ln>
                <a:solidFill>
                  <a:srgbClr val="FFFFFF"/>
                </a:solidFill>
                <a:effectLst/>
                <a:latin typeface="宋体" panose="02010600030101010101" pitchFamily="2" charset="-122"/>
                <a:ea typeface="宋体" panose="02010600030101010101" pitchFamily="2" charset="-122"/>
              </a:rPr>
              <a:t>输</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1" name="Rectangle 174"/>
          <p:cNvSpPr>
            <a:spLocks noChangeArrowheads="1"/>
          </p:cNvSpPr>
          <p:nvPr/>
        </p:nvSpPr>
        <p:spPr bwMode="auto">
          <a:xfrm>
            <a:off x="8142288" y="2339976"/>
            <a:ext cx="3079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0" u="none" strike="noStrike" cap="none" normalizeH="0" baseline="0">
                <a:ln>
                  <a:noFill/>
                </a:ln>
                <a:solidFill>
                  <a:srgbClr val="FFFFFF"/>
                </a:solidFill>
                <a:effectLst/>
                <a:latin typeface="宋体" panose="02010600030101010101" pitchFamily="2" charset="-122"/>
                <a:ea typeface="宋体" panose="02010600030101010101" pitchFamily="2" charset="-122"/>
              </a:rPr>
              <a:t>出</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2" name="Rectangle 175"/>
          <p:cNvSpPr>
            <a:spLocks noChangeArrowheads="1"/>
          </p:cNvSpPr>
          <p:nvPr/>
        </p:nvSpPr>
        <p:spPr bwMode="auto">
          <a:xfrm>
            <a:off x="754063" y="27828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3" name="Rectangle 176"/>
          <p:cNvSpPr>
            <a:spLocks noChangeArrowheads="1"/>
          </p:cNvSpPr>
          <p:nvPr/>
        </p:nvSpPr>
        <p:spPr bwMode="auto">
          <a:xfrm>
            <a:off x="1431926" y="27828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FF000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4" name="Rectangle 177"/>
          <p:cNvSpPr>
            <a:spLocks noChangeArrowheads="1"/>
          </p:cNvSpPr>
          <p:nvPr/>
        </p:nvSpPr>
        <p:spPr bwMode="auto">
          <a:xfrm>
            <a:off x="2111376" y="27828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FF000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5" name="Rectangle 178"/>
          <p:cNvSpPr>
            <a:spLocks noChangeArrowheads="1"/>
          </p:cNvSpPr>
          <p:nvPr/>
        </p:nvSpPr>
        <p:spPr bwMode="auto">
          <a:xfrm>
            <a:off x="2790826" y="2782888"/>
            <a:ext cx="273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FF000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6" name="Rectangle 179"/>
          <p:cNvSpPr>
            <a:spLocks noChangeArrowheads="1"/>
          </p:cNvSpPr>
          <p:nvPr/>
        </p:nvSpPr>
        <p:spPr bwMode="auto">
          <a:xfrm>
            <a:off x="3468688" y="27828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FF000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7" name="Rectangle 180"/>
          <p:cNvSpPr>
            <a:spLocks noChangeArrowheads="1"/>
          </p:cNvSpPr>
          <p:nvPr/>
        </p:nvSpPr>
        <p:spPr bwMode="auto">
          <a:xfrm>
            <a:off x="4816476" y="27828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8</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8" name="Rectangle 181"/>
          <p:cNvSpPr>
            <a:spLocks noChangeArrowheads="1"/>
          </p:cNvSpPr>
          <p:nvPr/>
        </p:nvSpPr>
        <p:spPr bwMode="auto">
          <a:xfrm>
            <a:off x="5505451" y="27828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9" name="Rectangle 182"/>
          <p:cNvSpPr>
            <a:spLocks noChangeArrowheads="1"/>
          </p:cNvSpPr>
          <p:nvPr/>
        </p:nvSpPr>
        <p:spPr bwMode="auto">
          <a:xfrm>
            <a:off x="6183313" y="27828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000080"/>
                </a:solidFill>
                <a:effectLst/>
                <a:latin typeface="Times New Roman" panose="02020603050405020304" pitchFamily="18" charset="0"/>
              </a:rPr>
              <a:t>1</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30" name="Rectangle 183"/>
          <p:cNvSpPr>
            <a:spLocks noChangeArrowheads="1"/>
          </p:cNvSpPr>
          <p:nvPr/>
        </p:nvSpPr>
        <p:spPr bwMode="auto">
          <a:xfrm>
            <a:off x="6862763" y="27828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1" name="Rectangle 184"/>
          <p:cNvSpPr>
            <a:spLocks noChangeArrowheads="1"/>
          </p:cNvSpPr>
          <p:nvPr/>
        </p:nvSpPr>
        <p:spPr bwMode="auto">
          <a:xfrm>
            <a:off x="7540626" y="27828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2" name="Rectangle 185"/>
          <p:cNvSpPr>
            <a:spLocks noChangeArrowheads="1"/>
          </p:cNvSpPr>
          <p:nvPr/>
        </p:nvSpPr>
        <p:spPr bwMode="auto">
          <a:xfrm>
            <a:off x="8220076" y="27828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3" name="Rectangle 186"/>
          <p:cNvSpPr>
            <a:spLocks noChangeArrowheads="1"/>
          </p:cNvSpPr>
          <p:nvPr/>
        </p:nvSpPr>
        <p:spPr bwMode="auto">
          <a:xfrm>
            <a:off x="754063" y="32400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000080"/>
                </a:solidFill>
                <a:effectLst/>
                <a:latin typeface="Times New Roman" panose="02020603050405020304" pitchFamily="18" charset="0"/>
              </a:rPr>
              <a:t>1</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34" name="Rectangle 187"/>
          <p:cNvSpPr>
            <a:spLocks noChangeArrowheads="1"/>
          </p:cNvSpPr>
          <p:nvPr/>
        </p:nvSpPr>
        <p:spPr bwMode="auto">
          <a:xfrm>
            <a:off x="1431926" y="32400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000080"/>
                </a:solidFill>
                <a:effectLst/>
                <a:latin typeface="Times New Roman" panose="02020603050405020304" pitchFamily="18" charset="0"/>
              </a:rPr>
              <a:t>0</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35" name="Rectangle 188"/>
          <p:cNvSpPr>
            <a:spLocks noChangeArrowheads="1"/>
          </p:cNvSpPr>
          <p:nvPr/>
        </p:nvSpPr>
        <p:spPr bwMode="auto">
          <a:xfrm>
            <a:off x="2111376" y="32400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000080"/>
                </a:solidFill>
                <a:effectLst/>
                <a:latin typeface="Times New Roman" panose="02020603050405020304" pitchFamily="18" charset="0"/>
              </a:rPr>
              <a:t>0</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36" name="Rectangle 189"/>
          <p:cNvSpPr>
            <a:spLocks noChangeArrowheads="1"/>
          </p:cNvSpPr>
          <p:nvPr/>
        </p:nvSpPr>
        <p:spPr bwMode="auto">
          <a:xfrm>
            <a:off x="2790826" y="3240088"/>
            <a:ext cx="273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7" name="Rectangle 190"/>
          <p:cNvSpPr>
            <a:spLocks noChangeArrowheads="1"/>
          </p:cNvSpPr>
          <p:nvPr/>
        </p:nvSpPr>
        <p:spPr bwMode="auto">
          <a:xfrm>
            <a:off x="3468688" y="32400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8" name="Rectangle 191"/>
          <p:cNvSpPr>
            <a:spLocks noChangeArrowheads="1"/>
          </p:cNvSpPr>
          <p:nvPr/>
        </p:nvSpPr>
        <p:spPr bwMode="auto">
          <a:xfrm>
            <a:off x="4138613" y="32400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9" name="Rectangle 192"/>
          <p:cNvSpPr>
            <a:spLocks noChangeArrowheads="1"/>
          </p:cNvSpPr>
          <p:nvPr/>
        </p:nvSpPr>
        <p:spPr bwMode="auto">
          <a:xfrm>
            <a:off x="4816476" y="32400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9</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0" name="Rectangle 193"/>
          <p:cNvSpPr>
            <a:spLocks noChangeArrowheads="1"/>
          </p:cNvSpPr>
          <p:nvPr/>
        </p:nvSpPr>
        <p:spPr bwMode="auto">
          <a:xfrm>
            <a:off x="5505451" y="32400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1" name="Rectangle 194"/>
          <p:cNvSpPr>
            <a:spLocks noChangeArrowheads="1"/>
          </p:cNvSpPr>
          <p:nvPr/>
        </p:nvSpPr>
        <p:spPr bwMode="auto">
          <a:xfrm>
            <a:off x="6183313" y="32400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2" name="Rectangle 195"/>
          <p:cNvSpPr>
            <a:spLocks noChangeArrowheads="1"/>
          </p:cNvSpPr>
          <p:nvPr/>
        </p:nvSpPr>
        <p:spPr bwMode="auto">
          <a:xfrm>
            <a:off x="6862763" y="32400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3" name="Rectangle 196"/>
          <p:cNvSpPr>
            <a:spLocks noChangeArrowheads="1"/>
          </p:cNvSpPr>
          <p:nvPr/>
        </p:nvSpPr>
        <p:spPr bwMode="auto">
          <a:xfrm>
            <a:off x="7540626" y="32400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4" name="Rectangle 197"/>
          <p:cNvSpPr>
            <a:spLocks noChangeArrowheads="1"/>
          </p:cNvSpPr>
          <p:nvPr/>
        </p:nvSpPr>
        <p:spPr bwMode="auto">
          <a:xfrm>
            <a:off x="8220076" y="32400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5" name="Rectangle 198"/>
          <p:cNvSpPr>
            <a:spLocks noChangeArrowheads="1"/>
          </p:cNvSpPr>
          <p:nvPr/>
        </p:nvSpPr>
        <p:spPr bwMode="auto">
          <a:xfrm>
            <a:off x="754063" y="36972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6" name="Rectangle 199"/>
          <p:cNvSpPr>
            <a:spLocks noChangeArrowheads="1"/>
          </p:cNvSpPr>
          <p:nvPr/>
        </p:nvSpPr>
        <p:spPr bwMode="auto">
          <a:xfrm>
            <a:off x="1431926" y="36972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7" name="Rectangle 200"/>
          <p:cNvSpPr>
            <a:spLocks noChangeArrowheads="1"/>
          </p:cNvSpPr>
          <p:nvPr/>
        </p:nvSpPr>
        <p:spPr bwMode="auto">
          <a:xfrm>
            <a:off x="2111376" y="36972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000080"/>
                </a:solidFill>
                <a:effectLst/>
                <a:latin typeface="Times New Roman" panose="02020603050405020304" pitchFamily="18" charset="0"/>
              </a:rPr>
              <a:t>0</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48" name="Rectangle 201"/>
          <p:cNvSpPr>
            <a:spLocks noChangeArrowheads="1"/>
          </p:cNvSpPr>
          <p:nvPr/>
        </p:nvSpPr>
        <p:spPr bwMode="auto">
          <a:xfrm>
            <a:off x="2790826" y="3697288"/>
            <a:ext cx="273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9" name="Rectangle 202"/>
          <p:cNvSpPr>
            <a:spLocks noChangeArrowheads="1"/>
          </p:cNvSpPr>
          <p:nvPr/>
        </p:nvSpPr>
        <p:spPr bwMode="auto">
          <a:xfrm>
            <a:off x="3468688" y="36972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0" name="Rectangle 203"/>
          <p:cNvSpPr>
            <a:spLocks noChangeArrowheads="1"/>
          </p:cNvSpPr>
          <p:nvPr/>
        </p:nvSpPr>
        <p:spPr bwMode="auto">
          <a:xfrm>
            <a:off x="4138613" y="36972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1" name="Rectangle 204"/>
          <p:cNvSpPr>
            <a:spLocks noChangeArrowheads="1"/>
          </p:cNvSpPr>
          <p:nvPr/>
        </p:nvSpPr>
        <p:spPr bwMode="auto">
          <a:xfrm>
            <a:off x="4740276" y="3697288"/>
            <a:ext cx="4270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2" name="Rectangle 205"/>
          <p:cNvSpPr>
            <a:spLocks noChangeArrowheads="1"/>
          </p:cNvSpPr>
          <p:nvPr/>
        </p:nvSpPr>
        <p:spPr bwMode="auto">
          <a:xfrm>
            <a:off x="5505451" y="36972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3" name="Rectangle 206"/>
          <p:cNvSpPr>
            <a:spLocks noChangeArrowheads="1"/>
          </p:cNvSpPr>
          <p:nvPr/>
        </p:nvSpPr>
        <p:spPr bwMode="auto">
          <a:xfrm>
            <a:off x="6183313" y="36972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4" name="Rectangle 207"/>
          <p:cNvSpPr>
            <a:spLocks noChangeArrowheads="1"/>
          </p:cNvSpPr>
          <p:nvPr/>
        </p:nvSpPr>
        <p:spPr bwMode="auto">
          <a:xfrm>
            <a:off x="6862763" y="36972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5" name="Rectangle 208"/>
          <p:cNvSpPr>
            <a:spLocks noChangeArrowheads="1"/>
          </p:cNvSpPr>
          <p:nvPr/>
        </p:nvSpPr>
        <p:spPr bwMode="auto">
          <a:xfrm>
            <a:off x="7540626" y="36972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6" name="Rectangle 209"/>
          <p:cNvSpPr>
            <a:spLocks noChangeArrowheads="1"/>
          </p:cNvSpPr>
          <p:nvPr/>
        </p:nvSpPr>
        <p:spPr bwMode="auto">
          <a:xfrm>
            <a:off x="8220076" y="36972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7" name="Rectangle 210"/>
          <p:cNvSpPr>
            <a:spLocks noChangeArrowheads="1"/>
          </p:cNvSpPr>
          <p:nvPr/>
        </p:nvSpPr>
        <p:spPr bwMode="auto">
          <a:xfrm>
            <a:off x="754063" y="41544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000080"/>
                </a:solidFill>
                <a:effectLst/>
                <a:latin typeface="Times New Roman" panose="02020603050405020304" pitchFamily="18" charset="0"/>
              </a:rPr>
              <a:t>3</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58" name="Rectangle 211"/>
          <p:cNvSpPr>
            <a:spLocks noChangeArrowheads="1"/>
          </p:cNvSpPr>
          <p:nvPr/>
        </p:nvSpPr>
        <p:spPr bwMode="auto">
          <a:xfrm>
            <a:off x="1431926" y="41544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9" name="Rectangle 212"/>
          <p:cNvSpPr>
            <a:spLocks noChangeArrowheads="1"/>
          </p:cNvSpPr>
          <p:nvPr/>
        </p:nvSpPr>
        <p:spPr bwMode="auto">
          <a:xfrm>
            <a:off x="2111376" y="41544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000080"/>
                </a:solidFill>
                <a:effectLst/>
                <a:latin typeface="Times New Roman" panose="02020603050405020304" pitchFamily="18" charset="0"/>
              </a:rPr>
              <a:t>1</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60" name="Rectangle 213"/>
          <p:cNvSpPr>
            <a:spLocks noChangeArrowheads="1"/>
          </p:cNvSpPr>
          <p:nvPr/>
        </p:nvSpPr>
        <p:spPr bwMode="auto">
          <a:xfrm>
            <a:off x="2790826" y="4154488"/>
            <a:ext cx="273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61" name="Rectangle 214"/>
          <p:cNvSpPr>
            <a:spLocks noChangeArrowheads="1"/>
          </p:cNvSpPr>
          <p:nvPr/>
        </p:nvSpPr>
        <p:spPr bwMode="auto">
          <a:xfrm>
            <a:off x="3468688" y="41544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62" name="Rectangle 215"/>
          <p:cNvSpPr>
            <a:spLocks noChangeArrowheads="1"/>
          </p:cNvSpPr>
          <p:nvPr/>
        </p:nvSpPr>
        <p:spPr bwMode="auto">
          <a:xfrm>
            <a:off x="4138613" y="41544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217"/>
          <p:cNvSpPr>
            <a:spLocks noChangeArrowheads="1"/>
          </p:cNvSpPr>
          <p:nvPr/>
        </p:nvSpPr>
        <p:spPr bwMode="auto">
          <a:xfrm>
            <a:off x="4746625" y="4154488"/>
            <a:ext cx="4270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Rectangle 218"/>
          <p:cNvSpPr>
            <a:spLocks noChangeArrowheads="1"/>
          </p:cNvSpPr>
          <p:nvPr/>
        </p:nvSpPr>
        <p:spPr bwMode="auto">
          <a:xfrm>
            <a:off x="5505450" y="41544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Rectangle 219"/>
          <p:cNvSpPr>
            <a:spLocks noChangeArrowheads="1"/>
          </p:cNvSpPr>
          <p:nvPr/>
        </p:nvSpPr>
        <p:spPr bwMode="auto">
          <a:xfrm>
            <a:off x="6183313" y="41544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Rectangle 220"/>
          <p:cNvSpPr>
            <a:spLocks noChangeArrowheads="1"/>
          </p:cNvSpPr>
          <p:nvPr/>
        </p:nvSpPr>
        <p:spPr bwMode="auto">
          <a:xfrm>
            <a:off x="6862763" y="41544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 name="Rectangle 221"/>
          <p:cNvSpPr>
            <a:spLocks noChangeArrowheads="1"/>
          </p:cNvSpPr>
          <p:nvPr/>
        </p:nvSpPr>
        <p:spPr bwMode="auto">
          <a:xfrm>
            <a:off x="7540625" y="41544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222"/>
          <p:cNvSpPr>
            <a:spLocks noChangeArrowheads="1"/>
          </p:cNvSpPr>
          <p:nvPr/>
        </p:nvSpPr>
        <p:spPr bwMode="auto">
          <a:xfrm>
            <a:off x="8220075" y="41544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Rectangle 223"/>
          <p:cNvSpPr>
            <a:spLocks noChangeArrowheads="1"/>
          </p:cNvSpPr>
          <p:nvPr/>
        </p:nvSpPr>
        <p:spPr bwMode="auto">
          <a:xfrm>
            <a:off x="754063" y="46116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000080"/>
                </a:solidFill>
                <a:effectLst/>
                <a:latin typeface="Times New Roman" panose="02020603050405020304" pitchFamily="18" charset="0"/>
              </a:rPr>
              <a:t>4</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Rectangle 224"/>
          <p:cNvSpPr>
            <a:spLocks noChangeArrowheads="1"/>
          </p:cNvSpPr>
          <p:nvPr/>
        </p:nvSpPr>
        <p:spPr bwMode="auto">
          <a:xfrm>
            <a:off x="1431925" y="46116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 name="Rectangle 225"/>
          <p:cNvSpPr>
            <a:spLocks noChangeArrowheads="1"/>
          </p:cNvSpPr>
          <p:nvPr/>
        </p:nvSpPr>
        <p:spPr bwMode="auto">
          <a:xfrm>
            <a:off x="2111375" y="46116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000080"/>
                </a:solidFill>
                <a:effectLst/>
                <a:latin typeface="Times New Roman" panose="02020603050405020304" pitchFamily="18" charset="0"/>
              </a:rPr>
              <a:t>0</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7" name="Rectangle 226"/>
          <p:cNvSpPr>
            <a:spLocks noChangeArrowheads="1"/>
          </p:cNvSpPr>
          <p:nvPr/>
        </p:nvSpPr>
        <p:spPr bwMode="auto">
          <a:xfrm>
            <a:off x="2790825" y="4611688"/>
            <a:ext cx="273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 name="Rectangle 227"/>
          <p:cNvSpPr>
            <a:spLocks noChangeArrowheads="1"/>
          </p:cNvSpPr>
          <p:nvPr/>
        </p:nvSpPr>
        <p:spPr bwMode="auto">
          <a:xfrm>
            <a:off x="3468688" y="46116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228"/>
          <p:cNvSpPr>
            <a:spLocks noChangeArrowheads="1"/>
          </p:cNvSpPr>
          <p:nvPr/>
        </p:nvSpPr>
        <p:spPr bwMode="auto">
          <a:xfrm>
            <a:off x="4138613" y="46116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Rectangle 229"/>
          <p:cNvSpPr>
            <a:spLocks noChangeArrowheads="1"/>
          </p:cNvSpPr>
          <p:nvPr/>
        </p:nvSpPr>
        <p:spPr bwMode="auto">
          <a:xfrm>
            <a:off x="4740275" y="4611688"/>
            <a:ext cx="4270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 name="Rectangle 230"/>
          <p:cNvSpPr>
            <a:spLocks noChangeArrowheads="1"/>
          </p:cNvSpPr>
          <p:nvPr/>
        </p:nvSpPr>
        <p:spPr bwMode="auto">
          <a:xfrm>
            <a:off x="5505450" y="46116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Rectangle 231"/>
          <p:cNvSpPr>
            <a:spLocks noChangeArrowheads="1"/>
          </p:cNvSpPr>
          <p:nvPr/>
        </p:nvSpPr>
        <p:spPr bwMode="auto">
          <a:xfrm>
            <a:off x="6183313" y="46116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 name="Rectangle 232"/>
          <p:cNvSpPr>
            <a:spLocks noChangeArrowheads="1"/>
          </p:cNvSpPr>
          <p:nvPr/>
        </p:nvSpPr>
        <p:spPr bwMode="auto">
          <a:xfrm>
            <a:off x="6862763" y="46116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 name="Rectangle 233"/>
          <p:cNvSpPr>
            <a:spLocks noChangeArrowheads="1"/>
          </p:cNvSpPr>
          <p:nvPr/>
        </p:nvSpPr>
        <p:spPr bwMode="auto">
          <a:xfrm>
            <a:off x="7540625" y="46116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6" name="Rectangle 234"/>
          <p:cNvSpPr>
            <a:spLocks noChangeArrowheads="1"/>
          </p:cNvSpPr>
          <p:nvPr/>
        </p:nvSpPr>
        <p:spPr bwMode="auto">
          <a:xfrm>
            <a:off x="8220075" y="4611688"/>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7" name="Rectangle 235"/>
          <p:cNvSpPr>
            <a:spLocks noChangeArrowheads="1"/>
          </p:cNvSpPr>
          <p:nvPr/>
        </p:nvSpPr>
        <p:spPr bwMode="auto">
          <a:xfrm>
            <a:off x="754063" y="5068888"/>
            <a:ext cx="2746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8" name="Rectangle 236"/>
          <p:cNvSpPr>
            <a:spLocks noChangeArrowheads="1"/>
          </p:cNvSpPr>
          <p:nvPr/>
        </p:nvSpPr>
        <p:spPr bwMode="auto">
          <a:xfrm>
            <a:off x="1431925" y="5068888"/>
            <a:ext cx="2746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9" name="Rectangle 237"/>
          <p:cNvSpPr>
            <a:spLocks noChangeArrowheads="1"/>
          </p:cNvSpPr>
          <p:nvPr/>
        </p:nvSpPr>
        <p:spPr bwMode="auto">
          <a:xfrm>
            <a:off x="2111375" y="5068888"/>
            <a:ext cx="2746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0" name="Rectangle 238"/>
          <p:cNvSpPr>
            <a:spLocks noChangeArrowheads="1"/>
          </p:cNvSpPr>
          <p:nvPr/>
        </p:nvSpPr>
        <p:spPr bwMode="auto">
          <a:xfrm>
            <a:off x="2790825" y="5068888"/>
            <a:ext cx="27305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1" name="Rectangle 239"/>
          <p:cNvSpPr>
            <a:spLocks noChangeArrowheads="1"/>
          </p:cNvSpPr>
          <p:nvPr/>
        </p:nvSpPr>
        <p:spPr bwMode="auto">
          <a:xfrm>
            <a:off x="3468688" y="5068888"/>
            <a:ext cx="2746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2" name="Rectangle 240"/>
          <p:cNvSpPr>
            <a:spLocks noChangeArrowheads="1"/>
          </p:cNvSpPr>
          <p:nvPr/>
        </p:nvSpPr>
        <p:spPr bwMode="auto">
          <a:xfrm>
            <a:off x="4138613" y="5068888"/>
            <a:ext cx="2746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3" name="Rectangle 241"/>
          <p:cNvSpPr>
            <a:spLocks noChangeArrowheads="1"/>
          </p:cNvSpPr>
          <p:nvPr/>
        </p:nvSpPr>
        <p:spPr bwMode="auto">
          <a:xfrm>
            <a:off x="4740275" y="5068888"/>
            <a:ext cx="4270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 name="Rectangle 242"/>
          <p:cNvSpPr>
            <a:spLocks noChangeArrowheads="1"/>
          </p:cNvSpPr>
          <p:nvPr/>
        </p:nvSpPr>
        <p:spPr bwMode="auto">
          <a:xfrm>
            <a:off x="5505450" y="5068888"/>
            <a:ext cx="2746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5" name="Rectangle 243"/>
          <p:cNvSpPr>
            <a:spLocks noChangeArrowheads="1"/>
          </p:cNvSpPr>
          <p:nvPr/>
        </p:nvSpPr>
        <p:spPr bwMode="auto">
          <a:xfrm>
            <a:off x="6183313" y="5068888"/>
            <a:ext cx="2746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6" name="Rectangle 244"/>
          <p:cNvSpPr>
            <a:spLocks noChangeArrowheads="1"/>
          </p:cNvSpPr>
          <p:nvPr/>
        </p:nvSpPr>
        <p:spPr bwMode="auto">
          <a:xfrm>
            <a:off x="6862763" y="5068888"/>
            <a:ext cx="2746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7" name="Rectangle 245"/>
          <p:cNvSpPr>
            <a:spLocks noChangeArrowheads="1"/>
          </p:cNvSpPr>
          <p:nvPr/>
        </p:nvSpPr>
        <p:spPr bwMode="auto">
          <a:xfrm>
            <a:off x="7540625" y="5068888"/>
            <a:ext cx="2746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8" name="Rectangle 246"/>
          <p:cNvSpPr>
            <a:spLocks noChangeArrowheads="1"/>
          </p:cNvSpPr>
          <p:nvPr/>
        </p:nvSpPr>
        <p:spPr bwMode="auto">
          <a:xfrm>
            <a:off x="8220075" y="5068888"/>
            <a:ext cx="2746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247"/>
          <p:cNvSpPr>
            <a:spLocks noChangeArrowheads="1"/>
          </p:cNvSpPr>
          <p:nvPr/>
        </p:nvSpPr>
        <p:spPr bwMode="auto">
          <a:xfrm>
            <a:off x="754063" y="5526088"/>
            <a:ext cx="2746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0" name="Rectangle 248"/>
          <p:cNvSpPr>
            <a:spLocks noChangeArrowheads="1"/>
          </p:cNvSpPr>
          <p:nvPr/>
        </p:nvSpPr>
        <p:spPr bwMode="auto">
          <a:xfrm>
            <a:off x="1431925" y="5526088"/>
            <a:ext cx="2746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1" name="Rectangle 249"/>
          <p:cNvSpPr>
            <a:spLocks noChangeArrowheads="1"/>
          </p:cNvSpPr>
          <p:nvPr/>
        </p:nvSpPr>
        <p:spPr bwMode="auto">
          <a:xfrm>
            <a:off x="2111375" y="5526088"/>
            <a:ext cx="2746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2" name="Rectangle 250"/>
          <p:cNvSpPr>
            <a:spLocks noChangeArrowheads="1"/>
          </p:cNvSpPr>
          <p:nvPr/>
        </p:nvSpPr>
        <p:spPr bwMode="auto">
          <a:xfrm>
            <a:off x="2790825" y="5526088"/>
            <a:ext cx="27305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3" name="Rectangle 251"/>
          <p:cNvSpPr>
            <a:spLocks noChangeArrowheads="1"/>
          </p:cNvSpPr>
          <p:nvPr/>
        </p:nvSpPr>
        <p:spPr bwMode="auto">
          <a:xfrm>
            <a:off x="3468688" y="5526088"/>
            <a:ext cx="2746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4" name="Rectangle 252"/>
          <p:cNvSpPr>
            <a:spLocks noChangeArrowheads="1"/>
          </p:cNvSpPr>
          <p:nvPr/>
        </p:nvSpPr>
        <p:spPr bwMode="auto">
          <a:xfrm>
            <a:off x="4138613" y="5526088"/>
            <a:ext cx="2746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5" name="Rectangle 253"/>
          <p:cNvSpPr>
            <a:spLocks noChangeArrowheads="1"/>
          </p:cNvSpPr>
          <p:nvPr/>
        </p:nvSpPr>
        <p:spPr bwMode="auto">
          <a:xfrm>
            <a:off x="4740275" y="5526088"/>
            <a:ext cx="4270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6" name="Rectangle 254"/>
          <p:cNvSpPr>
            <a:spLocks noChangeArrowheads="1"/>
          </p:cNvSpPr>
          <p:nvPr/>
        </p:nvSpPr>
        <p:spPr bwMode="auto">
          <a:xfrm>
            <a:off x="5505450" y="5526088"/>
            <a:ext cx="2746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7" name="Rectangle 255"/>
          <p:cNvSpPr>
            <a:spLocks noChangeArrowheads="1"/>
          </p:cNvSpPr>
          <p:nvPr/>
        </p:nvSpPr>
        <p:spPr bwMode="auto">
          <a:xfrm>
            <a:off x="6183313" y="5526088"/>
            <a:ext cx="2746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8" name="Rectangle 256"/>
          <p:cNvSpPr>
            <a:spLocks noChangeArrowheads="1"/>
          </p:cNvSpPr>
          <p:nvPr/>
        </p:nvSpPr>
        <p:spPr bwMode="auto">
          <a:xfrm>
            <a:off x="6862763" y="5526088"/>
            <a:ext cx="2746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9" name="Rectangle 257"/>
          <p:cNvSpPr>
            <a:spLocks noChangeArrowheads="1"/>
          </p:cNvSpPr>
          <p:nvPr/>
        </p:nvSpPr>
        <p:spPr bwMode="auto">
          <a:xfrm>
            <a:off x="7540625" y="5526088"/>
            <a:ext cx="2746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0" name="Rectangle 258"/>
          <p:cNvSpPr>
            <a:spLocks noChangeArrowheads="1"/>
          </p:cNvSpPr>
          <p:nvPr/>
        </p:nvSpPr>
        <p:spPr bwMode="auto">
          <a:xfrm>
            <a:off x="8220075" y="5526088"/>
            <a:ext cx="2746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1" name="Rectangle 259"/>
          <p:cNvSpPr>
            <a:spLocks noChangeArrowheads="1"/>
          </p:cNvSpPr>
          <p:nvPr/>
        </p:nvSpPr>
        <p:spPr bwMode="auto">
          <a:xfrm>
            <a:off x="754063" y="5986463"/>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7</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2" name="Rectangle 260"/>
          <p:cNvSpPr>
            <a:spLocks noChangeArrowheads="1"/>
          </p:cNvSpPr>
          <p:nvPr/>
        </p:nvSpPr>
        <p:spPr bwMode="auto">
          <a:xfrm>
            <a:off x="1431925" y="5986463"/>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3" name="Rectangle 261"/>
          <p:cNvSpPr>
            <a:spLocks noChangeArrowheads="1"/>
          </p:cNvSpPr>
          <p:nvPr/>
        </p:nvSpPr>
        <p:spPr bwMode="auto">
          <a:xfrm>
            <a:off x="2111375" y="5986463"/>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4" name="Rectangle 262"/>
          <p:cNvSpPr>
            <a:spLocks noChangeArrowheads="1"/>
          </p:cNvSpPr>
          <p:nvPr/>
        </p:nvSpPr>
        <p:spPr bwMode="auto">
          <a:xfrm>
            <a:off x="2790825" y="5986463"/>
            <a:ext cx="273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5" name="Rectangle 263"/>
          <p:cNvSpPr>
            <a:spLocks noChangeArrowheads="1"/>
          </p:cNvSpPr>
          <p:nvPr/>
        </p:nvSpPr>
        <p:spPr bwMode="auto">
          <a:xfrm>
            <a:off x="3468688" y="5986463"/>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6" name="Rectangle 264"/>
          <p:cNvSpPr>
            <a:spLocks noChangeArrowheads="1"/>
          </p:cNvSpPr>
          <p:nvPr/>
        </p:nvSpPr>
        <p:spPr bwMode="auto">
          <a:xfrm>
            <a:off x="4138613" y="5986463"/>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7" name="Rectangle 265"/>
          <p:cNvSpPr>
            <a:spLocks noChangeArrowheads="1"/>
          </p:cNvSpPr>
          <p:nvPr/>
        </p:nvSpPr>
        <p:spPr bwMode="auto">
          <a:xfrm>
            <a:off x="4740275" y="5986463"/>
            <a:ext cx="4270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000080"/>
                </a:solidFill>
                <a:effectLst/>
                <a:latin typeface="Times New Roman" panose="02020603050405020304" pitchFamily="18" charset="0"/>
              </a:rPr>
              <a:t>15</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8" name="Rectangle 266"/>
          <p:cNvSpPr>
            <a:spLocks noChangeArrowheads="1"/>
          </p:cNvSpPr>
          <p:nvPr/>
        </p:nvSpPr>
        <p:spPr bwMode="auto">
          <a:xfrm>
            <a:off x="5505450" y="5986463"/>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FF000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9" name="Rectangle 267"/>
          <p:cNvSpPr>
            <a:spLocks noChangeArrowheads="1"/>
          </p:cNvSpPr>
          <p:nvPr/>
        </p:nvSpPr>
        <p:spPr bwMode="auto">
          <a:xfrm>
            <a:off x="6183313" y="5986463"/>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FF0000"/>
                </a:solidFill>
                <a:effectLst/>
                <a:latin typeface="Times New Roman" panose="02020603050405020304" pitchFamily="18" charset="0"/>
              </a:rPr>
              <a:t>1</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0" name="Rectangle 268"/>
          <p:cNvSpPr>
            <a:spLocks noChangeArrowheads="1"/>
          </p:cNvSpPr>
          <p:nvPr/>
        </p:nvSpPr>
        <p:spPr bwMode="auto">
          <a:xfrm>
            <a:off x="6862763" y="5986463"/>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FF000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1" name="Rectangle 269"/>
          <p:cNvSpPr>
            <a:spLocks noChangeArrowheads="1"/>
          </p:cNvSpPr>
          <p:nvPr/>
        </p:nvSpPr>
        <p:spPr bwMode="auto">
          <a:xfrm>
            <a:off x="7540625" y="5986463"/>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FF000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2" name="Rectangle 270"/>
          <p:cNvSpPr>
            <a:spLocks noChangeArrowheads="1"/>
          </p:cNvSpPr>
          <p:nvPr/>
        </p:nvSpPr>
        <p:spPr bwMode="auto">
          <a:xfrm>
            <a:off x="8220075" y="5986463"/>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4"/>
                                        </p:tgtEl>
                                        <p:attrNameLst>
                                          <p:attrName>style.visibility</p:attrName>
                                        </p:attrNameLst>
                                      </p:cBhvr>
                                      <p:to>
                                        <p:strVal val="visible"/>
                                      </p:to>
                                    </p:set>
                                    <p:animEffect transition="in" filter="fade">
                                      <p:cBhvr>
                                        <p:cTn id="43" dur="500"/>
                                        <p:tgtEl>
                                          <p:spTgt spid="1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5"/>
                                        </p:tgtEl>
                                        <p:attrNameLst>
                                          <p:attrName>style.visibility</p:attrName>
                                        </p:attrNameLst>
                                      </p:cBhvr>
                                      <p:to>
                                        <p:strVal val="visible"/>
                                      </p:to>
                                    </p:set>
                                    <p:animEffect transition="in" filter="fade">
                                      <p:cBhvr>
                                        <p:cTn id="46" dur="500"/>
                                        <p:tgtEl>
                                          <p:spTgt spid="19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6"/>
                                        </p:tgtEl>
                                        <p:attrNameLst>
                                          <p:attrName>style.visibility</p:attrName>
                                        </p:attrNameLst>
                                      </p:cBhvr>
                                      <p:to>
                                        <p:strVal val="visible"/>
                                      </p:to>
                                    </p:set>
                                    <p:animEffect transition="in" filter="fade">
                                      <p:cBhvr>
                                        <p:cTn id="49" dur="500"/>
                                        <p:tgtEl>
                                          <p:spTgt spid="19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7"/>
                                        </p:tgtEl>
                                        <p:attrNameLst>
                                          <p:attrName>style.visibility</p:attrName>
                                        </p:attrNameLst>
                                      </p:cBhvr>
                                      <p:to>
                                        <p:strVal val="visible"/>
                                      </p:to>
                                    </p:set>
                                    <p:animEffect transition="in" filter="fade">
                                      <p:cBhvr>
                                        <p:cTn id="52" dur="500"/>
                                        <p:tgtEl>
                                          <p:spTgt spid="19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8"/>
                                        </p:tgtEl>
                                        <p:attrNameLst>
                                          <p:attrName>style.visibility</p:attrName>
                                        </p:attrNameLst>
                                      </p:cBhvr>
                                      <p:to>
                                        <p:strVal val="visible"/>
                                      </p:to>
                                    </p:set>
                                    <p:animEffect transition="in" filter="fade">
                                      <p:cBhvr>
                                        <p:cTn id="55" dur="500"/>
                                        <p:tgtEl>
                                          <p:spTgt spid="19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9"/>
                                        </p:tgtEl>
                                        <p:attrNameLst>
                                          <p:attrName>style.visibility</p:attrName>
                                        </p:attrNameLst>
                                      </p:cBhvr>
                                      <p:to>
                                        <p:strVal val="visible"/>
                                      </p:to>
                                    </p:set>
                                    <p:animEffect transition="in" filter="fade">
                                      <p:cBhvr>
                                        <p:cTn id="58" dur="500"/>
                                        <p:tgtEl>
                                          <p:spTgt spid="19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0"/>
                                        </p:tgtEl>
                                        <p:attrNameLst>
                                          <p:attrName>style.visibility</p:attrName>
                                        </p:attrNameLst>
                                      </p:cBhvr>
                                      <p:to>
                                        <p:strVal val="visible"/>
                                      </p:to>
                                    </p:set>
                                    <p:animEffect transition="in" filter="fade">
                                      <p:cBhvr>
                                        <p:cTn id="61" dur="500"/>
                                        <p:tgtEl>
                                          <p:spTgt spid="20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1"/>
                                        </p:tgtEl>
                                        <p:attrNameLst>
                                          <p:attrName>style.visibility</p:attrName>
                                        </p:attrNameLst>
                                      </p:cBhvr>
                                      <p:to>
                                        <p:strVal val="visible"/>
                                      </p:to>
                                    </p:set>
                                    <p:animEffect transition="in" filter="fade">
                                      <p:cBhvr>
                                        <p:cTn id="64" dur="500"/>
                                        <p:tgtEl>
                                          <p:spTgt spid="20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2"/>
                                        </p:tgtEl>
                                        <p:attrNameLst>
                                          <p:attrName>style.visibility</p:attrName>
                                        </p:attrNameLst>
                                      </p:cBhvr>
                                      <p:to>
                                        <p:strVal val="visible"/>
                                      </p:to>
                                    </p:set>
                                    <p:animEffect transition="in" filter="fade">
                                      <p:cBhvr>
                                        <p:cTn id="67" dur="500"/>
                                        <p:tgtEl>
                                          <p:spTgt spid="20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3"/>
                                        </p:tgtEl>
                                        <p:attrNameLst>
                                          <p:attrName>style.visibility</p:attrName>
                                        </p:attrNameLst>
                                      </p:cBhvr>
                                      <p:to>
                                        <p:strVal val="visible"/>
                                      </p:to>
                                    </p:set>
                                    <p:animEffect transition="in" filter="fade">
                                      <p:cBhvr>
                                        <p:cTn id="70" dur="500"/>
                                        <p:tgtEl>
                                          <p:spTgt spid="20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04"/>
                                        </p:tgtEl>
                                        <p:attrNameLst>
                                          <p:attrName>style.visibility</p:attrName>
                                        </p:attrNameLst>
                                      </p:cBhvr>
                                      <p:to>
                                        <p:strVal val="visible"/>
                                      </p:to>
                                    </p:set>
                                    <p:animEffect transition="in" filter="fade">
                                      <p:cBhvr>
                                        <p:cTn id="73" dur="500"/>
                                        <p:tgtEl>
                                          <p:spTgt spid="20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05"/>
                                        </p:tgtEl>
                                        <p:attrNameLst>
                                          <p:attrName>style.visibility</p:attrName>
                                        </p:attrNameLst>
                                      </p:cBhvr>
                                      <p:to>
                                        <p:strVal val="visible"/>
                                      </p:to>
                                    </p:set>
                                    <p:animEffect transition="in" filter="fade">
                                      <p:cBhvr>
                                        <p:cTn id="76" dur="500"/>
                                        <p:tgtEl>
                                          <p:spTgt spid="20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6"/>
                                        </p:tgtEl>
                                        <p:attrNameLst>
                                          <p:attrName>style.visibility</p:attrName>
                                        </p:attrNameLst>
                                      </p:cBhvr>
                                      <p:to>
                                        <p:strVal val="visible"/>
                                      </p:to>
                                    </p:set>
                                    <p:animEffect transition="in" filter="fade">
                                      <p:cBhvr>
                                        <p:cTn id="79" dur="500"/>
                                        <p:tgtEl>
                                          <p:spTgt spid="20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07"/>
                                        </p:tgtEl>
                                        <p:attrNameLst>
                                          <p:attrName>style.visibility</p:attrName>
                                        </p:attrNameLst>
                                      </p:cBhvr>
                                      <p:to>
                                        <p:strVal val="visible"/>
                                      </p:to>
                                    </p:set>
                                    <p:animEffect transition="in" filter="fade">
                                      <p:cBhvr>
                                        <p:cTn id="82" dur="500"/>
                                        <p:tgtEl>
                                          <p:spTgt spid="20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22"/>
                                        </p:tgtEl>
                                        <p:attrNameLst>
                                          <p:attrName>style.visibility</p:attrName>
                                        </p:attrNameLst>
                                      </p:cBhvr>
                                      <p:to>
                                        <p:strVal val="visible"/>
                                      </p:to>
                                    </p:set>
                                    <p:animEffect transition="in" filter="fade">
                                      <p:cBhvr>
                                        <p:cTn id="85" dur="500"/>
                                        <p:tgtEl>
                                          <p:spTgt spid="22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3"/>
                                        </p:tgtEl>
                                        <p:attrNameLst>
                                          <p:attrName>style.visibility</p:attrName>
                                        </p:attrNameLst>
                                      </p:cBhvr>
                                      <p:to>
                                        <p:strVal val="visible"/>
                                      </p:to>
                                    </p:set>
                                    <p:animEffect transition="in" filter="fade">
                                      <p:cBhvr>
                                        <p:cTn id="88" dur="500"/>
                                        <p:tgtEl>
                                          <p:spTgt spid="22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24"/>
                                        </p:tgtEl>
                                        <p:attrNameLst>
                                          <p:attrName>style.visibility</p:attrName>
                                        </p:attrNameLst>
                                      </p:cBhvr>
                                      <p:to>
                                        <p:strVal val="visible"/>
                                      </p:to>
                                    </p:set>
                                    <p:animEffect transition="in" filter="fade">
                                      <p:cBhvr>
                                        <p:cTn id="91" dur="500"/>
                                        <p:tgtEl>
                                          <p:spTgt spid="22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5"/>
                                        </p:tgtEl>
                                        <p:attrNameLst>
                                          <p:attrName>style.visibility</p:attrName>
                                        </p:attrNameLst>
                                      </p:cBhvr>
                                      <p:to>
                                        <p:strVal val="visible"/>
                                      </p:to>
                                    </p:set>
                                    <p:animEffect transition="in" filter="fade">
                                      <p:cBhvr>
                                        <p:cTn id="94" dur="500"/>
                                        <p:tgtEl>
                                          <p:spTgt spid="22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26"/>
                                        </p:tgtEl>
                                        <p:attrNameLst>
                                          <p:attrName>style.visibility</p:attrName>
                                        </p:attrNameLst>
                                      </p:cBhvr>
                                      <p:to>
                                        <p:strVal val="visible"/>
                                      </p:to>
                                    </p:set>
                                    <p:animEffect transition="in" filter="fade">
                                      <p:cBhvr>
                                        <p:cTn id="97" dur="500"/>
                                        <p:tgtEl>
                                          <p:spTgt spid="22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87"/>
                                        </p:tgtEl>
                                        <p:attrNameLst>
                                          <p:attrName>style.visibility</p:attrName>
                                        </p:attrNameLst>
                                      </p:cBhvr>
                                      <p:to>
                                        <p:strVal val="visible"/>
                                      </p:to>
                                    </p:set>
                                    <p:animEffect transition="in" filter="fade">
                                      <p:cBhvr>
                                        <p:cTn id="102" dur="500"/>
                                        <p:tgtEl>
                                          <p:spTgt spid="8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33"/>
                                        </p:tgtEl>
                                        <p:attrNameLst>
                                          <p:attrName>style.visibility</p:attrName>
                                        </p:attrNameLst>
                                      </p:cBhvr>
                                      <p:to>
                                        <p:strVal val="visible"/>
                                      </p:to>
                                    </p:set>
                                    <p:animEffect transition="in" filter="fade">
                                      <p:cBhvr>
                                        <p:cTn id="105" dur="500"/>
                                        <p:tgtEl>
                                          <p:spTgt spid="233"/>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89"/>
                                        </p:tgtEl>
                                        <p:attrNameLst>
                                          <p:attrName>style.visibility</p:attrName>
                                        </p:attrNameLst>
                                      </p:cBhvr>
                                      <p:to>
                                        <p:strVal val="visible"/>
                                      </p:to>
                                    </p:set>
                                    <p:animEffect transition="in" filter="fade">
                                      <p:cBhvr>
                                        <p:cTn id="110" dur="500"/>
                                        <p:tgtEl>
                                          <p:spTgt spid="8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35"/>
                                        </p:tgtEl>
                                        <p:attrNameLst>
                                          <p:attrName>style.visibility</p:attrName>
                                        </p:attrNameLst>
                                      </p:cBhvr>
                                      <p:to>
                                        <p:strVal val="visible"/>
                                      </p:to>
                                    </p:set>
                                    <p:animEffect transition="in" filter="fade">
                                      <p:cBhvr>
                                        <p:cTn id="113" dur="500"/>
                                        <p:tgtEl>
                                          <p:spTgt spid="23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90"/>
                                        </p:tgtEl>
                                        <p:attrNameLst>
                                          <p:attrName>style.visibility</p:attrName>
                                        </p:attrNameLst>
                                      </p:cBhvr>
                                      <p:to>
                                        <p:strVal val="visible"/>
                                      </p:to>
                                    </p:set>
                                    <p:animEffect transition="in" filter="fade">
                                      <p:cBhvr>
                                        <p:cTn id="116" dur="500"/>
                                        <p:tgtEl>
                                          <p:spTgt spid="9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36"/>
                                        </p:tgtEl>
                                        <p:attrNameLst>
                                          <p:attrName>style.visibility</p:attrName>
                                        </p:attrNameLst>
                                      </p:cBhvr>
                                      <p:to>
                                        <p:strVal val="visible"/>
                                      </p:to>
                                    </p:set>
                                    <p:animEffect transition="in" filter="fade">
                                      <p:cBhvr>
                                        <p:cTn id="119" dur="500"/>
                                        <p:tgtEl>
                                          <p:spTgt spid="23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91"/>
                                        </p:tgtEl>
                                        <p:attrNameLst>
                                          <p:attrName>style.visibility</p:attrName>
                                        </p:attrNameLst>
                                      </p:cBhvr>
                                      <p:to>
                                        <p:strVal val="visible"/>
                                      </p:to>
                                    </p:set>
                                    <p:animEffect transition="in" filter="fade">
                                      <p:cBhvr>
                                        <p:cTn id="122" dur="500"/>
                                        <p:tgtEl>
                                          <p:spTgt spid="9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37"/>
                                        </p:tgtEl>
                                        <p:attrNameLst>
                                          <p:attrName>style.visibility</p:attrName>
                                        </p:attrNameLst>
                                      </p:cBhvr>
                                      <p:to>
                                        <p:strVal val="visible"/>
                                      </p:to>
                                    </p:set>
                                    <p:animEffect transition="in" filter="fade">
                                      <p:cBhvr>
                                        <p:cTn id="125" dur="500"/>
                                        <p:tgtEl>
                                          <p:spTgt spid="23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38"/>
                                        </p:tgtEl>
                                        <p:attrNameLst>
                                          <p:attrName>style.visibility</p:attrName>
                                        </p:attrNameLst>
                                      </p:cBhvr>
                                      <p:to>
                                        <p:strVal val="visible"/>
                                      </p:to>
                                    </p:set>
                                    <p:animEffect transition="in" filter="fade">
                                      <p:cBhvr>
                                        <p:cTn id="128" dur="500"/>
                                        <p:tgtEl>
                                          <p:spTgt spid="23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92"/>
                                        </p:tgtEl>
                                        <p:attrNameLst>
                                          <p:attrName>style.visibility</p:attrName>
                                        </p:attrNameLst>
                                      </p:cBhvr>
                                      <p:to>
                                        <p:strVal val="visible"/>
                                      </p:to>
                                    </p:set>
                                    <p:animEffect transition="in" filter="fade">
                                      <p:cBhvr>
                                        <p:cTn id="131" dur="500"/>
                                        <p:tgtEl>
                                          <p:spTgt spid="92"/>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88"/>
                                        </p:tgtEl>
                                        <p:attrNameLst>
                                          <p:attrName>style.visibility</p:attrName>
                                        </p:attrNameLst>
                                      </p:cBhvr>
                                      <p:to>
                                        <p:strVal val="visible"/>
                                      </p:to>
                                    </p:set>
                                    <p:animEffect transition="in" filter="fade">
                                      <p:cBhvr>
                                        <p:cTn id="136" dur="500"/>
                                        <p:tgtEl>
                                          <p:spTgt spid="8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234"/>
                                        </p:tgtEl>
                                        <p:attrNameLst>
                                          <p:attrName>style.visibility</p:attrName>
                                        </p:attrNameLst>
                                      </p:cBhvr>
                                      <p:to>
                                        <p:strVal val="visible"/>
                                      </p:to>
                                    </p:set>
                                    <p:animEffect transition="in" filter="fade">
                                      <p:cBhvr>
                                        <p:cTn id="139" dur="500"/>
                                        <p:tgtEl>
                                          <p:spTgt spid="234"/>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99"/>
                                        </p:tgtEl>
                                        <p:attrNameLst>
                                          <p:attrName>style.visibility</p:attrName>
                                        </p:attrNameLst>
                                      </p:cBhvr>
                                      <p:to>
                                        <p:strVal val="visible"/>
                                      </p:to>
                                    </p:set>
                                    <p:animEffect transition="in" filter="fade">
                                      <p:cBhvr>
                                        <p:cTn id="144" dur="500"/>
                                        <p:tgtEl>
                                          <p:spTgt spid="9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45"/>
                                        </p:tgtEl>
                                        <p:attrNameLst>
                                          <p:attrName>style.visibility</p:attrName>
                                        </p:attrNameLst>
                                      </p:cBhvr>
                                      <p:to>
                                        <p:strVal val="visible"/>
                                      </p:to>
                                    </p:set>
                                    <p:animEffect transition="in" filter="fade">
                                      <p:cBhvr>
                                        <p:cTn id="147" dur="500"/>
                                        <p:tgtEl>
                                          <p:spTgt spid="245"/>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101"/>
                                        </p:tgtEl>
                                        <p:attrNameLst>
                                          <p:attrName>style.visibility</p:attrName>
                                        </p:attrNameLst>
                                      </p:cBhvr>
                                      <p:to>
                                        <p:strVal val="visible"/>
                                      </p:to>
                                    </p:set>
                                    <p:animEffect transition="in" filter="fade">
                                      <p:cBhvr>
                                        <p:cTn id="152" dur="500"/>
                                        <p:tgtEl>
                                          <p:spTgt spid="101"/>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247"/>
                                        </p:tgtEl>
                                        <p:attrNameLst>
                                          <p:attrName>style.visibility</p:attrName>
                                        </p:attrNameLst>
                                      </p:cBhvr>
                                      <p:to>
                                        <p:strVal val="visible"/>
                                      </p:to>
                                    </p:set>
                                    <p:animEffect transition="in" filter="fade">
                                      <p:cBhvr>
                                        <p:cTn id="155" dur="500"/>
                                        <p:tgtEl>
                                          <p:spTgt spid="247"/>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02"/>
                                        </p:tgtEl>
                                        <p:attrNameLst>
                                          <p:attrName>style.visibility</p:attrName>
                                        </p:attrNameLst>
                                      </p:cBhvr>
                                      <p:to>
                                        <p:strVal val="visible"/>
                                      </p:to>
                                    </p:set>
                                    <p:animEffect transition="in" filter="fade">
                                      <p:cBhvr>
                                        <p:cTn id="158" dur="500"/>
                                        <p:tgtEl>
                                          <p:spTgt spid="102"/>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248"/>
                                        </p:tgtEl>
                                        <p:attrNameLst>
                                          <p:attrName>style.visibility</p:attrName>
                                        </p:attrNameLst>
                                      </p:cBhvr>
                                      <p:to>
                                        <p:strVal val="visible"/>
                                      </p:to>
                                    </p:set>
                                    <p:animEffect transition="in" filter="fade">
                                      <p:cBhvr>
                                        <p:cTn id="161" dur="500"/>
                                        <p:tgtEl>
                                          <p:spTgt spid="248"/>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03"/>
                                        </p:tgtEl>
                                        <p:attrNameLst>
                                          <p:attrName>style.visibility</p:attrName>
                                        </p:attrNameLst>
                                      </p:cBhvr>
                                      <p:to>
                                        <p:strVal val="visible"/>
                                      </p:to>
                                    </p:set>
                                    <p:animEffect transition="in" filter="fade">
                                      <p:cBhvr>
                                        <p:cTn id="164" dur="500"/>
                                        <p:tgtEl>
                                          <p:spTgt spid="103"/>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249"/>
                                        </p:tgtEl>
                                        <p:attrNameLst>
                                          <p:attrName>style.visibility</p:attrName>
                                        </p:attrNameLst>
                                      </p:cBhvr>
                                      <p:to>
                                        <p:strVal val="visible"/>
                                      </p:to>
                                    </p:set>
                                    <p:animEffect transition="in" filter="fade">
                                      <p:cBhvr>
                                        <p:cTn id="167" dur="500"/>
                                        <p:tgtEl>
                                          <p:spTgt spid="249"/>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04"/>
                                        </p:tgtEl>
                                        <p:attrNameLst>
                                          <p:attrName>style.visibility</p:attrName>
                                        </p:attrNameLst>
                                      </p:cBhvr>
                                      <p:to>
                                        <p:strVal val="visible"/>
                                      </p:to>
                                    </p:set>
                                    <p:animEffect transition="in" filter="fade">
                                      <p:cBhvr>
                                        <p:cTn id="170" dur="500"/>
                                        <p:tgtEl>
                                          <p:spTgt spid="104"/>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250"/>
                                        </p:tgtEl>
                                        <p:attrNameLst>
                                          <p:attrName>style.visibility</p:attrName>
                                        </p:attrNameLst>
                                      </p:cBhvr>
                                      <p:to>
                                        <p:strVal val="visible"/>
                                      </p:to>
                                    </p:set>
                                    <p:animEffect transition="in" filter="fade">
                                      <p:cBhvr>
                                        <p:cTn id="173" dur="500"/>
                                        <p:tgtEl>
                                          <p:spTgt spid="250"/>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grpId="0" nodeType="clickEffect">
                                  <p:stCondLst>
                                    <p:cond delay="0"/>
                                  </p:stCondLst>
                                  <p:childTnLst>
                                    <p:set>
                                      <p:cBhvr>
                                        <p:cTn id="177" dur="1" fill="hold">
                                          <p:stCondLst>
                                            <p:cond delay="0"/>
                                          </p:stCondLst>
                                        </p:cTn>
                                        <p:tgtEl>
                                          <p:spTgt spid="100"/>
                                        </p:tgtEl>
                                        <p:attrNameLst>
                                          <p:attrName>style.visibility</p:attrName>
                                        </p:attrNameLst>
                                      </p:cBhvr>
                                      <p:to>
                                        <p:strVal val="visible"/>
                                      </p:to>
                                    </p:set>
                                    <p:animEffect transition="in" filter="fade">
                                      <p:cBhvr>
                                        <p:cTn id="178" dur="500"/>
                                        <p:tgtEl>
                                          <p:spTgt spid="100"/>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246"/>
                                        </p:tgtEl>
                                        <p:attrNameLst>
                                          <p:attrName>style.visibility</p:attrName>
                                        </p:attrNameLst>
                                      </p:cBhvr>
                                      <p:to>
                                        <p:strVal val="visible"/>
                                      </p:to>
                                    </p:set>
                                    <p:animEffect transition="in" filter="fade">
                                      <p:cBhvr>
                                        <p:cTn id="181" dur="500"/>
                                        <p:tgtEl>
                                          <p:spTgt spid="246"/>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111"/>
                                        </p:tgtEl>
                                        <p:attrNameLst>
                                          <p:attrName>style.visibility</p:attrName>
                                        </p:attrNameLst>
                                      </p:cBhvr>
                                      <p:to>
                                        <p:strVal val="visible"/>
                                      </p:to>
                                    </p:set>
                                    <p:animEffect transition="in" filter="fade">
                                      <p:cBhvr>
                                        <p:cTn id="186" dur="500"/>
                                        <p:tgtEl>
                                          <p:spTgt spid="111"/>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257"/>
                                        </p:tgtEl>
                                        <p:attrNameLst>
                                          <p:attrName>style.visibility</p:attrName>
                                        </p:attrNameLst>
                                      </p:cBhvr>
                                      <p:to>
                                        <p:strVal val="visible"/>
                                      </p:to>
                                    </p:set>
                                    <p:animEffect transition="in" filter="fade">
                                      <p:cBhvr>
                                        <p:cTn id="189" dur="500"/>
                                        <p:tgtEl>
                                          <p:spTgt spid="257"/>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grpId="0" nodeType="clickEffect">
                                  <p:stCondLst>
                                    <p:cond delay="0"/>
                                  </p:stCondLst>
                                  <p:childTnLst>
                                    <p:set>
                                      <p:cBhvr>
                                        <p:cTn id="193" dur="1" fill="hold">
                                          <p:stCondLst>
                                            <p:cond delay="0"/>
                                          </p:stCondLst>
                                        </p:cTn>
                                        <p:tgtEl>
                                          <p:spTgt spid="113"/>
                                        </p:tgtEl>
                                        <p:attrNameLst>
                                          <p:attrName>style.visibility</p:attrName>
                                        </p:attrNameLst>
                                      </p:cBhvr>
                                      <p:to>
                                        <p:strVal val="visible"/>
                                      </p:to>
                                    </p:set>
                                    <p:animEffect transition="in" filter="fade">
                                      <p:cBhvr>
                                        <p:cTn id="194" dur="500"/>
                                        <p:tgtEl>
                                          <p:spTgt spid="113"/>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259"/>
                                        </p:tgtEl>
                                        <p:attrNameLst>
                                          <p:attrName>style.visibility</p:attrName>
                                        </p:attrNameLst>
                                      </p:cBhvr>
                                      <p:to>
                                        <p:strVal val="visible"/>
                                      </p:to>
                                    </p:set>
                                    <p:animEffect transition="in" filter="fade">
                                      <p:cBhvr>
                                        <p:cTn id="197" dur="500"/>
                                        <p:tgtEl>
                                          <p:spTgt spid="259"/>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114"/>
                                        </p:tgtEl>
                                        <p:attrNameLst>
                                          <p:attrName>style.visibility</p:attrName>
                                        </p:attrNameLst>
                                      </p:cBhvr>
                                      <p:to>
                                        <p:strVal val="visible"/>
                                      </p:to>
                                    </p:set>
                                    <p:animEffect transition="in" filter="fade">
                                      <p:cBhvr>
                                        <p:cTn id="200" dur="500"/>
                                        <p:tgtEl>
                                          <p:spTgt spid="114"/>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260"/>
                                        </p:tgtEl>
                                        <p:attrNameLst>
                                          <p:attrName>style.visibility</p:attrName>
                                        </p:attrNameLst>
                                      </p:cBhvr>
                                      <p:to>
                                        <p:strVal val="visible"/>
                                      </p:to>
                                    </p:set>
                                    <p:animEffect transition="in" filter="fade">
                                      <p:cBhvr>
                                        <p:cTn id="203" dur="500"/>
                                        <p:tgtEl>
                                          <p:spTgt spid="260"/>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115"/>
                                        </p:tgtEl>
                                        <p:attrNameLst>
                                          <p:attrName>style.visibility</p:attrName>
                                        </p:attrNameLst>
                                      </p:cBhvr>
                                      <p:to>
                                        <p:strVal val="visible"/>
                                      </p:to>
                                    </p:set>
                                    <p:animEffect transition="in" filter="fade">
                                      <p:cBhvr>
                                        <p:cTn id="206" dur="500"/>
                                        <p:tgtEl>
                                          <p:spTgt spid="115"/>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261"/>
                                        </p:tgtEl>
                                        <p:attrNameLst>
                                          <p:attrName>style.visibility</p:attrName>
                                        </p:attrNameLst>
                                      </p:cBhvr>
                                      <p:to>
                                        <p:strVal val="visible"/>
                                      </p:to>
                                    </p:set>
                                    <p:animEffect transition="in" filter="fade">
                                      <p:cBhvr>
                                        <p:cTn id="209" dur="500"/>
                                        <p:tgtEl>
                                          <p:spTgt spid="261"/>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116"/>
                                        </p:tgtEl>
                                        <p:attrNameLst>
                                          <p:attrName>style.visibility</p:attrName>
                                        </p:attrNameLst>
                                      </p:cBhvr>
                                      <p:to>
                                        <p:strVal val="visible"/>
                                      </p:to>
                                    </p:set>
                                    <p:animEffect transition="in" filter="fade">
                                      <p:cBhvr>
                                        <p:cTn id="212" dur="500"/>
                                        <p:tgtEl>
                                          <p:spTgt spid="116"/>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262"/>
                                        </p:tgtEl>
                                        <p:attrNameLst>
                                          <p:attrName>style.visibility</p:attrName>
                                        </p:attrNameLst>
                                      </p:cBhvr>
                                      <p:to>
                                        <p:strVal val="visible"/>
                                      </p:to>
                                    </p:set>
                                    <p:animEffect transition="in" filter="fade">
                                      <p:cBhvr>
                                        <p:cTn id="215" dur="500"/>
                                        <p:tgtEl>
                                          <p:spTgt spid="262"/>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112"/>
                                        </p:tgtEl>
                                        <p:attrNameLst>
                                          <p:attrName>style.visibility</p:attrName>
                                        </p:attrNameLst>
                                      </p:cBhvr>
                                      <p:to>
                                        <p:strVal val="visible"/>
                                      </p:to>
                                    </p:set>
                                    <p:animEffect transition="in" filter="fade">
                                      <p:cBhvr>
                                        <p:cTn id="220" dur="500"/>
                                        <p:tgtEl>
                                          <p:spTgt spid="112"/>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258"/>
                                        </p:tgtEl>
                                        <p:attrNameLst>
                                          <p:attrName>style.visibility</p:attrName>
                                        </p:attrNameLst>
                                      </p:cBhvr>
                                      <p:to>
                                        <p:strVal val="visible"/>
                                      </p:to>
                                    </p:set>
                                    <p:animEffect transition="in" filter="fade">
                                      <p:cBhvr>
                                        <p:cTn id="223" dur="500"/>
                                        <p:tgtEl>
                                          <p:spTgt spid="258"/>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123"/>
                                        </p:tgtEl>
                                        <p:attrNameLst>
                                          <p:attrName>style.visibility</p:attrName>
                                        </p:attrNameLst>
                                      </p:cBhvr>
                                      <p:to>
                                        <p:strVal val="visible"/>
                                      </p:to>
                                    </p:set>
                                    <p:animEffect transition="in" filter="fade">
                                      <p:cBhvr>
                                        <p:cTn id="228" dur="500"/>
                                        <p:tgtEl>
                                          <p:spTgt spid="123"/>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14"/>
                                        </p:tgtEl>
                                        <p:attrNameLst>
                                          <p:attrName>style.visibility</p:attrName>
                                        </p:attrNameLst>
                                      </p:cBhvr>
                                      <p:to>
                                        <p:strVal val="visible"/>
                                      </p:to>
                                    </p:set>
                                    <p:animEffect transition="in" filter="fade">
                                      <p:cBhvr>
                                        <p:cTn id="231" dur="500"/>
                                        <p:tgtEl>
                                          <p:spTgt spid="14"/>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ntr" presetSubtype="0" fill="hold" grpId="0" nodeType="clickEffect">
                                  <p:stCondLst>
                                    <p:cond delay="0"/>
                                  </p:stCondLst>
                                  <p:childTnLst>
                                    <p:set>
                                      <p:cBhvr>
                                        <p:cTn id="235" dur="1" fill="hold">
                                          <p:stCondLst>
                                            <p:cond delay="0"/>
                                          </p:stCondLst>
                                        </p:cTn>
                                        <p:tgtEl>
                                          <p:spTgt spid="125"/>
                                        </p:tgtEl>
                                        <p:attrNameLst>
                                          <p:attrName>style.visibility</p:attrName>
                                        </p:attrNameLst>
                                      </p:cBhvr>
                                      <p:to>
                                        <p:strVal val="visible"/>
                                      </p:to>
                                    </p:set>
                                    <p:animEffect transition="in" filter="fade">
                                      <p:cBhvr>
                                        <p:cTn id="236" dur="500"/>
                                        <p:tgtEl>
                                          <p:spTgt spid="125"/>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16"/>
                                        </p:tgtEl>
                                        <p:attrNameLst>
                                          <p:attrName>style.visibility</p:attrName>
                                        </p:attrNameLst>
                                      </p:cBhvr>
                                      <p:to>
                                        <p:strVal val="visible"/>
                                      </p:to>
                                    </p:set>
                                    <p:animEffect transition="in" filter="fade">
                                      <p:cBhvr>
                                        <p:cTn id="239" dur="500"/>
                                        <p:tgtEl>
                                          <p:spTgt spid="16"/>
                                        </p:tgtEl>
                                      </p:cBhvr>
                                    </p:animEffect>
                                  </p:childTnLst>
                                </p:cTn>
                              </p:par>
                              <p:par>
                                <p:cTn id="240" presetID="10" presetClass="entr" presetSubtype="0" fill="hold" grpId="0" nodeType="withEffect">
                                  <p:stCondLst>
                                    <p:cond delay="0"/>
                                  </p:stCondLst>
                                  <p:childTnLst>
                                    <p:set>
                                      <p:cBhvr>
                                        <p:cTn id="241" dur="1" fill="hold">
                                          <p:stCondLst>
                                            <p:cond delay="0"/>
                                          </p:stCondLst>
                                        </p:cTn>
                                        <p:tgtEl>
                                          <p:spTgt spid="126"/>
                                        </p:tgtEl>
                                        <p:attrNameLst>
                                          <p:attrName>style.visibility</p:attrName>
                                        </p:attrNameLst>
                                      </p:cBhvr>
                                      <p:to>
                                        <p:strVal val="visible"/>
                                      </p:to>
                                    </p:set>
                                    <p:animEffect transition="in" filter="fade">
                                      <p:cBhvr>
                                        <p:cTn id="242" dur="500"/>
                                        <p:tgtEl>
                                          <p:spTgt spid="126"/>
                                        </p:tgtEl>
                                      </p:cBhvr>
                                    </p:animEffect>
                                  </p:childTnLst>
                                </p:cTn>
                              </p:par>
                              <p:par>
                                <p:cTn id="243" presetID="10" presetClass="entr" presetSubtype="0" fill="hold" grpId="0" nodeType="withEffect">
                                  <p:stCondLst>
                                    <p:cond delay="0"/>
                                  </p:stCondLst>
                                  <p:childTnLst>
                                    <p:set>
                                      <p:cBhvr>
                                        <p:cTn id="244" dur="1" fill="hold">
                                          <p:stCondLst>
                                            <p:cond delay="0"/>
                                          </p:stCondLst>
                                        </p:cTn>
                                        <p:tgtEl>
                                          <p:spTgt spid="17"/>
                                        </p:tgtEl>
                                        <p:attrNameLst>
                                          <p:attrName>style.visibility</p:attrName>
                                        </p:attrNameLst>
                                      </p:cBhvr>
                                      <p:to>
                                        <p:strVal val="visible"/>
                                      </p:to>
                                    </p:set>
                                    <p:animEffect transition="in" filter="fade">
                                      <p:cBhvr>
                                        <p:cTn id="245" dur="500"/>
                                        <p:tgtEl>
                                          <p:spTgt spid="17"/>
                                        </p:tgtEl>
                                      </p:cBhvr>
                                    </p:animEffect>
                                  </p:childTnLst>
                                </p:cTn>
                              </p:par>
                              <p:par>
                                <p:cTn id="246" presetID="10" presetClass="entr" presetSubtype="0" fill="hold" grpId="0" nodeType="withEffect">
                                  <p:stCondLst>
                                    <p:cond delay="0"/>
                                  </p:stCondLst>
                                  <p:childTnLst>
                                    <p:set>
                                      <p:cBhvr>
                                        <p:cTn id="247" dur="1" fill="hold">
                                          <p:stCondLst>
                                            <p:cond delay="0"/>
                                          </p:stCondLst>
                                        </p:cTn>
                                        <p:tgtEl>
                                          <p:spTgt spid="127"/>
                                        </p:tgtEl>
                                        <p:attrNameLst>
                                          <p:attrName>style.visibility</p:attrName>
                                        </p:attrNameLst>
                                      </p:cBhvr>
                                      <p:to>
                                        <p:strVal val="visible"/>
                                      </p:to>
                                    </p:set>
                                    <p:animEffect transition="in" filter="fade">
                                      <p:cBhvr>
                                        <p:cTn id="248" dur="500"/>
                                        <p:tgtEl>
                                          <p:spTgt spid="127"/>
                                        </p:tgtEl>
                                      </p:cBhvr>
                                    </p:animEffect>
                                  </p:childTnLst>
                                </p:cTn>
                              </p:par>
                              <p:par>
                                <p:cTn id="249" presetID="10" presetClass="entr" presetSubtype="0" fill="hold" grpId="0" nodeType="withEffect">
                                  <p:stCondLst>
                                    <p:cond delay="0"/>
                                  </p:stCondLst>
                                  <p:childTnLst>
                                    <p:set>
                                      <p:cBhvr>
                                        <p:cTn id="250" dur="1" fill="hold">
                                          <p:stCondLst>
                                            <p:cond delay="0"/>
                                          </p:stCondLst>
                                        </p:cTn>
                                        <p:tgtEl>
                                          <p:spTgt spid="18"/>
                                        </p:tgtEl>
                                        <p:attrNameLst>
                                          <p:attrName>style.visibility</p:attrName>
                                        </p:attrNameLst>
                                      </p:cBhvr>
                                      <p:to>
                                        <p:strVal val="visible"/>
                                      </p:to>
                                    </p:set>
                                    <p:animEffect transition="in" filter="fade">
                                      <p:cBhvr>
                                        <p:cTn id="251" dur="500"/>
                                        <p:tgtEl>
                                          <p:spTgt spid="18"/>
                                        </p:tgtEl>
                                      </p:cBhvr>
                                    </p:animEffect>
                                  </p:childTnLst>
                                </p:cTn>
                              </p:par>
                              <p:par>
                                <p:cTn id="252" presetID="10" presetClass="entr" presetSubtype="0" fill="hold" grpId="0" nodeType="withEffect">
                                  <p:stCondLst>
                                    <p:cond delay="0"/>
                                  </p:stCondLst>
                                  <p:childTnLst>
                                    <p:set>
                                      <p:cBhvr>
                                        <p:cTn id="253" dur="1" fill="hold">
                                          <p:stCondLst>
                                            <p:cond delay="0"/>
                                          </p:stCondLst>
                                        </p:cTn>
                                        <p:tgtEl>
                                          <p:spTgt spid="128"/>
                                        </p:tgtEl>
                                        <p:attrNameLst>
                                          <p:attrName>style.visibility</p:attrName>
                                        </p:attrNameLst>
                                      </p:cBhvr>
                                      <p:to>
                                        <p:strVal val="visible"/>
                                      </p:to>
                                    </p:set>
                                    <p:animEffect transition="in" filter="fade">
                                      <p:cBhvr>
                                        <p:cTn id="254" dur="500"/>
                                        <p:tgtEl>
                                          <p:spTgt spid="128"/>
                                        </p:tgtEl>
                                      </p:cBhvr>
                                    </p:animEffect>
                                  </p:childTnLst>
                                </p:cTn>
                              </p:par>
                              <p:par>
                                <p:cTn id="255" presetID="10" presetClass="entr" presetSubtype="0" fill="hold" grpId="0" nodeType="withEffect">
                                  <p:stCondLst>
                                    <p:cond delay="0"/>
                                  </p:stCondLst>
                                  <p:childTnLst>
                                    <p:set>
                                      <p:cBhvr>
                                        <p:cTn id="256" dur="1" fill="hold">
                                          <p:stCondLst>
                                            <p:cond delay="0"/>
                                          </p:stCondLst>
                                        </p:cTn>
                                        <p:tgtEl>
                                          <p:spTgt spid="19"/>
                                        </p:tgtEl>
                                        <p:attrNameLst>
                                          <p:attrName>style.visibility</p:attrName>
                                        </p:attrNameLst>
                                      </p:cBhvr>
                                      <p:to>
                                        <p:strVal val="visible"/>
                                      </p:to>
                                    </p:set>
                                    <p:animEffect transition="in" filter="fade">
                                      <p:cBhvr>
                                        <p:cTn id="257" dur="500"/>
                                        <p:tgtEl>
                                          <p:spTgt spid="19"/>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grpId="0" nodeType="clickEffect">
                                  <p:stCondLst>
                                    <p:cond delay="0"/>
                                  </p:stCondLst>
                                  <p:childTnLst>
                                    <p:set>
                                      <p:cBhvr>
                                        <p:cTn id="261" dur="1" fill="hold">
                                          <p:stCondLst>
                                            <p:cond delay="0"/>
                                          </p:stCondLst>
                                        </p:cTn>
                                        <p:tgtEl>
                                          <p:spTgt spid="124"/>
                                        </p:tgtEl>
                                        <p:attrNameLst>
                                          <p:attrName>style.visibility</p:attrName>
                                        </p:attrNameLst>
                                      </p:cBhvr>
                                      <p:to>
                                        <p:strVal val="visible"/>
                                      </p:to>
                                    </p:set>
                                    <p:animEffect transition="in" filter="fade">
                                      <p:cBhvr>
                                        <p:cTn id="262" dur="500"/>
                                        <p:tgtEl>
                                          <p:spTgt spid="124"/>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15"/>
                                        </p:tgtEl>
                                        <p:attrNameLst>
                                          <p:attrName>style.visibility</p:attrName>
                                        </p:attrNameLst>
                                      </p:cBhvr>
                                      <p:to>
                                        <p:strVal val="visible"/>
                                      </p:to>
                                    </p:set>
                                    <p:animEffect transition="in" filter="fade">
                                      <p:cBhvr>
                                        <p:cTn id="265" dur="500"/>
                                        <p:tgtEl>
                                          <p:spTgt spid="15"/>
                                        </p:tgtEl>
                                      </p:cBhvr>
                                    </p:animEffect>
                                  </p:childTnLst>
                                </p:cTn>
                              </p:par>
                            </p:childTnLst>
                          </p:cTn>
                        </p:par>
                      </p:childTnLst>
                    </p:cTn>
                  </p:par>
                  <p:par>
                    <p:cTn id="266" fill="hold">
                      <p:stCondLst>
                        <p:cond delay="indefinite"/>
                      </p:stCondLst>
                      <p:childTnLst>
                        <p:par>
                          <p:cTn id="267" fill="hold">
                            <p:stCondLst>
                              <p:cond delay="0"/>
                            </p:stCondLst>
                            <p:childTnLst>
                              <p:par>
                                <p:cTn id="268" presetID="10" presetClass="entr" presetSubtype="0" fill="hold" grpId="0" nodeType="clickEffect">
                                  <p:stCondLst>
                                    <p:cond delay="0"/>
                                  </p:stCondLst>
                                  <p:childTnLst>
                                    <p:set>
                                      <p:cBhvr>
                                        <p:cTn id="269" dur="1" fill="hold">
                                          <p:stCondLst>
                                            <p:cond delay="0"/>
                                          </p:stCondLst>
                                        </p:cTn>
                                        <p:tgtEl>
                                          <p:spTgt spid="135"/>
                                        </p:tgtEl>
                                        <p:attrNameLst>
                                          <p:attrName>style.visibility</p:attrName>
                                        </p:attrNameLst>
                                      </p:cBhvr>
                                      <p:to>
                                        <p:strVal val="visible"/>
                                      </p:to>
                                    </p:set>
                                    <p:animEffect transition="in" filter="fade">
                                      <p:cBhvr>
                                        <p:cTn id="270" dur="500"/>
                                        <p:tgtEl>
                                          <p:spTgt spid="135"/>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136"/>
                                        </p:tgtEl>
                                        <p:attrNameLst>
                                          <p:attrName>style.visibility</p:attrName>
                                        </p:attrNameLst>
                                      </p:cBhvr>
                                      <p:to>
                                        <p:strVal val="visible"/>
                                      </p:to>
                                    </p:set>
                                    <p:animEffect transition="in" filter="fade">
                                      <p:cBhvr>
                                        <p:cTn id="273" dur="500"/>
                                        <p:tgtEl>
                                          <p:spTgt spid="136"/>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137"/>
                                        </p:tgtEl>
                                        <p:attrNameLst>
                                          <p:attrName>style.visibility</p:attrName>
                                        </p:attrNameLst>
                                      </p:cBhvr>
                                      <p:to>
                                        <p:strVal val="visible"/>
                                      </p:to>
                                    </p:set>
                                    <p:animEffect transition="in" filter="fade">
                                      <p:cBhvr>
                                        <p:cTn id="276" dur="500"/>
                                        <p:tgtEl>
                                          <p:spTgt spid="137"/>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138"/>
                                        </p:tgtEl>
                                        <p:attrNameLst>
                                          <p:attrName>style.visibility</p:attrName>
                                        </p:attrNameLst>
                                      </p:cBhvr>
                                      <p:to>
                                        <p:strVal val="visible"/>
                                      </p:to>
                                    </p:set>
                                    <p:animEffect transition="in" filter="fade">
                                      <p:cBhvr>
                                        <p:cTn id="279" dur="500"/>
                                        <p:tgtEl>
                                          <p:spTgt spid="138"/>
                                        </p:tgtEl>
                                      </p:cBhvr>
                                    </p:animEffect>
                                  </p:childTnLst>
                                </p:cTn>
                              </p:par>
                              <p:par>
                                <p:cTn id="280" presetID="10" presetClass="entr" presetSubtype="0" fill="hold" grpId="0" nodeType="withEffect">
                                  <p:stCondLst>
                                    <p:cond delay="0"/>
                                  </p:stCondLst>
                                  <p:childTnLst>
                                    <p:set>
                                      <p:cBhvr>
                                        <p:cTn id="281" dur="1" fill="hold">
                                          <p:stCondLst>
                                            <p:cond delay="0"/>
                                          </p:stCondLst>
                                        </p:cTn>
                                        <p:tgtEl>
                                          <p:spTgt spid="139"/>
                                        </p:tgtEl>
                                        <p:attrNameLst>
                                          <p:attrName>style.visibility</p:attrName>
                                        </p:attrNameLst>
                                      </p:cBhvr>
                                      <p:to>
                                        <p:strVal val="visible"/>
                                      </p:to>
                                    </p:set>
                                    <p:animEffect transition="in" filter="fade">
                                      <p:cBhvr>
                                        <p:cTn id="282" dur="500"/>
                                        <p:tgtEl>
                                          <p:spTgt spid="139"/>
                                        </p:tgtEl>
                                      </p:cBhvr>
                                    </p:animEffect>
                                  </p:childTnLst>
                                </p:cTn>
                              </p:par>
                              <p:par>
                                <p:cTn id="283" presetID="10" presetClass="entr" presetSubtype="0" fill="hold" grpId="0" nodeType="withEffect">
                                  <p:stCondLst>
                                    <p:cond delay="0"/>
                                  </p:stCondLst>
                                  <p:childTnLst>
                                    <p:set>
                                      <p:cBhvr>
                                        <p:cTn id="284" dur="1" fill="hold">
                                          <p:stCondLst>
                                            <p:cond delay="0"/>
                                          </p:stCondLst>
                                        </p:cTn>
                                        <p:tgtEl>
                                          <p:spTgt spid="140"/>
                                        </p:tgtEl>
                                        <p:attrNameLst>
                                          <p:attrName>style.visibility</p:attrName>
                                        </p:attrNameLst>
                                      </p:cBhvr>
                                      <p:to>
                                        <p:strVal val="visible"/>
                                      </p:to>
                                    </p:set>
                                    <p:animEffect transition="in" filter="fade">
                                      <p:cBhvr>
                                        <p:cTn id="285" dur="500"/>
                                        <p:tgtEl>
                                          <p:spTgt spid="140"/>
                                        </p:tgtEl>
                                      </p:cBhvr>
                                    </p:animEffect>
                                  </p:childTnLst>
                                </p:cTn>
                              </p:par>
                              <p:par>
                                <p:cTn id="286" presetID="10" presetClass="entr" presetSubtype="0" fill="hold" grpId="0" nodeType="withEffect">
                                  <p:stCondLst>
                                    <p:cond delay="0"/>
                                  </p:stCondLst>
                                  <p:childTnLst>
                                    <p:set>
                                      <p:cBhvr>
                                        <p:cTn id="287" dur="1" fill="hold">
                                          <p:stCondLst>
                                            <p:cond delay="0"/>
                                          </p:stCondLst>
                                        </p:cTn>
                                        <p:tgtEl>
                                          <p:spTgt spid="147"/>
                                        </p:tgtEl>
                                        <p:attrNameLst>
                                          <p:attrName>style.visibility</p:attrName>
                                        </p:attrNameLst>
                                      </p:cBhvr>
                                      <p:to>
                                        <p:strVal val="visible"/>
                                      </p:to>
                                    </p:set>
                                    <p:animEffect transition="in" filter="fade">
                                      <p:cBhvr>
                                        <p:cTn id="288" dur="500"/>
                                        <p:tgtEl>
                                          <p:spTgt spid="147"/>
                                        </p:tgtEl>
                                      </p:cBhvr>
                                    </p:animEffect>
                                  </p:childTnLst>
                                </p:cTn>
                              </p:par>
                              <p:par>
                                <p:cTn id="289" presetID="10" presetClass="entr" presetSubtype="0" fill="hold" grpId="0" nodeType="withEffect">
                                  <p:stCondLst>
                                    <p:cond delay="0"/>
                                  </p:stCondLst>
                                  <p:childTnLst>
                                    <p:set>
                                      <p:cBhvr>
                                        <p:cTn id="290" dur="1" fill="hold">
                                          <p:stCondLst>
                                            <p:cond delay="0"/>
                                          </p:stCondLst>
                                        </p:cTn>
                                        <p:tgtEl>
                                          <p:spTgt spid="148"/>
                                        </p:tgtEl>
                                        <p:attrNameLst>
                                          <p:attrName>style.visibility</p:attrName>
                                        </p:attrNameLst>
                                      </p:cBhvr>
                                      <p:to>
                                        <p:strVal val="visible"/>
                                      </p:to>
                                    </p:set>
                                    <p:animEffect transition="in" filter="fade">
                                      <p:cBhvr>
                                        <p:cTn id="291" dur="500"/>
                                        <p:tgtEl>
                                          <p:spTgt spid="148"/>
                                        </p:tgtEl>
                                      </p:cBhvr>
                                    </p:animEffect>
                                  </p:childTnLst>
                                </p:cTn>
                              </p:par>
                              <p:par>
                                <p:cTn id="292" presetID="10" presetClass="entr" presetSubtype="0" fill="hold" grpId="0" nodeType="withEffect">
                                  <p:stCondLst>
                                    <p:cond delay="0"/>
                                  </p:stCondLst>
                                  <p:childTnLst>
                                    <p:set>
                                      <p:cBhvr>
                                        <p:cTn id="293" dur="1" fill="hold">
                                          <p:stCondLst>
                                            <p:cond delay="0"/>
                                          </p:stCondLst>
                                        </p:cTn>
                                        <p:tgtEl>
                                          <p:spTgt spid="149"/>
                                        </p:tgtEl>
                                        <p:attrNameLst>
                                          <p:attrName>style.visibility</p:attrName>
                                        </p:attrNameLst>
                                      </p:cBhvr>
                                      <p:to>
                                        <p:strVal val="visible"/>
                                      </p:to>
                                    </p:set>
                                    <p:animEffect transition="in" filter="fade">
                                      <p:cBhvr>
                                        <p:cTn id="294" dur="500"/>
                                        <p:tgtEl>
                                          <p:spTgt spid="149"/>
                                        </p:tgtEl>
                                      </p:cBhvr>
                                    </p:animEffect>
                                  </p:childTnLst>
                                </p:cTn>
                              </p:par>
                              <p:par>
                                <p:cTn id="295" presetID="10" presetClass="entr" presetSubtype="0" fill="hold" grpId="0" nodeType="withEffect">
                                  <p:stCondLst>
                                    <p:cond delay="0"/>
                                  </p:stCondLst>
                                  <p:childTnLst>
                                    <p:set>
                                      <p:cBhvr>
                                        <p:cTn id="296" dur="1" fill="hold">
                                          <p:stCondLst>
                                            <p:cond delay="0"/>
                                          </p:stCondLst>
                                        </p:cTn>
                                        <p:tgtEl>
                                          <p:spTgt spid="150"/>
                                        </p:tgtEl>
                                        <p:attrNameLst>
                                          <p:attrName>style.visibility</p:attrName>
                                        </p:attrNameLst>
                                      </p:cBhvr>
                                      <p:to>
                                        <p:strVal val="visible"/>
                                      </p:to>
                                    </p:set>
                                    <p:animEffect transition="in" filter="fade">
                                      <p:cBhvr>
                                        <p:cTn id="297" dur="500"/>
                                        <p:tgtEl>
                                          <p:spTgt spid="150"/>
                                        </p:tgtEl>
                                      </p:cBhvr>
                                    </p:animEffect>
                                  </p:childTnLst>
                                </p:cTn>
                              </p:par>
                              <p:par>
                                <p:cTn id="298" presetID="10" presetClass="entr" presetSubtype="0" fill="hold" grpId="0" nodeType="withEffect">
                                  <p:stCondLst>
                                    <p:cond delay="0"/>
                                  </p:stCondLst>
                                  <p:childTnLst>
                                    <p:set>
                                      <p:cBhvr>
                                        <p:cTn id="299" dur="1" fill="hold">
                                          <p:stCondLst>
                                            <p:cond delay="0"/>
                                          </p:stCondLst>
                                        </p:cTn>
                                        <p:tgtEl>
                                          <p:spTgt spid="151"/>
                                        </p:tgtEl>
                                        <p:attrNameLst>
                                          <p:attrName>style.visibility</p:attrName>
                                        </p:attrNameLst>
                                      </p:cBhvr>
                                      <p:to>
                                        <p:strVal val="visible"/>
                                      </p:to>
                                    </p:set>
                                    <p:animEffect transition="in" filter="fade">
                                      <p:cBhvr>
                                        <p:cTn id="300" dur="500"/>
                                        <p:tgtEl>
                                          <p:spTgt spid="151"/>
                                        </p:tgtEl>
                                      </p:cBhvr>
                                    </p:animEffect>
                                  </p:childTnLst>
                                </p:cTn>
                              </p:par>
                              <p:par>
                                <p:cTn id="301" presetID="10" presetClass="entr" presetSubtype="0" fill="hold" grpId="0" nodeType="withEffect">
                                  <p:stCondLst>
                                    <p:cond delay="0"/>
                                  </p:stCondLst>
                                  <p:childTnLst>
                                    <p:set>
                                      <p:cBhvr>
                                        <p:cTn id="302" dur="1" fill="hold">
                                          <p:stCondLst>
                                            <p:cond delay="0"/>
                                          </p:stCondLst>
                                        </p:cTn>
                                        <p:tgtEl>
                                          <p:spTgt spid="152"/>
                                        </p:tgtEl>
                                        <p:attrNameLst>
                                          <p:attrName>style.visibility</p:attrName>
                                        </p:attrNameLst>
                                      </p:cBhvr>
                                      <p:to>
                                        <p:strVal val="visible"/>
                                      </p:to>
                                    </p:set>
                                    <p:animEffect transition="in" filter="fade">
                                      <p:cBhvr>
                                        <p:cTn id="303" dur="500"/>
                                        <p:tgtEl>
                                          <p:spTgt spid="152"/>
                                        </p:tgtEl>
                                      </p:cBhvr>
                                    </p:animEffect>
                                  </p:childTnLst>
                                </p:cTn>
                              </p:par>
                              <p:par>
                                <p:cTn id="304" presetID="10" presetClass="entr" presetSubtype="0" fill="hold" grpId="0" nodeType="withEffect">
                                  <p:stCondLst>
                                    <p:cond delay="0"/>
                                  </p:stCondLst>
                                  <p:childTnLst>
                                    <p:set>
                                      <p:cBhvr>
                                        <p:cTn id="305" dur="1" fill="hold">
                                          <p:stCondLst>
                                            <p:cond delay="0"/>
                                          </p:stCondLst>
                                        </p:cTn>
                                        <p:tgtEl>
                                          <p:spTgt spid="159"/>
                                        </p:tgtEl>
                                        <p:attrNameLst>
                                          <p:attrName>style.visibility</p:attrName>
                                        </p:attrNameLst>
                                      </p:cBhvr>
                                      <p:to>
                                        <p:strVal val="visible"/>
                                      </p:to>
                                    </p:set>
                                    <p:animEffect transition="in" filter="fade">
                                      <p:cBhvr>
                                        <p:cTn id="306" dur="500"/>
                                        <p:tgtEl>
                                          <p:spTgt spid="159"/>
                                        </p:tgtEl>
                                      </p:cBhvr>
                                    </p:animEffect>
                                  </p:childTnLst>
                                </p:cTn>
                              </p:par>
                              <p:par>
                                <p:cTn id="307" presetID="10" presetClass="entr" presetSubtype="0" fill="hold" grpId="0" nodeType="withEffect">
                                  <p:stCondLst>
                                    <p:cond delay="0"/>
                                  </p:stCondLst>
                                  <p:childTnLst>
                                    <p:set>
                                      <p:cBhvr>
                                        <p:cTn id="308" dur="1" fill="hold">
                                          <p:stCondLst>
                                            <p:cond delay="0"/>
                                          </p:stCondLst>
                                        </p:cTn>
                                        <p:tgtEl>
                                          <p:spTgt spid="160"/>
                                        </p:tgtEl>
                                        <p:attrNameLst>
                                          <p:attrName>style.visibility</p:attrName>
                                        </p:attrNameLst>
                                      </p:cBhvr>
                                      <p:to>
                                        <p:strVal val="visible"/>
                                      </p:to>
                                    </p:set>
                                    <p:animEffect transition="in" filter="fade">
                                      <p:cBhvr>
                                        <p:cTn id="309" dur="500"/>
                                        <p:tgtEl>
                                          <p:spTgt spid="160"/>
                                        </p:tgtEl>
                                      </p:cBhvr>
                                    </p:animEffect>
                                  </p:childTnLst>
                                </p:cTn>
                              </p:par>
                              <p:par>
                                <p:cTn id="310" presetID="10" presetClass="entr" presetSubtype="0" fill="hold" grpId="0" nodeType="withEffect">
                                  <p:stCondLst>
                                    <p:cond delay="0"/>
                                  </p:stCondLst>
                                  <p:childTnLst>
                                    <p:set>
                                      <p:cBhvr>
                                        <p:cTn id="311" dur="1" fill="hold">
                                          <p:stCondLst>
                                            <p:cond delay="0"/>
                                          </p:stCondLst>
                                        </p:cTn>
                                        <p:tgtEl>
                                          <p:spTgt spid="161"/>
                                        </p:tgtEl>
                                        <p:attrNameLst>
                                          <p:attrName>style.visibility</p:attrName>
                                        </p:attrNameLst>
                                      </p:cBhvr>
                                      <p:to>
                                        <p:strVal val="visible"/>
                                      </p:to>
                                    </p:set>
                                    <p:animEffect transition="in" filter="fade">
                                      <p:cBhvr>
                                        <p:cTn id="312" dur="500"/>
                                        <p:tgtEl>
                                          <p:spTgt spid="161"/>
                                        </p:tgtEl>
                                      </p:cBhvr>
                                    </p:animEffect>
                                  </p:childTnLst>
                                </p:cTn>
                              </p:par>
                              <p:par>
                                <p:cTn id="313" presetID="10" presetClass="entr" presetSubtype="0" fill="hold" grpId="0" nodeType="withEffect">
                                  <p:stCondLst>
                                    <p:cond delay="0"/>
                                  </p:stCondLst>
                                  <p:childTnLst>
                                    <p:set>
                                      <p:cBhvr>
                                        <p:cTn id="314" dur="1" fill="hold">
                                          <p:stCondLst>
                                            <p:cond delay="0"/>
                                          </p:stCondLst>
                                        </p:cTn>
                                        <p:tgtEl>
                                          <p:spTgt spid="162"/>
                                        </p:tgtEl>
                                        <p:attrNameLst>
                                          <p:attrName>style.visibility</p:attrName>
                                        </p:attrNameLst>
                                      </p:cBhvr>
                                      <p:to>
                                        <p:strVal val="visible"/>
                                      </p:to>
                                    </p:set>
                                    <p:animEffect transition="in" filter="fade">
                                      <p:cBhvr>
                                        <p:cTn id="315" dur="500"/>
                                        <p:tgtEl>
                                          <p:spTgt spid="162"/>
                                        </p:tgtEl>
                                      </p:cBhvr>
                                    </p:animEffect>
                                  </p:childTnLst>
                                </p:cTn>
                              </p:par>
                              <p:par>
                                <p:cTn id="316" presetID="10" presetClass="entr" presetSubtype="0" fill="hold" grpId="0" nodeType="withEffect">
                                  <p:stCondLst>
                                    <p:cond delay="0"/>
                                  </p:stCondLst>
                                  <p:childTnLst>
                                    <p:set>
                                      <p:cBhvr>
                                        <p:cTn id="317" dur="1" fill="hold">
                                          <p:stCondLst>
                                            <p:cond delay="0"/>
                                          </p:stCondLst>
                                        </p:cTn>
                                        <p:tgtEl>
                                          <p:spTgt spid="163"/>
                                        </p:tgtEl>
                                        <p:attrNameLst>
                                          <p:attrName>style.visibility</p:attrName>
                                        </p:attrNameLst>
                                      </p:cBhvr>
                                      <p:to>
                                        <p:strVal val="visible"/>
                                      </p:to>
                                    </p:set>
                                    <p:animEffect transition="in" filter="fade">
                                      <p:cBhvr>
                                        <p:cTn id="318" dur="500"/>
                                        <p:tgtEl>
                                          <p:spTgt spid="163"/>
                                        </p:tgtEl>
                                      </p:cBhvr>
                                    </p:animEffect>
                                  </p:childTnLst>
                                </p:cTn>
                              </p:par>
                              <p:par>
                                <p:cTn id="319" presetID="10" presetClass="entr" presetSubtype="0" fill="hold" grpId="0" nodeType="withEffect">
                                  <p:stCondLst>
                                    <p:cond delay="0"/>
                                  </p:stCondLst>
                                  <p:childTnLst>
                                    <p:set>
                                      <p:cBhvr>
                                        <p:cTn id="320" dur="1" fill="hold">
                                          <p:stCondLst>
                                            <p:cond delay="0"/>
                                          </p:stCondLst>
                                        </p:cTn>
                                        <p:tgtEl>
                                          <p:spTgt spid="164"/>
                                        </p:tgtEl>
                                        <p:attrNameLst>
                                          <p:attrName>style.visibility</p:attrName>
                                        </p:attrNameLst>
                                      </p:cBhvr>
                                      <p:to>
                                        <p:strVal val="visible"/>
                                      </p:to>
                                    </p:set>
                                    <p:animEffect transition="in" filter="fade">
                                      <p:cBhvr>
                                        <p:cTn id="321" dur="500"/>
                                        <p:tgtEl>
                                          <p:spTgt spid="164"/>
                                        </p:tgtEl>
                                      </p:cBhvr>
                                    </p:animEffect>
                                  </p:childTnLst>
                                </p:cTn>
                              </p:par>
                              <p:par>
                                <p:cTn id="322" presetID="10" presetClass="entr" presetSubtype="0" fill="hold" grpId="0" nodeType="withEffect">
                                  <p:stCondLst>
                                    <p:cond delay="0"/>
                                  </p:stCondLst>
                                  <p:childTnLst>
                                    <p:set>
                                      <p:cBhvr>
                                        <p:cTn id="323" dur="1" fill="hold">
                                          <p:stCondLst>
                                            <p:cond delay="0"/>
                                          </p:stCondLst>
                                        </p:cTn>
                                        <p:tgtEl>
                                          <p:spTgt spid="27"/>
                                        </p:tgtEl>
                                        <p:attrNameLst>
                                          <p:attrName>style.visibility</p:attrName>
                                        </p:attrNameLst>
                                      </p:cBhvr>
                                      <p:to>
                                        <p:strVal val="visible"/>
                                      </p:to>
                                    </p:set>
                                    <p:animEffect transition="in" filter="fade">
                                      <p:cBhvr>
                                        <p:cTn id="324" dur="500"/>
                                        <p:tgtEl>
                                          <p:spTgt spid="27"/>
                                        </p:tgtEl>
                                      </p:cBhvr>
                                    </p:animEffect>
                                  </p:childTnLst>
                                </p:cTn>
                              </p:par>
                              <p:par>
                                <p:cTn id="325" presetID="10" presetClass="entr" presetSubtype="0" fill="hold" grpId="0" nodeType="withEffect">
                                  <p:stCondLst>
                                    <p:cond delay="0"/>
                                  </p:stCondLst>
                                  <p:childTnLst>
                                    <p:set>
                                      <p:cBhvr>
                                        <p:cTn id="326" dur="1" fill="hold">
                                          <p:stCondLst>
                                            <p:cond delay="0"/>
                                          </p:stCondLst>
                                        </p:cTn>
                                        <p:tgtEl>
                                          <p:spTgt spid="28"/>
                                        </p:tgtEl>
                                        <p:attrNameLst>
                                          <p:attrName>style.visibility</p:attrName>
                                        </p:attrNameLst>
                                      </p:cBhvr>
                                      <p:to>
                                        <p:strVal val="visible"/>
                                      </p:to>
                                    </p:set>
                                    <p:animEffect transition="in" filter="fade">
                                      <p:cBhvr>
                                        <p:cTn id="327" dur="500"/>
                                        <p:tgtEl>
                                          <p:spTgt spid="28"/>
                                        </p:tgtEl>
                                      </p:cBhvr>
                                    </p:animEffect>
                                  </p:childTnLst>
                                </p:cTn>
                              </p:par>
                              <p:par>
                                <p:cTn id="328" presetID="10" presetClass="entr" presetSubtype="0" fill="hold" grpId="0" nodeType="withEffect">
                                  <p:stCondLst>
                                    <p:cond delay="0"/>
                                  </p:stCondLst>
                                  <p:childTnLst>
                                    <p:set>
                                      <p:cBhvr>
                                        <p:cTn id="329" dur="1" fill="hold">
                                          <p:stCondLst>
                                            <p:cond delay="0"/>
                                          </p:stCondLst>
                                        </p:cTn>
                                        <p:tgtEl>
                                          <p:spTgt spid="29"/>
                                        </p:tgtEl>
                                        <p:attrNameLst>
                                          <p:attrName>style.visibility</p:attrName>
                                        </p:attrNameLst>
                                      </p:cBhvr>
                                      <p:to>
                                        <p:strVal val="visible"/>
                                      </p:to>
                                    </p:set>
                                    <p:animEffect transition="in" filter="fade">
                                      <p:cBhvr>
                                        <p:cTn id="330" dur="500"/>
                                        <p:tgtEl>
                                          <p:spTgt spid="29"/>
                                        </p:tgtEl>
                                      </p:cBhvr>
                                    </p:animEffect>
                                  </p:childTnLst>
                                </p:cTn>
                              </p:par>
                              <p:par>
                                <p:cTn id="331" presetID="10" presetClass="entr" presetSubtype="0" fill="hold" grpId="0" nodeType="withEffect">
                                  <p:stCondLst>
                                    <p:cond delay="0"/>
                                  </p:stCondLst>
                                  <p:childTnLst>
                                    <p:set>
                                      <p:cBhvr>
                                        <p:cTn id="332" dur="1" fill="hold">
                                          <p:stCondLst>
                                            <p:cond delay="0"/>
                                          </p:stCondLst>
                                        </p:cTn>
                                        <p:tgtEl>
                                          <p:spTgt spid="30"/>
                                        </p:tgtEl>
                                        <p:attrNameLst>
                                          <p:attrName>style.visibility</p:attrName>
                                        </p:attrNameLst>
                                      </p:cBhvr>
                                      <p:to>
                                        <p:strVal val="visible"/>
                                      </p:to>
                                    </p:set>
                                    <p:animEffect transition="in" filter="fade">
                                      <p:cBhvr>
                                        <p:cTn id="333" dur="500"/>
                                        <p:tgtEl>
                                          <p:spTgt spid="30"/>
                                        </p:tgtEl>
                                      </p:cBhvr>
                                    </p:animEffect>
                                  </p:childTnLst>
                                </p:cTn>
                              </p:par>
                              <p:par>
                                <p:cTn id="334" presetID="10" presetClass="entr" presetSubtype="0" fill="hold" grpId="0" nodeType="withEffect">
                                  <p:stCondLst>
                                    <p:cond delay="0"/>
                                  </p:stCondLst>
                                  <p:childTnLst>
                                    <p:set>
                                      <p:cBhvr>
                                        <p:cTn id="335" dur="1" fill="hold">
                                          <p:stCondLst>
                                            <p:cond delay="0"/>
                                          </p:stCondLst>
                                        </p:cTn>
                                        <p:tgtEl>
                                          <p:spTgt spid="31"/>
                                        </p:tgtEl>
                                        <p:attrNameLst>
                                          <p:attrName>style.visibility</p:attrName>
                                        </p:attrNameLst>
                                      </p:cBhvr>
                                      <p:to>
                                        <p:strVal val="visible"/>
                                      </p:to>
                                    </p:set>
                                    <p:animEffect transition="in" filter="fade">
                                      <p:cBhvr>
                                        <p:cTn id="336" dur="500"/>
                                        <p:tgtEl>
                                          <p:spTgt spid="31"/>
                                        </p:tgtEl>
                                      </p:cBhvr>
                                    </p:animEffect>
                                  </p:childTnLst>
                                </p:cTn>
                              </p:par>
                              <p:par>
                                <p:cTn id="337" presetID="10" presetClass="entr" presetSubtype="0" fill="hold" grpId="0" nodeType="withEffect">
                                  <p:stCondLst>
                                    <p:cond delay="0"/>
                                  </p:stCondLst>
                                  <p:childTnLst>
                                    <p:set>
                                      <p:cBhvr>
                                        <p:cTn id="338" dur="1" fill="hold">
                                          <p:stCondLst>
                                            <p:cond delay="0"/>
                                          </p:stCondLst>
                                        </p:cTn>
                                        <p:tgtEl>
                                          <p:spTgt spid="32"/>
                                        </p:tgtEl>
                                        <p:attrNameLst>
                                          <p:attrName>style.visibility</p:attrName>
                                        </p:attrNameLst>
                                      </p:cBhvr>
                                      <p:to>
                                        <p:strVal val="visible"/>
                                      </p:to>
                                    </p:set>
                                    <p:animEffect transition="in" filter="fade">
                                      <p:cBhvr>
                                        <p:cTn id="339" dur="500"/>
                                        <p:tgtEl>
                                          <p:spTgt spid="32"/>
                                        </p:tgtEl>
                                      </p:cBhvr>
                                    </p:animEffect>
                                  </p:childTnLst>
                                </p:cTn>
                              </p:par>
                              <p:par>
                                <p:cTn id="340" presetID="10" presetClass="entr" presetSubtype="0" fill="hold" grpId="0" nodeType="withEffect">
                                  <p:stCondLst>
                                    <p:cond delay="0"/>
                                  </p:stCondLst>
                                  <p:childTnLst>
                                    <p:set>
                                      <p:cBhvr>
                                        <p:cTn id="341" dur="1" fill="hold">
                                          <p:stCondLst>
                                            <p:cond delay="0"/>
                                          </p:stCondLst>
                                        </p:cTn>
                                        <p:tgtEl>
                                          <p:spTgt spid="39"/>
                                        </p:tgtEl>
                                        <p:attrNameLst>
                                          <p:attrName>style.visibility</p:attrName>
                                        </p:attrNameLst>
                                      </p:cBhvr>
                                      <p:to>
                                        <p:strVal val="visible"/>
                                      </p:to>
                                    </p:set>
                                    <p:animEffect transition="in" filter="fade">
                                      <p:cBhvr>
                                        <p:cTn id="342" dur="500"/>
                                        <p:tgtEl>
                                          <p:spTgt spid="39"/>
                                        </p:tgtEl>
                                      </p:cBhvr>
                                    </p:animEffect>
                                  </p:childTnLst>
                                </p:cTn>
                              </p:par>
                              <p:par>
                                <p:cTn id="343" presetID="10" presetClass="entr" presetSubtype="0" fill="hold" grpId="0" nodeType="withEffect">
                                  <p:stCondLst>
                                    <p:cond delay="0"/>
                                  </p:stCondLst>
                                  <p:childTnLst>
                                    <p:set>
                                      <p:cBhvr>
                                        <p:cTn id="344" dur="1" fill="hold">
                                          <p:stCondLst>
                                            <p:cond delay="0"/>
                                          </p:stCondLst>
                                        </p:cTn>
                                        <p:tgtEl>
                                          <p:spTgt spid="40"/>
                                        </p:tgtEl>
                                        <p:attrNameLst>
                                          <p:attrName>style.visibility</p:attrName>
                                        </p:attrNameLst>
                                      </p:cBhvr>
                                      <p:to>
                                        <p:strVal val="visible"/>
                                      </p:to>
                                    </p:set>
                                    <p:animEffect transition="in" filter="fade">
                                      <p:cBhvr>
                                        <p:cTn id="345" dur="500"/>
                                        <p:tgtEl>
                                          <p:spTgt spid="40"/>
                                        </p:tgtEl>
                                      </p:cBhvr>
                                    </p:animEffect>
                                  </p:childTnLst>
                                </p:cTn>
                              </p:par>
                              <p:par>
                                <p:cTn id="346" presetID="10" presetClass="entr" presetSubtype="0" fill="hold" grpId="0" nodeType="withEffect">
                                  <p:stCondLst>
                                    <p:cond delay="0"/>
                                  </p:stCondLst>
                                  <p:childTnLst>
                                    <p:set>
                                      <p:cBhvr>
                                        <p:cTn id="347" dur="1" fill="hold">
                                          <p:stCondLst>
                                            <p:cond delay="0"/>
                                          </p:stCondLst>
                                        </p:cTn>
                                        <p:tgtEl>
                                          <p:spTgt spid="41"/>
                                        </p:tgtEl>
                                        <p:attrNameLst>
                                          <p:attrName>style.visibility</p:attrName>
                                        </p:attrNameLst>
                                      </p:cBhvr>
                                      <p:to>
                                        <p:strVal val="visible"/>
                                      </p:to>
                                    </p:set>
                                    <p:animEffect transition="in" filter="fade">
                                      <p:cBhvr>
                                        <p:cTn id="348" dur="500"/>
                                        <p:tgtEl>
                                          <p:spTgt spid="41"/>
                                        </p:tgtEl>
                                      </p:cBhvr>
                                    </p:animEffect>
                                  </p:childTnLst>
                                </p:cTn>
                              </p:par>
                              <p:par>
                                <p:cTn id="349" presetID="10" presetClass="entr" presetSubtype="0" fill="hold" grpId="0" nodeType="withEffect">
                                  <p:stCondLst>
                                    <p:cond delay="0"/>
                                  </p:stCondLst>
                                  <p:childTnLst>
                                    <p:set>
                                      <p:cBhvr>
                                        <p:cTn id="350" dur="1" fill="hold">
                                          <p:stCondLst>
                                            <p:cond delay="0"/>
                                          </p:stCondLst>
                                        </p:cTn>
                                        <p:tgtEl>
                                          <p:spTgt spid="42"/>
                                        </p:tgtEl>
                                        <p:attrNameLst>
                                          <p:attrName>style.visibility</p:attrName>
                                        </p:attrNameLst>
                                      </p:cBhvr>
                                      <p:to>
                                        <p:strVal val="visible"/>
                                      </p:to>
                                    </p:set>
                                    <p:animEffect transition="in" filter="fade">
                                      <p:cBhvr>
                                        <p:cTn id="351" dur="500"/>
                                        <p:tgtEl>
                                          <p:spTgt spid="42"/>
                                        </p:tgtEl>
                                      </p:cBhvr>
                                    </p:animEffect>
                                  </p:childTnLst>
                                </p:cTn>
                              </p:par>
                              <p:par>
                                <p:cTn id="352" presetID="10" presetClass="entr" presetSubtype="0" fill="hold" grpId="0" nodeType="withEffect">
                                  <p:stCondLst>
                                    <p:cond delay="0"/>
                                  </p:stCondLst>
                                  <p:childTnLst>
                                    <p:set>
                                      <p:cBhvr>
                                        <p:cTn id="353" dur="1" fill="hold">
                                          <p:stCondLst>
                                            <p:cond delay="0"/>
                                          </p:stCondLst>
                                        </p:cTn>
                                        <p:tgtEl>
                                          <p:spTgt spid="43"/>
                                        </p:tgtEl>
                                        <p:attrNameLst>
                                          <p:attrName>style.visibility</p:attrName>
                                        </p:attrNameLst>
                                      </p:cBhvr>
                                      <p:to>
                                        <p:strVal val="visible"/>
                                      </p:to>
                                    </p:set>
                                    <p:animEffect transition="in" filter="fade">
                                      <p:cBhvr>
                                        <p:cTn id="354" dur="500"/>
                                        <p:tgtEl>
                                          <p:spTgt spid="43"/>
                                        </p:tgtEl>
                                      </p:cBhvr>
                                    </p:animEffect>
                                  </p:childTnLst>
                                </p:cTn>
                              </p:par>
                              <p:par>
                                <p:cTn id="355" presetID="10" presetClass="entr" presetSubtype="0" fill="hold" grpId="0" nodeType="withEffect">
                                  <p:stCondLst>
                                    <p:cond delay="0"/>
                                  </p:stCondLst>
                                  <p:childTnLst>
                                    <p:set>
                                      <p:cBhvr>
                                        <p:cTn id="356" dur="1" fill="hold">
                                          <p:stCondLst>
                                            <p:cond delay="0"/>
                                          </p:stCondLst>
                                        </p:cTn>
                                        <p:tgtEl>
                                          <p:spTgt spid="44"/>
                                        </p:tgtEl>
                                        <p:attrNameLst>
                                          <p:attrName>style.visibility</p:attrName>
                                        </p:attrNameLst>
                                      </p:cBhvr>
                                      <p:to>
                                        <p:strVal val="visible"/>
                                      </p:to>
                                    </p:set>
                                    <p:animEffect transition="in" filter="fade">
                                      <p:cBhvr>
                                        <p:cTn id="357" dur="500"/>
                                        <p:tgtEl>
                                          <p:spTgt spid="44"/>
                                        </p:tgtEl>
                                      </p:cBhvr>
                                    </p:animEffect>
                                  </p:childTnLst>
                                </p:cTn>
                              </p:par>
                              <p:par>
                                <p:cTn id="358" presetID="10" presetClass="entr" presetSubtype="0" fill="hold" grpId="0" nodeType="withEffect">
                                  <p:stCondLst>
                                    <p:cond delay="0"/>
                                  </p:stCondLst>
                                  <p:childTnLst>
                                    <p:set>
                                      <p:cBhvr>
                                        <p:cTn id="359" dur="1" fill="hold">
                                          <p:stCondLst>
                                            <p:cond delay="0"/>
                                          </p:stCondLst>
                                        </p:cTn>
                                        <p:tgtEl>
                                          <p:spTgt spid="51"/>
                                        </p:tgtEl>
                                        <p:attrNameLst>
                                          <p:attrName>style.visibility</p:attrName>
                                        </p:attrNameLst>
                                      </p:cBhvr>
                                      <p:to>
                                        <p:strVal val="visible"/>
                                      </p:to>
                                    </p:set>
                                    <p:animEffect transition="in" filter="fade">
                                      <p:cBhvr>
                                        <p:cTn id="360" dur="500"/>
                                        <p:tgtEl>
                                          <p:spTgt spid="51"/>
                                        </p:tgtEl>
                                      </p:cBhvr>
                                    </p:animEffect>
                                  </p:childTnLst>
                                </p:cTn>
                              </p:par>
                              <p:par>
                                <p:cTn id="361" presetID="10" presetClass="entr" presetSubtype="0" fill="hold" grpId="0" nodeType="withEffect">
                                  <p:stCondLst>
                                    <p:cond delay="0"/>
                                  </p:stCondLst>
                                  <p:childTnLst>
                                    <p:set>
                                      <p:cBhvr>
                                        <p:cTn id="362" dur="1" fill="hold">
                                          <p:stCondLst>
                                            <p:cond delay="0"/>
                                          </p:stCondLst>
                                        </p:cTn>
                                        <p:tgtEl>
                                          <p:spTgt spid="52"/>
                                        </p:tgtEl>
                                        <p:attrNameLst>
                                          <p:attrName>style.visibility</p:attrName>
                                        </p:attrNameLst>
                                      </p:cBhvr>
                                      <p:to>
                                        <p:strVal val="visible"/>
                                      </p:to>
                                    </p:set>
                                    <p:animEffect transition="in" filter="fade">
                                      <p:cBhvr>
                                        <p:cTn id="363" dur="500"/>
                                        <p:tgtEl>
                                          <p:spTgt spid="52"/>
                                        </p:tgtEl>
                                      </p:cBhvr>
                                    </p:animEffect>
                                  </p:childTnLst>
                                </p:cTn>
                              </p:par>
                              <p:par>
                                <p:cTn id="364" presetID="10" presetClass="entr" presetSubtype="0" fill="hold" grpId="0" nodeType="withEffect">
                                  <p:stCondLst>
                                    <p:cond delay="0"/>
                                  </p:stCondLst>
                                  <p:childTnLst>
                                    <p:set>
                                      <p:cBhvr>
                                        <p:cTn id="365" dur="1" fill="hold">
                                          <p:stCondLst>
                                            <p:cond delay="0"/>
                                          </p:stCondLst>
                                        </p:cTn>
                                        <p:tgtEl>
                                          <p:spTgt spid="53"/>
                                        </p:tgtEl>
                                        <p:attrNameLst>
                                          <p:attrName>style.visibility</p:attrName>
                                        </p:attrNameLst>
                                      </p:cBhvr>
                                      <p:to>
                                        <p:strVal val="visible"/>
                                      </p:to>
                                    </p:set>
                                    <p:animEffect transition="in" filter="fade">
                                      <p:cBhvr>
                                        <p:cTn id="366" dur="500"/>
                                        <p:tgtEl>
                                          <p:spTgt spid="53"/>
                                        </p:tgtEl>
                                      </p:cBhvr>
                                    </p:animEffect>
                                  </p:childTnLst>
                                </p:cTn>
                              </p:par>
                              <p:par>
                                <p:cTn id="367" presetID="10" presetClass="entr" presetSubtype="0" fill="hold" grpId="0" nodeType="withEffect">
                                  <p:stCondLst>
                                    <p:cond delay="0"/>
                                  </p:stCondLst>
                                  <p:childTnLst>
                                    <p:set>
                                      <p:cBhvr>
                                        <p:cTn id="368" dur="1" fill="hold">
                                          <p:stCondLst>
                                            <p:cond delay="0"/>
                                          </p:stCondLst>
                                        </p:cTn>
                                        <p:tgtEl>
                                          <p:spTgt spid="54"/>
                                        </p:tgtEl>
                                        <p:attrNameLst>
                                          <p:attrName>style.visibility</p:attrName>
                                        </p:attrNameLst>
                                      </p:cBhvr>
                                      <p:to>
                                        <p:strVal val="visible"/>
                                      </p:to>
                                    </p:set>
                                    <p:animEffect transition="in" filter="fade">
                                      <p:cBhvr>
                                        <p:cTn id="369" dur="500"/>
                                        <p:tgtEl>
                                          <p:spTgt spid="54"/>
                                        </p:tgtEl>
                                      </p:cBhvr>
                                    </p:animEffect>
                                  </p:childTnLst>
                                </p:cTn>
                              </p:par>
                              <p:par>
                                <p:cTn id="370" presetID="10" presetClass="entr" presetSubtype="0" fill="hold" grpId="0" nodeType="withEffect">
                                  <p:stCondLst>
                                    <p:cond delay="0"/>
                                  </p:stCondLst>
                                  <p:childTnLst>
                                    <p:set>
                                      <p:cBhvr>
                                        <p:cTn id="371" dur="1" fill="hold">
                                          <p:stCondLst>
                                            <p:cond delay="0"/>
                                          </p:stCondLst>
                                        </p:cTn>
                                        <p:tgtEl>
                                          <p:spTgt spid="55"/>
                                        </p:tgtEl>
                                        <p:attrNameLst>
                                          <p:attrName>style.visibility</p:attrName>
                                        </p:attrNameLst>
                                      </p:cBhvr>
                                      <p:to>
                                        <p:strVal val="visible"/>
                                      </p:to>
                                    </p:set>
                                    <p:animEffect transition="in" filter="fade">
                                      <p:cBhvr>
                                        <p:cTn id="372" dur="500"/>
                                        <p:tgtEl>
                                          <p:spTgt spid="55"/>
                                        </p:tgtEl>
                                      </p:cBhvr>
                                    </p:animEffect>
                                  </p:childTnLst>
                                </p:cTn>
                              </p:par>
                              <p:par>
                                <p:cTn id="373" presetID="10" presetClass="entr" presetSubtype="0" fill="hold" grpId="0" nodeType="withEffect">
                                  <p:stCondLst>
                                    <p:cond delay="0"/>
                                  </p:stCondLst>
                                  <p:childTnLst>
                                    <p:set>
                                      <p:cBhvr>
                                        <p:cTn id="374" dur="1" fill="hold">
                                          <p:stCondLst>
                                            <p:cond delay="0"/>
                                          </p:stCondLst>
                                        </p:cTn>
                                        <p:tgtEl>
                                          <p:spTgt spid="56"/>
                                        </p:tgtEl>
                                        <p:attrNameLst>
                                          <p:attrName>style.visibility</p:attrName>
                                        </p:attrNameLst>
                                      </p:cBhvr>
                                      <p:to>
                                        <p:strVal val="visible"/>
                                      </p:to>
                                    </p:set>
                                    <p:animEffect transition="in" filter="fade">
                                      <p:cBhvr>
                                        <p:cTn id="375" dur="500"/>
                                        <p:tgtEl>
                                          <p:spTgt spid="56"/>
                                        </p:tgtEl>
                                      </p:cBhvr>
                                    </p:animEffect>
                                  </p:childTnLst>
                                </p:cTn>
                              </p:par>
                            </p:childTnLst>
                          </p:cTn>
                        </p:par>
                      </p:childTnLst>
                    </p:cTn>
                  </p:par>
                  <p:par>
                    <p:cTn id="376" fill="hold">
                      <p:stCondLst>
                        <p:cond delay="indefinite"/>
                      </p:stCondLst>
                      <p:childTnLst>
                        <p:par>
                          <p:cTn id="377" fill="hold">
                            <p:stCondLst>
                              <p:cond delay="0"/>
                            </p:stCondLst>
                            <p:childTnLst>
                              <p:par>
                                <p:cTn id="378" presetID="10" presetClass="entr" presetSubtype="0" fill="hold" grpId="0" nodeType="clickEffect">
                                  <p:stCondLst>
                                    <p:cond delay="0"/>
                                  </p:stCondLst>
                                  <p:childTnLst>
                                    <p:set>
                                      <p:cBhvr>
                                        <p:cTn id="379" dur="1" fill="hold">
                                          <p:stCondLst>
                                            <p:cond delay="0"/>
                                          </p:stCondLst>
                                        </p:cTn>
                                        <p:tgtEl>
                                          <p:spTgt spid="69"/>
                                        </p:tgtEl>
                                        <p:attrNameLst>
                                          <p:attrName>style.visibility</p:attrName>
                                        </p:attrNameLst>
                                      </p:cBhvr>
                                      <p:to>
                                        <p:strVal val="visible"/>
                                      </p:to>
                                    </p:set>
                                    <p:animEffect transition="in" filter="fade">
                                      <p:cBhvr>
                                        <p:cTn id="380" dur="500"/>
                                        <p:tgtEl>
                                          <p:spTgt spid="69"/>
                                        </p:tgtEl>
                                      </p:cBhvr>
                                    </p:animEffect>
                                  </p:childTnLst>
                                </p:cTn>
                              </p:par>
                              <p:par>
                                <p:cTn id="381" presetID="10" presetClass="entr" presetSubtype="0" fill="hold" grpId="0" nodeType="withEffect">
                                  <p:stCondLst>
                                    <p:cond delay="0"/>
                                  </p:stCondLst>
                                  <p:childTnLst>
                                    <p:set>
                                      <p:cBhvr>
                                        <p:cTn id="382" dur="1" fill="hold">
                                          <p:stCondLst>
                                            <p:cond delay="0"/>
                                          </p:stCondLst>
                                        </p:cTn>
                                        <p:tgtEl>
                                          <p:spTgt spid="70"/>
                                        </p:tgtEl>
                                        <p:attrNameLst>
                                          <p:attrName>style.visibility</p:attrName>
                                        </p:attrNameLst>
                                      </p:cBhvr>
                                      <p:to>
                                        <p:strVal val="visible"/>
                                      </p:to>
                                    </p:set>
                                    <p:animEffect transition="in" filter="fade">
                                      <p:cBhvr>
                                        <p:cTn id="383" dur="500"/>
                                        <p:tgtEl>
                                          <p:spTgt spid="70"/>
                                        </p:tgtEl>
                                      </p:cBhvr>
                                    </p:animEffect>
                                  </p:childTnLst>
                                </p:cTn>
                              </p:par>
                              <p:par>
                                <p:cTn id="384" presetID="10" presetClass="entr" presetSubtype="0" fill="hold" grpId="0" nodeType="withEffect">
                                  <p:stCondLst>
                                    <p:cond delay="0"/>
                                  </p:stCondLst>
                                  <p:childTnLst>
                                    <p:set>
                                      <p:cBhvr>
                                        <p:cTn id="385" dur="1" fill="hold">
                                          <p:stCondLst>
                                            <p:cond delay="0"/>
                                          </p:stCondLst>
                                        </p:cTn>
                                        <p:tgtEl>
                                          <p:spTgt spid="71"/>
                                        </p:tgtEl>
                                        <p:attrNameLst>
                                          <p:attrName>style.visibility</p:attrName>
                                        </p:attrNameLst>
                                      </p:cBhvr>
                                      <p:to>
                                        <p:strVal val="visible"/>
                                      </p:to>
                                    </p:set>
                                    <p:animEffect transition="in" filter="fade">
                                      <p:cBhvr>
                                        <p:cTn id="386" dur="500"/>
                                        <p:tgtEl>
                                          <p:spTgt spid="71"/>
                                        </p:tgtEl>
                                      </p:cBhvr>
                                    </p:animEffect>
                                  </p:childTnLst>
                                </p:cTn>
                              </p:par>
                              <p:par>
                                <p:cTn id="387" presetID="10" presetClass="entr" presetSubtype="0" fill="hold" grpId="0" nodeType="withEffect">
                                  <p:stCondLst>
                                    <p:cond delay="0"/>
                                  </p:stCondLst>
                                  <p:childTnLst>
                                    <p:set>
                                      <p:cBhvr>
                                        <p:cTn id="388" dur="1" fill="hold">
                                          <p:stCondLst>
                                            <p:cond delay="0"/>
                                          </p:stCondLst>
                                        </p:cTn>
                                        <p:tgtEl>
                                          <p:spTgt spid="72"/>
                                        </p:tgtEl>
                                        <p:attrNameLst>
                                          <p:attrName>style.visibility</p:attrName>
                                        </p:attrNameLst>
                                      </p:cBhvr>
                                      <p:to>
                                        <p:strVal val="visible"/>
                                      </p:to>
                                    </p:set>
                                    <p:animEffect transition="in" filter="fade">
                                      <p:cBhvr>
                                        <p:cTn id="389" dur="500"/>
                                        <p:tgtEl>
                                          <p:spTgt spid="72"/>
                                        </p:tgtEl>
                                      </p:cBhvr>
                                    </p:animEffect>
                                  </p:childTnLst>
                                </p:cTn>
                              </p:par>
                              <p:par>
                                <p:cTn id="390" presetID="10" presetClass="entr" presetSubtype="0" fill="hold" grpId="0" nodeType="withEffect">
                                  <p:stCondLst>
                                    <p:cond delay="0"/>
                                  </p:stCondLst>
                                  <p:childTnLst>
                                    <p:set>
                                      <p:cBhvr>
                                        <p:cTn id="391" dur="1" fill="hold">
                                          <p:stCondLst>
                                            <p:cond delay="0"/>
                                          </p:stCondLst>
                                        </p:cTn>
                                        <p:tgtEl>
                                          <p:spTgt spid="73"/>
                                        </p:tgtEl>
                                        <p:attrNameLst>
                                          <p:attrName>style.visibility</p:attrName>
                                        </p:attrNameLst>
                                      </p:cBhvr>
                                      <p:to>
                                        <p:strVal val="visible"/>
                                      </p:to>
                                    </p:set>
                                    <p:animEffect transition="in" filter="fade">
                                      <p:cBhvr>
                                        <p:cTn id="392" dur="500"/>
                                        <p:tgtEl>
                                          <p:spTgt spid="73"/>
                                        </p:tgtEl>
                                      </p:cBhvr>
                                    </p:animEffect>
                                  </p:childTnLst>
                                </p:cTn>
                              </p:par>
                              <p:par>
                                <p:cTn id="393" presetID="10" presetClass="entr" presetSubtype="0" fill="hold" grpId="0" nodeType="withEffect">
                                  <p:stCondLst>
                                    <p:cond delay="0"/>
                                  </p:stCondLst>
                                  <p:childTnLst>
                                    <p:set>
                                      <p:cBhvr>
                                        <p:cTn id="394" dur="1" fill="hold">
                                          <p:stCondLst>
                                            <p:cond delay="0"/>
                                          </p:stCondLst>
                                        </p:cTn>
                                        <p:tgtEl>
                                          <p:spTgt spid="74"/>
                                        </p:tgtEl>
                                        <p:attrNameLst>
                                          <p:attrName>style.visibility</p:attrName>
                                        </p:attrNameLst>
                                      </p:cBhvr>
                                      <p:to>
                                        <p:strVal val="visible"/>
                                      </p:to>
                                    </p:set>
                                    <p:animEffect transition="in" filter="fade">
                                      <p:cBhvr>
                                        <p:cTn id="395" dur="500"/>
                                        <p:tgtEl>
                                          <p:spTgt spid="74"/>
                                        </p:tgtEl>
                                      </p:cBhvr>
                                    </p:animEffect>
                                  </p:childTnLst>
                                </p:cTn>
                              </p:par>
                              <p:par>
                                <p:cTn id="396" presetID="10" presetClass="entr" presetSubtype="0" fill="hold" grpId="0" nodeType="withEffect">
                                  <p:stCondLst>
                                    <p:cond delay="0"/>
                                  </p:stCondLst>
                                  <p:childTnLst>
                                    <p:set>
                                      <p:cBhvr>
                                        <p:cTn id="397" dur="1" fill="hold">
                                          <p:stCondLst>
                                            <p:cond delay="0"/>
                                          </p:stCondLst>
                                        </p:cTn>
                                        <p:tgtEl>
                                          <p:spTgt spid="81"/>
                                        </p:tgtEl>
                                        <p:attrNameLst>
                                          <p:attrName>style.visibility</p:attrName>
                                        </p:attrNameLst>
                                      </p:cBhvr>
                                      <p:to>
                                        <p:strVal val="visible"/>
                                      </p:to>
                                    </p:set>
                                    <p:animEffect transition="in" filter="fade">
                                      <p:cBhvr>
                                        <p:cTn id="398" dur="500"/>
                                        <p:tgtEl>
                                          <p:spTgt spid="81"/>
                                        </p:tgtEl>
                                      </p:cBhvr>
                                    </p:animEffect>
                                  </p:childTnLst>
                                </p:cTn>
                              </p:par>
                              <p:par>
                                <p:cTn id="399" presetID="10" presetClass="entr" presetSubtype="0" fill="hold" grpId="0" nodeType="withEffect">
                                  <p:stCondLst>
                                    <p:cond delay="0"/>
                                  </p:stCondLst>
                                  <p:childTnLst>
                                    <p:set>
                                      <p:cBhvr>
                                        <p:cTn id="400" dur="1" fill="hold">
                                          <p:stCondLst>
                                            <p:cond delay="0"/>
                                          </p:stCondLst>
                                        </p:cTn>
                                        <p:tgtEl>
                                          <p:spTgt spid="82"/>
                                        </p:tgtEl>
                                        <p:attrNameLst>
                                          <p:attrName>style.visibility</p:attrName>
                                        </p:attrNameLst>
                                      </p:cBhvr>
                                      <p:to>
                                        <p:strVal val="visible"/>
                                      </p:to>
                                    </p:set>
                                    <p:animEffect transition="in" filter="fade">
                                      <p:cBhvr>
                                        <p:cTn id="401" dur="500"/>
                                        <p:tgtEl>
                                          <p:spTgt spid="82"/>
                                        </p:tgtEl>
                                      </p:cBhvr>
                                    </p:animEffect>
                                  </p:childTnLst>
                                </p:cTn>
                              </p:par>
                              <p:par>
                                <p:cTn id="402" presetID="10" presetClass="entr" presetSubtype="0" fill="hold" grpId="0" nodeType="withEffect">
                                  <p:stCondLst>
                                    <p:cond delay="0"/>
                                  </p:stCondLst>
                                  <p:childTnLst>
                                    <p:set>
                                      <p:cBhvr>
                                        <p:cTn id="403" dur="1" fill="hold">
                                          <p:stCondLst>
                                            <p:cond delay="0"/>
                                          </p:stCondLst>
                                        </p:cTn>
                                        <p:tgtEl>
                                          <p:spTgt spid="83"/>
                                        </p:tgtEl>
                                        <p:attrNameLst>
                                          <p:attrName>style.visibility</p:attrName>
                                        </p:attrNameLst>
                                      </p:cBhvr>
                                      <p:to>
                                        <p:strVal val="visible"/>
                                      </p:to>
                                    </p:set>
                                    <p:animEffect transition="in" filter="fade">
                                      <p:cBhvr>
                                        <p:cTn id="404" dur="500"/>
                                        <p:tgtEl>
                                          <p:spTgt spid="83"/>
                                        </p:tgtEl>
                                      </p:cBhvr>
                                    </p:animEffect>
                                  </p:childTnLst>
                                </p:cTn>
                              </p:par>
                              <p:par>
                                <p:cTn id="405" presetID="10" presetClass="entr" presetSubtype="0" fill="hold" grpId="0" nodeType="withEffect">
                                  <p:stCondLst>
                                    <p:cond delay="0"/>
                                  </p:stCondLst>
                                  <p:childTnLst>
                                    <p:set>
                                      <p:cBhvr>
                                        <p:cTn id="406" dur="1" fill="hold">
                                          <p:stCondLst>
                                            <p:cond delay="0"/>
                                          </p:stCondLst>
                                        </p:cTn>
                                        <p:tgtEl>
                                          <p:spTgt spid="84"/>
                                        </p:tgtEl>
                                        <p:attrNameLst>
                                          <p:attrName>style.visibility</p:attrName>
                                        </p:attrNameLst>
                                      </p:cBhvr>
                                      <p:to>
                                        <p:strVal val="visible"/>
                                      </p:to>
                                    </p:set>
                                    <p:animEffect transition="in" filter="fade">
                                      <p:cBhvr>
                                        <p:cTn id="407" dur="500"/>
                                        <p:tgtEl>
                                          <p:spTgt spid="84"/>
                                        </p:tgtEl>
                                      </p:cBhvr>
                                    </p:animEffect>
                                  </p:childTnLst>
                                </p:cTn>
                              </p:par>
                              <p:par>
                                <p:cTn id="408" presetID="10" presetClass="entr" presetSubtype="0" fill="hold" grpId="0" nodeType="withEffect">
                                  <p:stCondLst>
                                    <p:cond delay="0"/>
                                  </p:stCondLst>
                                  <p:childTnLst>
                                    <p:set>
                                      <p:cBhvr>
                                        <p:cTn id="409" dur="1" fill="hold">
                                          <p:stCondLst>
                                            <p:cond delay="0"/>
                                          </p:stCondLst>
                                        </p:cTn>
                                        <p:tgtEl>
                                          <p:spTgt spid="85"/>
                                        </p:tgtEl>
                                        <p:attrNameLst>
                                          <p:attrName>style.visibility</p:attrName>
                                        </p:attrNameLst>
                                      </p:cBhvr>
                                      <p:to>
                                        <p:strVal val="visible"/>
                                      </p:to>
                                    </p:set>
                                    <p:animEffect transition="in" filter="fade">
                                      <p:cBhvr>
                                        <p:cTn id="410" dur="500"/>
                                        <p:tgtEl>
                                          <p:spTgt spid="85"/>
                                        </p:tgtEl>
                                      </p:cBhvr>
                                    </p:animEffect>
                                  </p:childTnLst>
                                </p:cTn>
                              </p:par>
                              <p:par>
                                <p:cTn id="411" presetID="10" presetClass="entr" presetSubtype="0" fill="hold" grpId="0" nodeType="withEffect">
                                  <p:stCondLst>
                                    <p:cond delay="0"/>
                                  </p:stCondLst>
                                  <p:childTnLst>
                                    <p:set>
                                      <p:cBhvr>
                                        <p:cTn id="412" dur="1" fill="hold">
                                          <p:stCondLst>
                                            <p:cond delay="0"/>
                                          </p:stCondLst>
                                        </p:cTn>
                                        <p:tgtEl>
                                          <p:spTgt spid="86"/>
                                        </p:tgtEl>
                                        <p:attrNameLst>
                                          <p:attrName>style.visibility</p:attrName>
                                        </p:attrNameLst>
                                      </p:cBhvr>
                                      <p:to>
                                        <p:strVal val="visible"/>
                                      </p:to>
                                    </p:set>
                                    <p:animEffect transition="in" filter="fade">
                                      <p:cBhvr>
                                        <p:cTn id="413" dur="500"/>
                                        <p:tgtEl>
                                          <p:spTgt spid="86"/>
                                        </p:tgtEl>
                                      </p:cBhvr>
                                    </p:animEffect>
                                  </p:childTnLst>
                                </p:cTn>
                              </p:par>
                              <p:par>
                                <p:cTn id="414" presetID="10" presetClass="entr" presetSubtype="0" fill="hold" grpId="0" nodeType="withEffect">
                                  <p:stCondLst>
                                    <p:cond delay="0"/>
                                  </p:stCondLst>
                                  <p:childTnLst>
                                    <p:set>
                                      <p:cBhvr>
                                        <p:cTn id="415" dur="1" fill="hold">
                                          <p:stCondLst>
                                            <p:cond delay="0"/>
                                          </p:stCondLst>
                                        </p:cTn>
                                        <p:tgtEl>
                                          <p:spTgt spid="93"/>
                                        </p:tgtEl>
                                        <p:attrNameLst>
                                          <p:attrName>style.visibility</p:attrName>
                                        </p:attrNameLst>
                                      </p:cBhvr>
                                      <p:to>
                                        <p:strVal val="visible"/>
                                      </p:to>
                                    </p:set>
                                    <p:animEffect transition="in" filter="fade">
                                      <p:cBhvr>
                                        <p:cTn id="416" dur="500"/>
                                        <p:tgtEl>
                                          <p:spTgt spid="93"/>
                                        </p:tgtEl>
                                      </p:cBhvr>
                                    </p:animEffect>
                                  </p:childTnLst>
                                </p:cTn>
                              </p:par>
                              <p:par>
                                <p:cTn id="417" presetID="10" presetClass="entr" presetSubtype="0" fill="hold" grpId="0" nodeType="withEffect">
                                  <p:stCondLst>
                                    <p:cond delay="0"/>
                                  </p:stCondLst>
                                  <p:childTnLst>
                                    <p:set>
                                      <p:cBhvr>
                                        <p:cTn id="418" dur="1" fill="hold">
                                          <p:stCondLst>
                                            <p:cond delay="0"/>
                                          </p:stCondLst>
                                        </p:cTn>
                                        <p:tgtEl>
                                          <p:spTgt spid="94"/>
                                        </p:tgtEl>
                                        <p:attrNameLst>
                                          <p:attrName>style.visibility</p:attrName>
                                        </p:attrNameLst>
                                      </p:cBhvr>
                                      <p:to>
                                        <p:strVal val="visible"/>
                                      </p:to>
                                    </p:set>
                                    <p:animEffect transition="in" filter="fade">
                                      <p:cBhvr>
                                        <p:cTn id="419" dur="500"/>
                                        <p:tgtEl>
                                          <p:spTgt spid="94"/>
                                        </p:tgtEl>
                                      </p:cBhvr>
                                    </p:animEffect>
                                  </p:childTnLst>
                                </p:cTn>
                              </p:par>
                              <p:par>
                                <p:cTn id="420" presetID="10" presetClass="entr" presetSubtype="0" fill="hold" grpId="0" nodeType="withEffect">
                                  <p:stCondLst>
                                    <p:cond delay="0"/>
                                  </p:stCondLst>
                                  <p:childTnLst>
                                    <p:set>
                                      <p:cBhvr>
                                        <p:cTn id="421" dur="1" fill="hold">
                                          <p:stCondLst>
                                            <p:cond delay="0"/>
                                          </p:stCondLst>
                                        </p:cTn>
                                        <p:tgtEl>
                                          <p:spTgt spid="95"/>
                                        </p:tgtEl>
                                        <p:attrNameLst>
                                          <p:attrName>style.visibility</p:attrName>
                                        </p:attrNameLst>
                                      </p:cBhvr>
                                      <p:to>
                                        <p:strVal val="visible"/>
                                      </p:to>
                                    </p:set>
                                    <p:animEffect transition="in" filter="fade">
                                      <p:cBhvr>
                                        <p:cTn id="422" dur="500"/>
                                        <p:tgtEl>
                                          <p:spTgt spid="95"/>
                                        </p:tgtEl>
                                      </p:cBhvr>
                                    </p:animEffect>
                                  </p:childTnLst>
                                </p:cTn>
                              </p:par>
                              <p:par>
                                <p:cTn id="423" presetID="10" presetClass="entr" presetSubtype="0" fill="hold" grpId="0" nodeType="withEffect">
                                  <p:stCondLst>
                                    <p:cond delay="0"/>
                                  </p:stCondLst>
                                  <p:childTnLst>
                                    <p:set>
                                      <p:cBhvr>
                                        <p:cTn id="424" dur="1" fill="hold">
                                          <p:stCondLst>
                                            <p:cond delay="0"/>
                                          </p:stCondLst>
                                        </p:cTn>
                                        <p:tgtEl>
                                          <p:spTgt spid="96"/>
                                        </p:tgtEl>
                                        <p:attrNameLst>
                                          <p:attrName>style.visibility</p:attrName>
                                        </p:attrNameLst>
                                      </p:cBhvr>
                                      <p:to>
                                        <p:strVal val="visible"/>
                                      </p:to>
                                    </p:set>
                                    <p:animEffect transition="in" filter="fade">
                                      <p:cBhvr>
                                        <p:cTn id="425" dur="500"/>
                                        <p:tgtEl>
                                          <p:spTgt spid="96"/>
                                        </p:tgtEl>
                                      </p:cBhvr>
                                    </p:animEffect>
                                  </p:childTnLst>
                                </p:cTn>
                              </p:par>
                              <p:par>
                                <p:cTn id="426" presetID="10" presetClass="entr" presetSubtype="0" fill="hold" grpId="0" nodeType="withEffect">
                                  <p:stCondLst>
                                    <p:cond delay="0"/>
                                  </p:stCondLst>
                                  <p:childTnLst>
                                    <p:set>
                                      <p:cBhvr>
                                        <p:cTn id="427" dur="1" fill="hold">
                                          <p:stCondLst>
                                            <p:cond delay="0"/>
                                          </p:stCondLst>
                                        </p:cTn>
                                        <p:tgtEl>
                                          <p:spTgt spid="97"/>
                                        </p:tgtEl>
                                        <p:attrNameLst>
                                          <p:attrName>style.visibility</p:attrName>
                                        </p:attrNameLst>
                                      </p:cBhvr>
                                      <p:to>
                                        <p:strVal val="visible"/>
                                      </p:to>
                                    </p:set>
                                    <p:animEffect transition="in" filter="fade">
                                      <p:cBhvr>
                                        <p:cTn id="428" dur="500"/>
                                        <p:tgtEl>
                                          <p:spTgt spid="97"/>
                                        </p:tgtEl>
                                      </p:cBhvr>
                                    </p:animEffect>
                                  </p:childTnLst>
                                </p:cTn>
                              </p:par>
                              <p:par>
                                <p:cTn id="429" presetID="10" presetClass="entr" presetSubtype="0" fill="hold" grpId="0" nodeType="withEffect">
                                  <p:stCondLst>
                                    <p:cond delay="0"/>
                                  </p:stCondLst>
                                  <p:childTnLst>
                                    <p:set>
                                      <p:cBhvr>
                                        <p:cTn id="430" dur="1" fill="hold">
                                          <p:stCondLst>
                                            <p:cond delay="0"/>
                                          </p:stCondLst>
                                        </p:cTn>
                                        <p:tgtEl>
                                          <p:spTgt spid="98"/>
                                        </p:tgtEl>
                                        <p:attrNameLst>
                                          <p:attrName>style.visibility</p:attrName>
                                        </p:attrNameLst>
                                      </p:cBhvr>
                                      <p:to>
                                        <p:strVal val="visible"/>
                                      </p:to>
                                    </p:set>
                                    <p:animEffect transition="in" filter="fade">
                                      <p:cBhvr>
                                        <p:cTn id="431" dur="500"/>
                                        <p:tgtEl>
                                          <p:spTgt spid="98"/>
                                        </p:tgtEl>
                                      </p:cBhvr>
                                    </p:animEffect>
                                  </p:childTnLst>
                                </p:cTn>
                              </p:par>
                              <p:par>
                                <p:cTn id="432" presetID="10" presetClass="entr" presetSubtype="0" fill="hold" grpId="0" nodeType="withEffect">
                                  <p:stCondLst>
                                    <p:cond delay="0"/>
                                  </p:stCondLst>
                                  <p:childTnLst>
                                    <p:set>
                                      <p:cBhvr>
                                        <p:cTn id="433" dur="1" fill="hold">
                                          <p:stCondLst>
                                            <p:cond delay="0"/>
                                          </p:stCondLst>
                                        </p:cTn>
                                        <p:tgtEl>
                                          <p:spTgt spid="105"/>
                                        </p:tgtEl>
                                        <p:attrNameLst>
                                          <p:attrName>style.visibility</p:attrName>
                                        </p:attrNameLst>
                                      </p:cBhvr>
                                      <p:to>
                                        <p:strVal val="visible"/>
                                      </p:to>
                                    </p:set>
                                    <p:animEffect transition="in" filter="fade">
                                      <p:cBhvr>
                                        <p:cTn id="434" dur="500"/>
                                        <p:tgtEl>
                                          <p:spTgt spid="105"/>
                                        </p:tgtEl>
                                      </p:cBhvr>
                                    </p:animEffect>
                                  </p:childTnLst>
                                </p:cTn>
                              </p:par>
                              <p:par>
                                <p:cTn id="435" presetID="10" presetClass="entr" presetSubtype="0" fill="hold" grpId="0" nodeType="withEffect">
                                  <p:stCondLst>
                                    <p:cond delay="0"/>
                                  </p:stCondLst>
                                  <p:childTnLst>
                                    <p:set>
                                      <p:cBhvr>
                                        <p:cTn id="436" dur="1" fill="hold">
                                          <p:stCondLst>
                                            <p:cond delay="0"/>
                                          </p:stCondLst>
                                        </p:cTn>
                                        <p:tgtEl>
                                          <p:spTgt spid="106"/>
                                        </p:tgtEl>
                                        <p:attrNameLst>
                                          <p:attrName>style.visibility</p:attrName>
                                        </p:attrNameLst>
                                      </p:cBhvr>
                                      <p:to>
                                        <p:strVal val="visible"/>
                                      </p:to>
                                    </p:set>
                                    <p:animEffect transition="in" filter="fade">
                                      <p:cBhvr>
                                        <p:cTn id="437" dur="500"/>
                                        <p:tgtEl>
                                          <p:spTgt spid="106"/>
                                        </p:tgtEl>
                                      </p:cBhvr>
                                    </p:animEffect>
                                  </p:childTnLst>
                                </p:cTn>
                              </p:par>
                              <p:par>
                                <p:cTn id="438" presetID="10" presetClass="entr" presetSubtype="0" fill="hold" grpId="0" nodeType="withEffect">
                                  <p:stCondLst>
                                    <p:cond delay="0"/>
                                  </p:stCondLst>
                                  <p:childTnLst>
                                    <p:set>
                                      <p:cBhvr>
                                        <p:cTn id="439" dur="1" fill="hold">
                                          <p:stCondLst>
                                            <p:cond delay="0"/>
                                          </p:stCondLst>
                                        </p:cTn>
                                        <p:tgtEl>
                                          <p:spTgt spid="107"/>
                                        </p:tgtEl>
                                        <p:attrNameLst>
                                          <p:attrName>style.visibility</p:attrName>
                                        </p:attrNameLst>
                                      </p:cBhvr>
                                      <p:to>
                                        <p:strVal val="visible"/>
                                      </p:to>
                                    </p:set>
                                    <p:animEffect transition="in" filter="fade">
                                      <p:cBhvr>
                                        <p:cTn id="440" dur="500"/>
                                        <p:tgtEl>
                                          <p:spTgt spid="107"/>
                                        </p:tgtEl>
                                      </p:cBhvr>
                                    </p:animEffect>
                                  </p:childTnLst>
                                </p:cTn>
                              </p:par>
                              <p:par>
                                <p:cTn id="441" presetID="10" presetClass="entr" presetSubtype="0" fill="hold" grpId="0" nodeType="withEffect">
                                  <p:stCondLst>
                                    <p:cond delay="0"/>
                                  </p:stCondLst>
                                  <p:childTnLst>
                                    <p:set>
                                      <p:cBhvr>
                                        <p:cTn id="442" dur="1" fill="hold">
                                          <p:stCondLst>
                                            <p:cond delay="0"/>
                                          </p:stCondLst>
                                        </p:cTn>
                                        <p:tgtEl>
                                          <p:spTgt spid="108"/>
                                        </p:tgtEl>
                                        <p:attrNameLst>
                                          <p:attrName>style.visibility</p:attrName>
                                        </p:attrNameLst>
                                      </p:cBhvr>
                                      <p:to>
                                        <p:strVal val="visible"/>
                                      </p:to>
                                    </p:set>
                                    <p:animEffect transition="in" filter="fade">
                                      <p:cBhvr>
                                        <p:cTn id="443" dur="500"/>
                                        <p:tgtEl>
                                          <p:spTgt spid="108"/>
                                        </p:tgtEl>
                                      </p:cBhvr>
                                    </p:animEffect>
                                  </p:childTnLst>
                                </p:cTn>
                              </p:par>
                              <p:par>
                                <p:cTn id="444" presetID="10" presetClass="entr" presetSubtype="0" fill="hold" grpId="0" nodeType="withEffect">
                                  <p:stCondLst>
                                    <p:cond delay="0"/>
                                  </p:stCondLst>
                                  <p:childTnLst>
                                    <p:set>
                                      <p:cBhvr>
                                        <p:cTn id="445" dur="1" fill="hold">
                                          <p:stCondLst>
                                            <p:cond delay="0"/>
                                          </p:stCondLst>
                                        </p:cTn>
                                        <p:tgtEl>
                                          <p:spTgt spid="109"/>
                                        </p:tgtEl>
                                        <p:attrNameLst>
                                          <p:attrName>style.visibility</p:attrName>
                                        </p:attrNameLst>
                                      </p:cBhvr>
                                      <p:to>
                                        <p:strVal val="visible"/>
                                      </p:to>
                                    </p:set>
                                    <p:animEffect transition="in" filter="fade">
                                      <p:cBhvr>
                                        <p:cTn id="446" dur="500"/>
                                        <p:tgtEl>
                                          <p:spTgt spid="109"/>
                                        </p:tgtEl>
                                      </p:cBhvr>
                                    </p:animEffect>
                                  </p:childTnLst>
                                </p:cTn>
                              </p:par>
                              <p:par>
                                <p:cTn id="447" presetID="10" presetClass="entr" presetSubtype="0" fill="hold" grpId="0" nodeType="withEffect">
                                  <p:stCondLst>
                                    <p:cond delay="0"/>
                                  </p:stCondLst>
                                  <p:childTnLst>
                                    <p:set>
                                      <p:cBhvr>
                                        <p:cTn id="448" dur="1" fill="hold">
                                          <p:stCondLst>
                                            <p:cond delay="0"/>
                                          </p:stCondLst>
                                        </p:cTn>
                                        <p:tgtEl>
                                          <p:spTgt spid="110"/>
                                        </p:tgtEl>
                                        <p:attrNameLst>
                                          <p:attrName>style.visibility</p:attrName>
                                        </p:attrNameLst>
                                      </p:cBhvr>
                                      <p:to>
                                        <p:strVal val="visible"/>
                                      </p:to>
                                    </p:set>
                                    <p:animEffect transition="in" filter="fade">
                                      <p:cBhvr>
                                        <p:cTn id="449" dur="500"/>
                                        <p:tgtEl>
                                          <p:spTgt spid="110"/>
                                        </p:tgtEl>
                                      </p:cBhvr>
                                    </p:animEffect>
                                  </p:childTnLst>
                                </p:cTn>
                              </p:par>
                              <p:par>
                                <p:cTn id="450" presetID="10" presetClass="entr" presetSubtype="0" fill="hold" grpId="0" nodeType="withEffect">
                                  <p:stCondLst>
                                    <p:cond delay="0"/>
                                  </p:stCondLst>
                                  <p:childTnLst>
                                    <p:set>
                                      <p:cBhvr>
                                        <p:cTn id="451" dur="1" fill="hold">
                                          <p:stCondLst>
                                            <p:cond delay="0"/>
                                          </p:stCondLst>
                                        </p:cTn>
                                        <p:tgtEl>
                                          <p:spTgt spid="117"/>
                                        </p:tgtEl>
                                        <p:attrNameLst>
                                          <p:attrName>style.visibility</p:attrName>
                                        </p:attrNameLst>
                                      </p:cBhvr>
                                      <p:to>
                                        <p:strVal val="visible"/>
                                      </p:to>
                                    </p:set>
                                    <p:animEffect transition="in" filter="fade">
                                      <p:cBhvr>
                                        <p:cTn id="452" dur="500"/>
                                        <p:tgtEl>
                                          <p:spTgt spid="117"/>
                                        </p:tgtEl>
                                      </p:cBhvr>
                                    </p:animEffect>
                                  </p:childTnLst>
                                </p:cTn>
                              </p:par>
                              <p:par>
                                <p:cTn id="453" presetID="10" presetClass="entr" presetSubtype="0" fill="hold" grpId="0" nodeType="withEffect">
                                  <p:stCondLst>
                                    <p:cond delay="0"/>
                                  </p:stCondLst>
                                  <p:childTnLst>
                                    <p:set>
                                      <p:cBhvr>
                                        <p:cTn id="454" dur="1" fill="hold">
                                          <p:stCondLst>
                                            <p:cond delay="0"/>
                                          </p:stCondLst>
                                        </p:cTn>
                                        <p:tgtEl>
                                          <p:spTgt spid="118"/>
                                        </p:tgtEl>
                                        <p:attrNameLst>
                                          <p:attrName>style.visibility</p:attrName>
                                        </p:attrNameLst>
                                      </p:cBhvr>
                                      <p:to>
                                        <p:strVal val="visible"/>
                                      </p:to>
                                    </p:set>
                                    <p:animEffect transition="in" filter="fade">
                                      <p:cBhvr>
                                        <p:cTn id="455" dur="500"/>
                                        <p:tgtEl>
                                          <p:spTgt spid="118"/>
                                        </p:tgtEl>
                                      </p:cBhvr>
                                    </p:animEffect>
                                  </p:childTnLst>
                                </p:cTn>
                              </p:par>
                              <p:par>
                                <p:cTn id="456" presetID="10" presetClass="entr" presetSubtype="0" fill="hold" grpId="0" nodeType="withEffect">
                                  <p:stCondLst>
                                    <p:cond delay="0"/>
                                  </p:stCondLst>
                                  <p:childTnLst>
                                    <p:set>
                                      <p:cBhvr>
                                        <p:cTn id="457" dur="1" fill="hold">
                                          <p:stCondLst>
                                            <p:cond delay="0"/>
                                          </p:stCondLst>
                                        </p:cTn>
                                        <p:tgtEl>
                                          <p:spTgt spid="119"/>
                                        </p:tgtEl>
                                        <p:attrNameLst>
                                          <p:attrName>style.visibility</p:attrName>
                                        </p:attrNameLst>
                                      </p:cBhvr>
                                      <p:to>
                                        <p:strVal val="visible"/>
                                      </p:to>
                                    </p:set>
                                    <p:animEffect transition="in" filter="fade">
                                      <p:cBhvr>
                                        <p:cTn id="458" dur="500"/>
                                        <p:tgtEl>
                                          <p:spTgt spid="119"/>
                                        </p:tgtEl>
                                      </p:cBhvr>
                                    </p:animEffect>
                                  </p:childTnLst>
                                </p:cTn>
                              </p:par>
                              <p:par>
                                <p:cTn id="459" presetID="10" presetClass="entr" presetSubtype="0" fill="hold" grpId="0" nodeType="withEffect">
                                  <p:stCondLst>
                                    <p:cond delay="0"/>
                                  </p:stCondLst>
                                  <p:childTnLst>
                                    <p:set>
                                      <p:cBhvr>
                                        <p:cTn id="460" dur="1" fill="hold">
                                          <p:stCondLst>
                                            <p:cond delay="0"/>
                                          </p:stCondLst>
                                        </p:cTn>
                                        <p:tgtEl>
                                          <p:spTgt spid="120"/>
                                        </p:tgtEl>
                                        <p:attrNameLst>
                                          <p:attrName>style.visibility</p:attrName>
                                        </p:attrNameLst>
                                      </p:cBhvr>
                                      <p:to>
                                        <p:strVal val="visible"/>
                                      </p:to>
                                    </p:set>
                                    <p:animEffect transition="in" filter="fade">
                                      <p:cBhvr>
                                        <p:cTn id="461" dur="500"/>
                                        <p:tgtEl>
                                          <p:spTgt spid="120"/>
                                        </p:tgtEl>
                                      </p:cBhvr>
                                    </p:animEffect>
                                  </p:childTnLst>
                                </p:cTn>
                              </p:par>
                              <p:par>
                                <p:cTn id="462" presetID="10" presetClass="entr" presetSubtype="0" fill="hold" grpId="0" nodeType="withEffect">
                                  <p:stCondLst>
                                    <p:cond delay="0"/>
                                  </p:stCondLst>
                                  <p:childTnLst>
                                    <p:set>
                                      <p:cBhvr>
                                        <p:cTn id="463" dur="1" fill="hold">
                                          <p:stCondLst>
                                            <p:cond delay="0"/>
                                          </p:stCondLst>
                                        </p:cTn>
                                        <p:tgtEl>
                                          <p:spTgt spid="121"/>
                                        </p:tgtEl>
                                        <p:attrNameLst>
                                          <p:attrName>style.visibility</p:attrName>
                                        </p:attrNameLst>
                                      </p:cBhvr>
                                      <p:to>
                                        <p:strVal val="visible"/>
                                      </p:to>
                                    </p:set>
                                    <p:animEffect transition="in" filter="fade">
                                      <p:cBhvr>
                                        <p:cTn id="464" dur="500"/>
                                        <p:tgtEl>
                                          <p:spTgt spid="121"/>
                                        </p:tgtEl>
                                      </p:cBhvr>
                                    </p:animEffect>
                                  </p:childTnLst>
                                </p:cTn>
                              </p:par>
                              <p:par>
                                <p:cTn id="465" presetID="10" presetClass="entr" presetSubtype="0" fill="hold" grpId="0" nodeType="withEffect">
                                  <p:stCondLst>
                                    <p:cond delay="0"/>
                                  </p:stCondLst>
                                  <p:childTnLst>
                                    <p:set>
                                      <p:cBhvr>
                                        <p:cTn id="466" dur="1" fill="hold">
                                          <p:stCondLst>
                                            <p:cond delay="0"/>
                                          </p:stCondLst>
                                        </p:cTn>
                                        <p:tgtEl>
                                          <p:spTgt spid="122"/>
                                        </p:tgtEl>
                                        <p:attrNameLst>
                                          <p:attrName>style.visibility</p:attrName>
                                        </p:attrNameLst>
                                      </p:cBhvr>
                                      <p:to>
                                        <p:strVal val="visible"/>
                                      </p:to>
                                    </p:set>
                                    <p:animEffect transition="in" filter="fade">
                                      <p:cBhvr>
                                        <p:cTn id="467" dur="500"/>
                                        <p:tgtEl>
                                          <p:spTgt spid="122"/>
                                        </p:tgtEl>
                                      </p:cBhvr>
                                    </p:animEffect>
                                  </p:childTnLst>
                                </p:cTn>
                              </p:par>
                              <p:par>
                                <p:cTn id="468" presetID="10" presetClass="entr" presetSubtype="0" fill="hold" grpId="0" nodeType="withEffect">
                                  <p:stCondLst>
                                    <p:cond delay="0"/>
                                  </p:stCondLst>
                                  <p:childTnLst>
                                    <p:set>
                                      <p:cBhvr>
                                        <p:cTn id="469" dur="1" fill="hold">
                                          <p:stCondLst>
                                            <p:cond delay="0"/>
                                          </p:stCondLst>
                                        </p:cTn>
                                        <p:tgtEl>
                                          <p:spTgt spid="129"/>
                                        </p:tgtEl>
                                        <p:attrNameLst>
                                          <p:attrName>style.visibility</p:attrName>
                                        </p:attrNameLst>
                                      </p:cBhvr>
                                      <p:to>
                                        <p:strVal val="visible"/>
                                      </p:to>
                                    </p:set>
                                    <p:animEffect transition="in" filter="fade">
                                      <p:cBhvr>
                                        <p:cTn id="470" dur="500"/>
                                        <p:tgtEl>
                                          <p:spTgt spid="129"/>
                                        </p:tgtEl>
                                      </p:cBhvr>
                                    </p:animEffect>
                                  </p:childTnLst>
                                </p:cTn>
                              </p:par>
                              <p:par>
                                <p:cTn id="471" presetID="10" presetClass="entr" presetSubtype="0" fill="hold" grpId="0" nodeType="withEffect">
                                  <p:stCondLst>
                                    <p:cond delay="0"/>
                                  </p:stCondLst>
                                  <p:childTnLst>
                                    <p:set>
                                      <p:cBhvr>
                                        <p:cTn id="472" dur="1" fill="hold">
                                          <p:stCondLst>
                                            <p:cond delay="0"/>
                                          </p:stCondLst>
                                        </p:cTn>
                                        <p:tgtEl>
                                          <p:spTgt spid="130"/>
                                        </p:tgtEl>
                                        <p:attrNameLst>
                                          <p:attrName>style.visibility</p:attrName>
                                        </p:attrNameLst>
                                      </p:cBhvr>
                                      <p:to>
                                        <p:strVal val="visible"/>
                                      </p:to>
                                    </p:set>
                                    <p:animEffect transition="in" filter="fade">
                                      <p:cBhvr>
                                        <p:cTn id="473" dur="500"/>
                                        <p:tgtEl>
                                          <p:spTgt spid="130"/>
                                        </p:tgtEl>
                                      </p:cBhvr>
                                    </p:animEffect>
                                  </p:childTnLst>
                                </p:cTn>
                              </p:par>
                              <p:par>
                                <p:cTn id="474" presetID="10" presetClass="entr" presetSubtype="0" fill="hold" grpId="0" nodeType="withEffect">
                                  <p:stCondLst>
                                    <p:cond delay="0"/>
                                  </p:stCondLst>
                                  <p:childTnLst>
                                    <p:set>
                                      <p:cBhvr>
                                        <p:cTn id="475" dur="1" fill="hold">
                                          <p:stCondLst>
                                            <p:cond delay="0"/>
                                          </p:stCondLst>
                                        </p:cTn>
                                        <p:tgtEl>
                                          <p:spTgt spid="131"/>
                                        </p:tgtEl>
                                        <p:attrNameLst>
                                          <p:attrName>style.visibility</p:attrName>
                                        </p:attrNameLst>
                                      </p:cBhvr>
                                      <p:to>
                                        <p:strVal val="visible"/>
                                      </p:to>
                                    </p:set>
                                    <p:animEffect transition="in" filter="fade">
                                      <p:cBhvr>
                                        <p:cTn id="476" dur="500"/>
                                        <p:tgtEl>
                                          <p:spTgt spid="131"/>
                                        </p:tgtEl>
                                      </p:cBhvr>
                                    </p:animEffect>
                                  </p:childTnLst>
                                </p:cTn>
                              </p:par>
                              <p:par>
                                <p:cTn id="477" presetID="10" presetClass="entr" presetSubtype="0" fill="hold" grpId="0" nodeType="withEffect">
                                  <p:stCondLst>
                                    <p:cond delay="0"/>
                                  </p:stCondLst>
                                  <p:childTnLst>
                                    <p:set>
                                      <p:cBhvr>
                                        <p:cTn id="478" dur="1" fill="hold">
                                          <p:stCondLst>
                                            <p:cond delay="0"/>
                                          </p:stCondLst>
                                        </p:cTn>
                                        <p:tgtEl>
                                          <p:spTgt spid="132"/>
                                        </p:tgtEl>
                                        <p:attrNameLst>
                                          <p:attrName>style.visibility</p:attrName>
                                        </p:attrNameLst>
                                      </p:cBhvr>
                                      <p:to>
                                        <p:strVal val="visible"/>
                                      </p:to>
                                    </p:set>
                                    <p:animEffect transition="in" filter="fade">
                                      <p:cBhvr>
                                        <p:cTn id="479" dur="500"/>
                                        <p:tgtEl>
                                          <p:spTgt spid="132"/>
                                        </p:tgtEl>
                                      </p:cBhvr>
                                    </p:animEffect>
                                  </p:childTnLst>
                                </p:cTn>
                              </p:par>
                              <p:par>
                                <p:cTn id="480" presetID="10" presetClass="entr" presetSubtype="0" fill="hold" grpId="0" nodeType="withEffect">
                                  <p:stCondLst>
                                    <p:cond delay="0"/>
                                  </p:stCondLst>
                                  <p:childTnLst>
                                    <p:set>
                                      <p:cBhvr>
                                        <p:cTn id="481" dur="1" fill="hold">
                                          <p:stCondLst>
                                            <p:cond delay="0"/>
                                          </p:stCondLst>
                                        </p:cTn>
                                        <p:tgtEl>
                                          <p:spTgt spid="133"/>
                                        </p:tgtEl>
                                        <p:attrNameLst>
                                          <p:attrName>style.visibility</p:attrName>
                                        </p:attrNameLst>
                                      </p:cBhvr>
                                      <p:to>
                                        <p:strVal val="visible"/>
                                      </p:to>
                                    </p:set>
                                    <p:animEffect transition="in" filter="fade">
                                      <p:cBhvr>
                                        <p:cTn id="482" dur="500"/>
                                        <p:tgtEl>
                                          <p:spTgt spid="133"/>
                                        </p:tgtEl>
                                      </p:cBhvr>
                                    </p:animEffect>
                                  </p:childTnLst>
                                </p:cTn>
                              </p:par>
                              <p:par>
                                <p:cTn id="483" presetID="10" presetClass="entr" presetSubtype="0" fill="hold" grpId="0" nodeType="withEffect">
                                  <p:stCondLst>
                                    <p:cond delay="0"/>
                                  </p:stCondLst>
                                  <p:childTnLst>
                                    <p:set>
                                      <p:cBhvr>
                                        <p:cTn id="484" dur="1" fill="hold">
                                          <p:stCondLst>
                                            <p:cond delay="0"/>
                                          </p:stCondLst>
                                        </p:cTn>
                                        <p:tgtEl>
                                          <p:spTgt spid="134"/>
                                        </p:tgtEl>
                                        <p:attrNameLst>
                                          <p:attrName>style.visibility</p:attrName>
                                        </p:attrNameLst>
                                      </p:cBhvr>
                                      <p:to>
                                        <p:strVal val="visible"/>
                                      </p:to>
                                    </p:set>
                                    <p:animEffect transition="in" filter="fade">
                                      <p:cBhvr>
                                        <p:cTn id="485" dur="500"/>
                                        <p:tgtEl>
                                          <p:spTgt spid="134"/>
                                        </p:tgtEl>
                                      </p:cBhvr>
                                    </p:animEffect>
                                  </p:childTnLst>
                                </p:cTn>
                              </p:par>
                              <p:par>
                                <p:cTn id="486" presetID="10" presetClass="entr" presetSubtype="0" fill="hold" grpId="0" nodeType="withEffect">
                                  <p:stCondLst>
                                    <p:cond delay="0"/>
                                  </p:stCondLst>
                                  <p:childTnLst>
                                    <p:set>
                                      <p:cBhvr>
                                        <p:cTn id="487" dur="1" fill="hold">
                                          <p:stCondLst>
                                            <p:cond delay="0"/>
                                          </p:stCondLst>
                                        </p:cTn>
                                        <p:tgtEl>
                                          <p:spTgt spid="141"/>
                                        </p:tgtEl>
                                        <p:attrNameLst>
                                          <p:attrName>style.visibility</p:attrName>
                                        </p:attrNameLst>
                                      </p:cBhvr>
                                      <p:to>
                                        <p:strVal val="visible"/>
                                      </p:to>
                                    </p:set>
                                    <p:animEffect transition="in" filter="fade">
                                      <p:cBhvr>
                                        <p:cTn id="488" dur="500"/>
                                        <p:tgtEl>
                                          <p:spTgt spid="141"/>
                                        </p:tgtEl>
                                      </p:cBhvr>
                                    </p:animEffect>
                                  </p:childTnLst>
                                </p:cTn>
                              </p:par>
                              <p:par>
                                <p:cTn id="489" presetID="10" presetClass="entr" presetSubtype="0" fill="hold" grpId="0" nodeType="withEffect">
                                  <p:stCondLst>
                                    <p:cond delay="0"/>
                                  </p:stCondLst>
                                  <p:childTnLst>
                                    <p:set>
                                      <p:cBhvr>
                                        <p:cTn id="490" dur="1" fill="hold">
                                          <p:stCondLst>
                                            <p:cond delay="0"/>
                                          </p:stCondLst>
                                        </p:cTn>
                                        <p:tgtEl>
                                          <p:spTgt spid="142"/>
                                        </p:tgtEl>
                                        <p:attrNameLst>
                                          <p:attrName>style.visibility</p:attrName>
                                        </p:attrNameLst>
                                      </p:cBhvr>
                                      <p:to>
                                        <p:strVal val="visible"/>
                                      </p:to>
                                    </p:set>
                                    <p:animEffect transition="in" filter="fade">
                                      <p:cBhvr>
                                        <p:cTn id="491" dur="500"/>
                                        <p:tgtEl>
                                          <p:spTgt spid="142"/>
                                        </p:tgtEl>
                                      </p:cBhvr>
                                    </p:animEffect>
                                  </p:childTnLst>
                                </p:cTn>
                              </p:par>
                              <p:par>
                                <p:cTn id="492" presetID="10" presetClass="entr" presetSubtype="0" fill="hold" grpId="0" nodeType="withEffect">
                                  <p:stCondLst>
                                    <p:cond delay="0"/>
                                  </p:stCondLst>
                                  <p:childTnLst>
                                    <p:set>
                                      <p:cBhvr>
                                        <p:cTn id="493" dur="1" fill="hold">
                                          <p:stCondLst>
                                            <p:cond delay="0"/>
                                          </p:stCondLst>
                                        </p:cTn>
                                        <p:tgtEl>
                                          <p:spTgt spid="143"/>
                                        </p:tgtEl>
                                        <p:attrNameLst>
                                          <p:attrName>style.visibility</p:attrName>
                                        </p:attrNameLst>
                                      </p:cBhvr>
                                      <p:to>
                                        <p:strVal val="visible"/>
                                      </p:to>
                                    </p:set>
                                    <p:animEffect transition="in" filter="fade">
                                      <p:cBhvr>
                                        <p:cTn id="494" dur="500"/>
                                        <p:tgtEl>
                                          <p:spTgt spid="143"/>
                                        </p:tgtEl>
                                      </p:cBhvr>
                                    </p:animEffect>
                                  </p:childTnLst>
                                </p:cTn>
                              </p:par>
                              <p:par>
                                <p:cTn id="495" presetID="10" presetClass="entr" presetSubtype="0" fill="hold" grpId="0" nodeType="withEffect">
                                  <p:stCondLst>
                                    <p:cond delay="0"/>
                                  </p:stCondLst>
                                  <p:childTnLst>
                                    <p:set>
                                      <p:cBhvr>
                                        <p:cTn id="496" dur="1" fill="hold">
                                          <p:stCondLst>
                                            <p:cond delay="0"/>
                                          </p:stCondLst>
                                        </p:cTn>
                                        <p:tgtEl>
                                          <p:spTgt spid="144"/>
                                        </p:tgtEl>
                                        <p:attrNameLst>
                                          <p:attrName>style.visibility</p:attrName>
                                        </p:attrNameLst>
                                      </p:cBhvr>
                                      <p:to>
                                        <p:strVal val="visible"/>
                                      </p:to>
                                    </p:set>
                                    <p:animEffect transition="in" filter="fade">
                                      <p:cBhvr>
                                        <p:cTn id="497" dur="500"/>
                                        <p:tgtEl>
                                          <p:spTgt spid="144"/>
                                        </p:tgtEl>
                                      </p:cBhvr>
                                    </p:animEffect>
                                  </p:childTnLst>
                                </p:cTn>
                              </p:par>
                              <p:par>
                                <p:cTn id="498" presetID="10" presetClass="entr" presetSubtype="0" fill="hold" grpId="0" nodeType="withEffect">
                                  <p:stCondLst>
                                    <p:cond delay="0"/>
                                  </p:stCondLst>
                                  <p:childTnLst>
                                    <p:set>
                                      <p:cBhvr>
                                        <p:cTn id="499" dur="1" fill="hold">
                                          <p:stCondLst>
                                            <p:cond delay="0"/>
                                          </p:stCondLst>
                                        </p:cTn>
                                        <p:tgtEl>
                                          <p:spTgt spid="145"/>
                                        </p:tgtEl>
                                        <p:attrNameLst>
                                          <p:attrName>style.visibility</p:attrName>
                                        </p:attrNameLst>
                                      </p:cBhvr>
                                      <p:to>
                                        <p:strVal val="visible"/>
                                      </p:to>
                                    </p:set>
                                    <p:animEffect transition="in" filter="fade">
                                      <p:cBhvr>
                                        <p:cTn id="500" dur="500"/>
                                        <p:tgtEl>
                                          <p:spTgt spid="145"/>
                                        </p:tgtEl>
                                      </p:cBhvr>
                                    </p:animEffect>
                                  </p:childTnLst>
                                </p:cTn>
                              </p:par>
                              <p:par>
                                <p:cTn id="501" presetID="10" presetClass="entr" presetSubtype="0" fill="hold" grpId="0" nodeType="withEffect">
                                  <p:stCondLst>
                                    <p:cond delay="0"/>
                                  </p:stCondLst>
                                  <p:childTnLst>
                                    <p:set>
                                      <p:cBhvr>
                                        <p:cTn id="502" dur="1" fill="hold">
                                          <p:stCondLst>
                                            <p:cond delay="0"/>
                                          </p:stCondLst>
                                        </p:cTn>
                                        <p:tgtEl>
                                          <p:spTgt spid="146"/>
                                        </p:tgtEl>
                                        <p:attrNameLst>
                                          <p:attrName>style.visibility</p:attrName>
                                        </p:attrNameLst>
                                      </p:cBhvr>
                                      <p:to>
                                        <p:strVal val="visible"/>
                                      </p:to>
                                    </p:set>
                                    <p:animEffect transition="in" filter="fade">
                                      <p:cBhvr>
                                        <p:cTn id="503" dur="500"/>
                                        <p:tgtEl>
                                          <p:spTgt spid="146"/>
                                        </p:tgtEl>
                                      </p:cBhvr>
                                    </p:animEffect>
                                  </p:childTnLst>
                                </p:cTn>
                              </p:par>
                              <p:par>
                                <p:cTn id="504" presetID="10" presetClass="entr" presetSubtype="0" fill="hold" grpId="0" nodeType="withEffect">
                                  <p:stCondLst>
                                    <p:cond delay="0"/>
                                  </p:stCondLst>
                                  <p:childTnLst>
                                    <p:set>
                                      <p:cBhvr>
                                        <p:cTn id="505" dur="1" fill="hold">
                                          <p:stCondLst>
                                            <p:cond delay="0"/>
                                          </p:stCondLst>
                                        </p:cTn>
                                        <p:tgtEl>
                                          <p:spTgt spid="153"/>
                                        </p:tgtEl>
                                        <p:attrNameLst>
                                          <p:attrName>style.visibility</p:attrName>
                                        </p:attrNameLst>
                                      </p:cBhvr>
                                      <p:to>
                                        <p:strVal val="visible"/>
                                      </p:to>
                                    </p:set>
                                    <p:animEffect transition="in" filter="fade">
                                      <p:cBhvr>
                                        <p:cTn id="506" dur="500"/>
                                        <p:tgtEl>
                                          <p:spTgt spid="153"/>
                                        </p:tgtEl>
                                      </p:cBhvr>
                                    </p:animEffect>
                                  </p:childTnLst>
                                </p:cTn>
                              </p:par>
                              <p:par>
                                <p:cTn id="507" presetID="10" presetClass="entr" presetSubtype="0" fill="hold" grpId="0" nodeType="withEffect">
                                  <p:stCondLst>
                                    <p:cond delay="0"/>
                                  </p:stCondLst>
                                  <p:childTnLst>
                                    <p:set>
                                      <p:cBhvr>
                                        <p:cTn id="508" dur="1" fill="hold">
                                          <p:stCondLst>
                                            <p:cond delay="0"/>
                                          </p:stCondLst>
                                        </p:cTn>
                                        <p:tgtEl>
                                          <p:spTgt spid="154"/>
                                        </p:tgtEl>
                                        <p:attrNameLst>
                                          <p:attrName>style.visibility</p:attrName>
                                        </p:attrNameLst>
                                      </p:cBhvr>
                                      <p:to>
                                        <p:strVal val="visible"/>
                                      </p:to>
                                    </p:set>
                                    <p:animEffect transition="in" filter="fade">
                                      <p:cBhvr>
                                        <p:cTn id="509" dur="500"/>
                                        <p:tgtEl>
                                          <p:spTgt spid="154"/>
                                        </p:tgtEl>
                                      </p:cBhvr>
                                    </p:animEffect>
                                  </p:childTnLst>
                                </p:cTn>
                              </p:par>
                              <p:par>
                                <p:cTn id="510" presetID="10" presetClass="entr" presetSubtype="0" fill="hold" grpId="0" nodeType="withEffect">
                                  <p:stCondLst>
                                    <p:cond delay="0"/>
                                  </p:stCondLst>
                                  <p:childTnLst>
                                    <p:set>
                                      <p:cBhvr>
                                        <p:cTn id="511" dur="1" fill="hold">
                                          <p:stCondLst>
                                            <p:cond delay="0"/>
                                          </p:stCondLst>
                                        </p:cTn>
                                        <p:tgtEl>
                                          <p:spTgt spid="155"/>
                                        </p:tgtEl>
                                        <p:attrNameLst>
                                          <p:attrName>style.visibility</p:attrName>
                                        </p:attrNameLst>
                                      </p:cBhvr>
                                      <p:to>
                                        <p:strVal val="visible"/>
                                      </p:to>
                                    </p:set>
                                    <p:animEffect transition="in" filter="fade">
                                      <p:cBhvr>
                                        <p:cTn id="512" dur="500"/>
                                        <p:tgtEl>
                                          <p:spTgt spid="155"/>
                                        </p:tgtEl>
                                      </p:cBhvr>
                                    </p:animEffect>
                                  </p:childTnLst>
                                </p:cTn>
                              </p:par>
                              <p:par>
                                <p:cTn id="513" presetID="10" presetClass="entr" presetSubtype="0" fill="hold" grpId="0" nodeType="withEffect">
                                  <p:stCondLst>
                                    <p:cond delay="0"/>
                                  </p:stCondLst>
                                  <p:childTnLst>
                                    <p:set>
                                      <p:cBhvr>
                                        <p:cTn id="514" dur="1" fill="hold">
                                          <p:stCondLst>
                                            <p:cond delay="0"/>
                                          </p:stCondLst>
                                        </p:cTn>
                                        <p:tgtEl>
                                          <p:spTgt spid="156"/>
                                        </p:tgtEl>
                                        <p:attrNameLst>
                                          <p:attrName>style.visibility</p:attrName>
                                        </p:attrNameLst>
                                      </p:cBhvr>
                                      <p:to>
                                        <p:strVal val="visible"/>
                                      </p:to>
                                    </p:set>
                                    <p:animEffect transition="in" filter="fade">
                                      <p:cBhvr>
                                        <p:cTn id="515" dur="500"/>
                                        <p:tgtEl>
                                          <p:spTgt spid="156"/>
                                        </p:tgtEl>
                                      </p:cBhvr>
                                    </p:animEffect>
                                  </p:childTnLst>
                                </p:cTn>
                              </p:par>
                              <p:par>
                                <p:cTn id="516" presetID="10" presetClass="entr" presetSubtype="0" fill="hold" grpId="0" nodeType="withEffect">
                                  <p:stCondLst>
                                    <p:cond delay="0"/>
                                  </p:stCondLst>
                                  <p:childTnLst>
                                    <p:set>
                                      <p:cBhvr>
                                        <p:cTn id="517" dur="1" fill="hold">
                                          <p:stCondLst>
                                            <p:cond delay="0"/>
                                          </p:stCondLst>
                                        </p:cTn>
                                        <p:tgtEl>
                                          <p:spTgt spid="157"/>
                                        </p:tgtEl>
                                        <p:attrNameLst>
                                          <p:attrName>style.visibility</p:attrName>
                                        </p:attrNameLst>
                                      </p:cBhvr>
                                      <p:to>
                                        <p:strVal val="visible"/>
                                      </p:to>
                                    </p:set>
                                    <p:animEffect transition="in" filter="fade">
                                      <p:cBhvr>
                                        <p:cTn id="518" dur="500"/>
                                        <p:tgtEl>
                                          <p:spTgt spid="157"/>
                                        </p:tgtEl>
                                      </p:cBhvr>
                                    </p:animEffect>
                                  </p:childTnLst>
                                </p:cTn>
                              </p:par>
                              <p:par>
                                <p:cTn id="519" presetID="10" presetClass="entr" presetSubtype="0" fill="hold" grpId="0" nodeType="withEffect">
                                  <p:stCondLst>
                                    <p:cond delay="0"/>
                                  </p:stCondLst>
                                  <p:childTnLst>
                                    <p:set>
                                      <p:cBhvr>
                                        <p:cTn id="520" dur="1" fill="hold">
                                          <p:stCondLst>
                                            <p:cond delay="0"/>
                                          </p:stCondLst>
                                        </p:cTn>
                                        <p:tgtEl>
                                          <p:spTgt spid="158"/>
                                        </p:tgtEl>
                                        <p:attrNameLst>
                                          <p:attrName>style.visibility</p:attrName>
                                        </p:attrNameLst>
                                      </p:cBhvr>
                                      <p:to>
                                        <p:strVal val="visible"/>
                                      </p:to>
                                    </p:set>
                                    <p:animEffect transition="in" filter="fade">
                                      <p:cBhvr>
                                        <p:cTn id="521" dur="500"/>
                                        <p:tgtEl>
                                          <p:spTgt spid="158"/>
                                        </p:tgtEl>
                                      </p:cBhvr>
                                    </p:animEffect>
                                  </p:childTnLst>
                                </p:cTn>
                              </p:par>
                              <p:par>
                                <p:cTn id="522" presetID="10" presetClass="entr" presetSubtype="0" fill="hold" grpId="0" nodeType="withEffect">
                                  <p:stCondLst>
                                    <p:cond delay="0"/>
                                  </p:stCondLst>
                                  <p:childTnLst>
                                    <p:set>
                                      <p:cBhvr>
                                        <p:cTn id="523" dur="1" fill="hold">
                                          <p:stCondLst>
                                            <p:cond delay="0"/>
                                          </p:stCondLst>
                                        </p:cTn>
                                        <p:tgtEl>
                                          <p:spTgt spid="208"/>
                                        </p:tgtEl>
                                        <p:attrNameLst>
                                          <p:attrName>style.visibility</p:attrName>
                                        </p:attrNameLst>
                                      </p:cBhvr>
                                      <p:to>
                                        <p:strVal val="visible"/>
                                      </p:to>
                                    </p:set>
                                    <p:animEffect transition="in" filter="fade">
                                      <p:cBhvr>
                                        <p:cTn id="524" dur="500"/>
                                        <p:tgtEl>
                                          <p:spTgt spid="208"/>
                                        </p:tgtEl>
                                      </p:cBhvr>
                                    </p:animEffect>
                                  </p:childTnLst>
                                </p:cTn>
                              </p:par>
                              <p:par>
                                <p:cTn id="525" presetID="10" presetClass="entr" presetSubtype="0" fill="hold" grpId="0" nodeType="withEffect">
                                  <p:stCondLst>
                                    <p:cond delay="0"/>
                                  </p:stCondLst>
                                  <p:childTnLst>
                                    <p:set>
                                      <p:cBhvr>
                                        <p:cTn id="526" dur="1" fill="hold">
                                          <p:stCondLst>
                                            <p:cond delay="0"/>
                                          </p:stCondLst>
                                        </p:cTn>
                                        <p:tgtEl>
                                          <p:spTgt spid="209"/>
                                        </p:tgtEl>
                                        <p:attrNameLst>
                                          <p:attrName>style.visibility</p:attrName>
                                        </p:attrNameLst>
                                      </p:cBhvr>
                                      <p:to>
                                        <p:strVal val="visible"/>
                                      </p:to>
                                    </p:set>
                                    <p:animEffect transition="in" filter="fade">
                                      <p:cBhvr>
                                        <p:cTn id="527" dur="500"/>
                                        <p:tgtEl>
                                          <p:spTgt spid="209"/>
                                        </p:tgtEl>
                                      </p:cBhvr>
                                    </p:animEffect>
                                  </p:childTnLst>
                                </p:cTn>
                              </p:par>
                              <p:par>
                                <p:cTn id="528" presetID="10" presetClass="entr" presetSubtype="0" fill="hold" grpId="0" nodeType="withEffect">
                                  <p:stCondLst>
                                    <p:cond delay="0"/>
                                  </p:stCondLst>
                                  <p:childTnLst>
                                    <p:set>
                                      <p:cBhvr>
                                        <p:cTn id="529" dur="1" fill="hold">
                                          <p:stCondLst>
                                            <p:cond delay="0"/>
                                          </p:stCondLst>
                                        </p:cTn>
                                        <p:tgtEl>
                                          <p:spTgt spid="210"/>
                                        </p:tgtEl>
                                        <p:attrNameLst>
                                          <p:attrName>style.visibility</p:attrName>
                                        </p:attrNameLst>
                                      </p:cBhvr>
                                      <p:to>
                                        <p:strVal val="visible"/>
                                      </p:to>
                                    </p:set>
                                    <p:animEffect transition="in" filter="fade">
                                      <p:cBhvr>
                                        <p:cTn id="530" dur="500"/>
                                        <p:tgtEl>
                                          <p:spTgt spid="210"/>
                                        </p:tgtEl>
                                      </p:cBhvr>
                                    </p:animEffect>
                                  </p:childTnLst>
                                </p:cTn>
                              </p:par>
                              <p:par>
                                <p:cTn id="531" presetID="10" presetClass="entr" presetSubtype="0" fill="hold" grpId="0" nodeType="withEffect">
                                  <p:stCondLst>
                                    <p:cond delay="0"/>
                                  </p:stCondLst>
                                  <p:childTnLst>
                                    <p:set>
                                      <p:cBhvr>
                                        <p:cTn id="532" dur="1" fill="hold">
                                          <p:stCondLst>
                                            <p:cond delay="0"/>
                                          </p:stCondLst>
                                        </p:cTn>
                                        <p:tgtEl>
                                          <p:spTgt spid="211"/>
                                        </p:tgtEl>
                                        <p:attrNameLst>
                                          <p:attrName>style.visibility</p:attrName>
                                        </p:attrNameLst>
                                      </p:cBhvr>
                                      <p:to>
                                        <p:strVal val="visible"/>
                                      </p:to>
                                    </p:set>
                                    <p:animEffect transition="in" filter="fade">
                                      <p:cBhvr>
                                        <p:cTn id="533" dur="500"/>
                                        <p:tgtEl>
                                          <p:spTgt spid="211"/>
                                        </p:tgtEl>
                                      </p:cBhvr>
                                    </p:animEffect>
                                  </p:childTnLst>
                                </p:cTn>
                              </p:par>
                              <p:par>
                                <p:cTn id="534" presetID="10" presetClass="entr" presetSubtype="0" fill="hold" grpId="0" nodeType="withEffect">
                                  <p:stCondLst>
                                    <p:cond delay="0"/>
                                  </p:stCondLst>
                                  <p:childTnLst>
                                    <p:set>
                                      <p:cBhvr>
                                        <p:cTn id="535" dur="1" fill="hold">
                                          <p:stCondLst>
                                            <p:cond delay="0"/>
                                          </p:stCondLst>
                                        </p:cTn>
                                        <p:tgtEl>
                                          <p:spTgt spid="212"/>
                                        </p:tgtEl>
                                        <p:attrNameLst>
                                          <p:attrName>style.visibility</p:attrName>
                                        </p:attrNameLst>
                                      </p:cBhvr>
                                      <p:to>
                                        <p:strVal val="visible"/>
                                      </p:to>
                                    </p:set>
                                    <p:animEffect transition="in" filter="fade">
                                      <p:cBhvr>
                                        <p:cTn id="536" dur="500"/>
                                        <p:tgtEl>
                                          <p:spTgt spid="212"/>
                                        </p:tgtEl>
                                      </p:cBhvr>
                                    </p:animEffect>
                                  </p:childTnLst>
                                </p:cTn>
                              </p:par>
                              <p:par>
                                <p:cTn id="537" presetID="10" presetClass="entr" presetSubtype="0" fill="hold" grpId="0" nodeType="withEffect">
                                  <p:stCondLst>
                                    <p:cond delay="0"/>
                                  </p:stCondLst>
                                  <p:childTnLst>
                                    <p:set>
                                      <p:cBhvr>
                                        <p:cTn id="538" dur="1" fill="hold">
                                          <p:stCondLst>
                                            <p:cond delay="0"/>
                                          </p:stCondLst>
                                        </p:cTn>
                                        <p:tgtEl>
                                          <p:spTgt spid="213"/>
                                        </p:tgtEl>
                                        <p:attrNameLst>
                                          <p:attrName>style.visibility</p:attrName>
                                        </p:attrNameLst>
                                      </p:cBhvr>
                                      <p:to>
                                        <p:strVal val="visible"/>
                                      </p:to>
                                    </p:set>
                                    <p:animEffect transition="in" filter="fade">
                                      <p:cBhvr>
                                        <p:cTn id="539" dur="500"/>
                                        <p:tgtEl>
                                          <p:spTgt spid="213"/>
                                        </p:tgtEl>
                                      </p:cBhvr>
                                    </p:animEffect>
                                  </p:childTnLst>
                                </p:cTn>
                              </p:par>
                              <p:par>
                                <p:cTn id="540" presetID="10" presetClass="entr" presetSubtype="0" fill="hold" grpId="0" nodeType="withEffect">
                                  <p:stCondLst>
                                    <p:cond delay="0"/>
                                  </p:stCondLst>
                                  <p:childTnLst>
                                    <p:set>
                                      <p:cBhvr>
                                        <p:cTn id="541" dur="1" fill="hold">
                                          <p:stCondLst>
                                            <p:cond delay="0"/>
                                          </p:stCondLst>
                                        </p:cTn>
                                        <p:tgtEl>
                                          <p:spTgt spid="214"/>
                                        </p:tgtEl>
                                        <p:attrNameLst>
                                          <p:attrName>style.visibility</p:attrName>
                                        </p:attrNameLst>
                                      </p:cBhvr>
                                      <p:to>
                                        <p:strVal val="visible"/>
                                      </p:to>
                                    </p:set>
                                    <p:animEffect transition="in" filter="fade">
                                      <p:cBhvr>
                                        <p:cTn id="542" dur="500"/>
                                        <p:tgtEl>
                                          <p:spTgt spid="214"/>
                                        </p:tgtEl>
                                      </p:cBhvr>
                                    </p:animEffect>
                                  </p:childTnLst>
                                </p:cTn>
                              </p:par>
                              <p:par>
                                <p:cTn id="543" presetID="10" presetClass="entr" presetSubtype="0" fill="hold" grpId="0" nodeType="withEffect">
                                  <p:stCondLst>
                                    <p:cond delay="0"/>
                                  </p:stCondLst>
                                  <p:childTnLst>
                                    <p:set>
                                      <p:cBhvr>
                                        <p:cTn id="544" dur="1" fill="hold">
                                          <p:stCondLst>
                                            <p:cond delay="0"/>
                                          </p:stCondLst>
                                        </p:cTn>
                                        <p:tgtEl>
                                          <p:spTgt spid="215"/>
                                        </p:tgtEl>
                                        <p:attrNameLst>
                                          <p:attrName>style.visibility</p:attrName>
                                        </p:attrNameLst>
                                      </p:cBhvr>
                                      <p:to>
                                        <p:strVal val="visible"/>
                                      </p:to>
                                    </p:set>
                                    <p:animEffect transition="in" filter="fade">
                                      <p:cBhvr>
                                        <p:cTn id="545" dur="500"/>
                                        <p:tgtEl>
                                          <p:spTgt spid="215"/>
                                        </p:tgtEl>
                                      </p:cBhvr>
                                    </p:animEffect>
                                  </p:childTnLst>
                                </p:cTn>
                              </p:par>
                              <p:par>
                                <p:cTn id="546" presetID="10" presetClass="entr" presetSubtype="0" fill="hold" grpId="0" nodeType="withEffect">
                                  <p:stCondLst>
                                    <p:cond delay="0"/>
                                  </p:stCondLst>
                                  <p:childTnLst>
                                    <p:set>
                                      <p:cBhvr>
                                        <p:cTn id="547" dur="1" fill="hold">
                                          <p:stCondLst>
                                            <p:cond delay="0"/>
                                          </p:stCondLst>
                                        </p:cTn>
                                        <p:tgtEl>
                                          <p:spTgt spid="216"/>
                                        </p:tgtEl>
                                        <p:attrNameLst>
                                          <p:attrName>style.visibility</p:attrName>
                                        </p:attrNameLst>
                                      </p:cBhvr>
                                      <p:to>
                                        <p:strVal val="visible"/>
                                      </p:to>
                                    </p:set>
                                    <p:animEffect transition="in" filter="fade">
                                      <p:cBhvr>
                                        <p:cTn id="548" dur="500"/>
                                        <p:tgtEl>
                                          <p:spTgt spid="216"/>
                                        </p:tgtEl>
                                      </p:cBhvr>
                                    </p:animEffect>
                                  </p:childTnLst>
                                </p:cTn>
                              </p:par>
                              <p:par>
                                <p:cTn id="549" presetID="10" presetClass="entr" presetSubtype="0" fill="hold" grpId="0" nodeType="withEffect">
                                  <p:stCondLst>
                                    <p:cond delay="0"/>
                                  </p:stCondLst>
                                  <p:childTnLst>
                                    <p:set>
                                      <p:cBhvr>
                                        <p:cTn id="550" dur="1" fill="hold">
                                          <p:stCondLst>
                                            <p:cond delay="0"/>
                                          </p:stCondLst>
                                        </p:cTn>
                                        <p:tgtEl>
                                          <p:spTgt spid="217"/>
                                        </p:tgtEl>
                                        <p:attrNameLst>
                                          <p:attrName>style.visibility</p:attrName>
                                        </p:attrNameLst>
                                      </p:cBhvr>
                                      <p:to>
                                        <p:strVal val="visible"/>
                                      </p:to>
                                    </p:set>
                                    <p:animEffect transition="in" filter="fade">
                                      <p:cBhvr>
                                        <p:cTn id="551" dur="500"/>
                                        <p:tgtEl>
                                          <p:spTgt spid="217"/>
                                        </p:tgtEl>
                                      </p:cBhvr>
                                    </p:animEffect>
                                  </p:childTnLst>
                                </p:cTn>
                              </p:par>
                              <p:par>
                                <p:cTn id="552" presetID="10" presetClass="entr" presetSubtype="0" fill="hold" grpId="0" nodeType="withEffect">
                                  <p:stCondLst>
                                    <p:cond delay="0"/>
                                  </p:stCondLst>
                                  <p:childTnLst>
                                    <p:set>
                                      <p:cBhvr>
                                        <p:cTn id="553" dur="1" fill="hold">
                                          <p:stCondLst>
                                            <p:cond delay="0"/>
                                          </p:stCondLst>
                                        </p:cTn>
                                        <p:tgtEl>
                                          <p:spTgt spid="218"/>
                                        </p:tgtEl>
                                        <p:attrNameLst>
                                          <p:attrName>style.visibility</p:attrName>
                                        </p:attrNameLst>
                                      </p:cBhvr>
                                      <p:to>
                                        <p:strVal val="visible"/>
                                      </p:to>
                                    </p:set>
                                    <p:animEffect transition="in" filter="fade">
                                      <p:cBhvr>
                                        <p:cTn id="554" dur="500"/>
                                        <p:tgtEl>
                                          <p:spTgt spid="218"/>
                                        </p:tgtEl>
                                      </p:cBhvr>
                                    </p:animEffect>
                                  </p:childTnLst>
                                </p:cTn>
                              </p:par>
                              <p:par>
                                <p:cTn id="555" presetID="10" presetClass="entr" presetSubtype="0" fill="hold" grpId="0" nodeType="withEffect">
                                  <p:stCondLst>
                                    <p:cond delay="0"/>
                                  </p:stCondLst>
                                  <p:childTnLst>
                                    <p:set>
                                      <p:cBhvr>
                                        <p:cTn id="556" dur="1" fill="hold">
                                          <p:stCondLst>
                                            <p:cond delay="0"/>
                                          </p:stCondLst>
                                        </p:cTn>
                                        <p:tgtEl>
                                          <p:spTgt spid="219"/>
                                        </p:tgtEl>
                                        <p:attrNameLst>
                                          <p:attrName>style.visibility</p:attrName>
                                        </p:attrNameLst>
                                      </p:cBhvr>
                                      <p:to>
                                        <p:strVal val="visible"/>
                                      </p:to>
                                    </p:set>
                                    <p:animEffect transition="in" filter="fade">
                                      <p:cBhvr>
                                        <p:cTn id="557" dur="500"/>
                                        <p:tgtEl>
                                          <p:spTgt spid="219"/>
                                        </p:tgtEl>
                                      </p:cBhvr>
                                    </p:animEffect>
                                  </p:childTnLst>
                                </p:cTn>
                              </p:par>
                              <p:par>
                                <p:cTn id="558" presetID="10" presetClass="entr" presetSubtype="0" fill="hold" grpId="0" nodeType="withEffect">
                                  <p:stCondLst>
                                    <p:cond delay="0"/>
                                  </p:stCondLst>
                                  <p:childTnLst>
                                    <p:set>
                                      <p:cBhvr>
                                        <p:cTn id="559" dur="1" fill="hold">
                                          <p:stCondLst>
                                            <p:cond delay="0"/>
                                          </p:stCondLst>
                                        </p:cTn>
                                        <p:tgtEl>
                                          <p:spTgt spid="220"/>
                                        </p:tgtEl>
                                        <p:attrNameLst>
                                          <p:attrName>style.visibility</p:attrName>
                                        </p:attrNameLst>
                                      </p:cBhvr>
                                      <p:to>
                                        <p:strVal val="visible"/>
                                      </p:to>
                                    </p:set>
                                    <p:animEffect transition="in" filter="fade">
                                      <p:cBhvr>
                                        <p:cTn id="560" dur="500"/>
                                        <p:tgtEl>
                                          <p:spTgt spid="220"/>
                                        </p:tgtEl>
                                      </p:cBhvr>
                                    </p:animEffect>
                                  </p:childTnLst>
                                </p:cTn>
                              </p:par>
                              <p:par>
                                <p:cTn id="561" presetID="10" presetClass="entr" presetSubtype="0" fill="hold" grpId="0" nodeType="withEffect">
                                  <p:stCondLst>
                                    <p:cond delay="0"/>
                                  </p:stCondLst>
                                  <p:childTnLst>
                                    <p:set>
                                      <p:cBhvr>
                                        <p:cTn id="562" dur="1" fill="hold">
                                          <p:stCondLst>
                                            <p:cond delay="0"/>
                                          </p:stCondLst>
                                        </p:cTn>
                                        <p:tgtEl>
                                          <p:spTgt spid="221"/>
                                        </p:tgtEl>
                                        <p:attrNameLst>
                                          <p:attrName>style.visibility</p:attrName>
                                        </p:attrNameLst>
                                      </p:cBhvr>
                                      <p:to>
                                        <p:strVal val="visible"/>
                                      </p:to>
                                    </p:set>
                                    <p:animEffect transition="in" filter="fade">
                                      <p:cBhvr>
                                        <p:cTn id="563" dur="500"/>
                                        <p:tgtEl>
                                          <p:spTgt spid="221"/>
                                        </p:tgtEl>
                                      </p:cBhvr>
                                    </p:animEffect>
                                  </p:childTnLst>
                                </p:cTn>
                              </p:par>
                              <p:par>
                                <p:cTn id="564" presetID="10" presetClass="entr" presetSubtype="0" fill="hold" grpId="0" nodeType="withEffect">
                                  <p:stCondLst>
                                    <p:cond delay="0"/>
                                  </p:stCondLst>
                                  <p:childTnLst>
                                    <p:set>
                                      <p:cBhvr>
                                        <p:cTn id="565" dur="1" fill="hold">
                                          <p:stCondLst>
                                            <p:cond delay="0"/>
                                          </p:stCondLst>
                                        </p:cTn>
                                        <p:tgtEl>
                                          <p:spTgt spid="227"/>
                                        </p:tgtEl>
                                        <p:attrNameLst>
                                          <p:attrName>style.visibility</p:attrName>
                                        </p:attrNameLst>
                                      </p:cBhvr>
                                      <p:to>
                                        <p:strVal val="visible"/>
                                      </p:to>
                                    </p:set>
                                    <p:animEffect transition="in" filter="fade">
                                      <p:cBhvr>
                                        <p:cTn id="566" dur="500"/>
                                        <p:tgtEl>
                                          <p:spTgt spid="227"/>
                                        </p:tgtEl>
                                      </p:cBhvr>
                                    </p:animEffect>
                                  </p:childTnLst>
                                </p:cTn>
                              </p:par>
                              <p:par>
                                <p:cTn id="567" presetID="10" presetClass="entr" presetSubtype="0" fill="hold" grpId="0" nodeType="withEffect">
                                  <p:stCondLst>
                                    <p:cond delay="0"/>
                                  </p:stCondLst>
                                  <p:childTnLst>
                                    <p:set>
                                      <p:cBhvr>
                                        <p:cTn id="568" dur="1" fill="hold">
                                          <p:stCondLst>
                                            <p:cond delay="0"/>
                                          </p:stCondLst>
                                        </p:cTn>
                                        <p:tgtEl>
                                          <p:spTgt spid="228"/>
                                        </p:tgtEl>
                                        <p:attrNameLst>
                                          <p:attrName>style.visibility</p:attrName>
                                        </p:attrNameLst>
                                      </p:cBhvr>
                                      <p:to>
                                        <p:strVal val="visible"/>
                                      </p:to>
                                    </p:set>
                                    <p:animEffect transition="in" filter="fade">
                                      <p:cBhvr>
                                        <p:cTn id="569" dur="500"/>
                                        <p:tgtEl>
                                          <p:spTgt spid="228"/>
                                        </p:tgtEl>
                                      </p:cBhvr>
                                    </p:animEffect>
                                  </p:childTnLst>
                                </p:cTn>
                              </p:par>
                              <p:par>
                                <p:cTn id="570" presetID="10" presetClass="entr" presetSubtype="0" fill="hold" grpId="0" nodeType="withEffect">
                                  <p:stCondLst>
                                    <p:cond delay="0"/>
                                  </p:stCondLst>
                                  <p:childTnLst>
                                    <p:set>
                                      <p:cBhvr>
                                        <p:cTn id="571" dur="1" fill="hold">
                                          <p:stCondLst>
                                            <p:cond delay="0"/>
                                          </p:stCondLst>
                                        </p:cTn>
                                        <p:tgtEl>
                                          <p:spTgt spid="229"/>
                                        </p:tgtEl>
                                        <p:attrNameLst>
                                          <p:attrName>style.visibility</p:attrName>
                                        </p:attrNameLst>
                                      </p:cBhvr>
                                      <p:to>
                                        <p:strVal val="visible"/>
                                      </p:to>
                                    </p:set>
                                    <p:animEffect transition="in" filter="fade">
                                      <p:cBhvr>
                                        <p:cTn id="572" dur="500"/>
                                        <p:tgtEl>
                                          <p:spTgt spid="229"/>
                                        </p:tgtEl>
                                      </p:cBhvr>
                                    </p:animEffect>
                                  </p:childTnLst>
                                </p:cTn>
                              </p:par>
                              <p:par>
                                <p:cTn id="573" presetID="10" presetClass="entr" presetSubtype="0" fill="hold" grpId="0" nodeType="withEffect">
                                  <p:stCondLst>
                                    <p:cond delay="0"/>
                                  </p:stCondLst>
                                  <p:childTnLst>
                                    <p:set>
                                      <p:cBhvr>
                                        <p:cTn id="574" dur="1" fill="hold">
                                          <p:stCondLst>
                                            <p:cond delay="0"/>
                                          </p:stCondLst>
                                        </p:cTn>
                                        <p:tgtEl>
                                          <p:spTgt spid="230"/>
                                        </p:tgtEl>
                                        <p:attrNameLst>
                                          <p:attrName>style.visibility</p:attrName>
                                        </p:attrNameLst>
                                      </p:cBhvr>
                                      <p:to>
                                        <p:strVal val="visible"/>
                                      </p:to>
                                    </p:set>
                                    <p:animEffect transition="in" filter="fade">
                                      <p:cBhvr>
                                        <p:cTn id="575" dur="500"/>
                                        <p:tgtEl>
                                          <p:spTgt spid="230"/>
                                        </p:tgtEl>
                                      </p:cBhvr>
                                    </p:animEffect>
                                  </p:childTnLst>
                                </p:cTn>
                              </p:par>
                              <p:par>
                                <p:cTn id="576" presetID="10" presetClass="entr" presetSubtype="0" fill="hold" grpId="0" nodeType="withEffect">
                                  <p:stCondLst>
                                    <p:cond delay="0"/>
                                  </p:stCondLst>
                                  <p:childTnLst>
                                    <p:set>
                                      <p:cBhvr>
                                        <p:cTn id="577" dur="1" fill="hold">
                                          <p:stCondLst>
                                            <p:cond delay="0"/>
                                          </p:stCondLst>
                                        </p:cTn>
                                        <p:tgtEl>
                                          <p:spTgt spid="231"/>
                                        </p:tgtEl>
                                        <p:attrNameLst>
                                          <p:attrName>style.visibility</p:attrName>
                                        </p:attrNameLst>
                                      </p:cBhvr>
                                      <p:to>
                                        <p:strVal val="visible"/>
                                      </p:to>
                                    </p:set>
                                    <p:animEffect transition="in" filter="fade">
                                      <p:cBhvr>
                                        <p:cTn id="578" dur="500"/>
                                        <p:tgtEl>
                                          <p:spTgt spid="231"/>
                                        </p:tgtEl>
                                      </p:cBhvr>
                                    </p:animEffect>
                                  </p:childTnLst>
                                </p:cTn>
                              </p:par>
                              <p:par>
                                <p:cTn id="579" presetID="10" presetClass="entr" presetSubtype="0" fill="hold" grpId="0" nodeType="withEffect">
                                  <p:stCondLst>
                                    <p:cond delay="0"/>
                                  </p:stCondLst>
                                  <p:childTnLst>
                                    <p:set>
                                      <p:cBhvr>
                                        <p:cTn id="580" dur="1" fill="hold">
                                          <p:stCondLst>
                                            <p:cond delay="0"/>
                                          </p:stCondLst>
                                        </p:cTn>
                                        <p:tgtEl>
                                          <p:spTgt spid="232"/>
                                        </p:tgtEl>
                                        <p:attrNameLst>
                                          <p:attrName>style.visibility</p:attrName>
                                        </p:attrNameLst>
                                      </p:cBhvr>
                                      <p:to>
                                        <p:strVal val="visible"/>
                                      </p:to>
                                    </p:set>
                                    <p:animEffect transition="in" filter="fade">
                                      <p:cBhvr>
                                        <p:cTn id="581" dur="500"/>
                                        <p:tgtEl>
                                          <p:spTgt spid="232"/>
                                        </p:tgtEl>
                                      </p:cBhvr>
                                    </p:animEffect>
                                  </p:childTnLst>
                                </p:cTn>
                              </p:par>
                              <p:par>
                                <p:cTn id="582" presetID="10" presetClass="entr" presetSubtype="0" fill="hold" grpId="0" nodeType="withEffect">
                                  <p:stCondLst>
                                    <p:cond delay="0"/>
                                  </p:stCondLst>
                                  <p:childTnLst>
                                    <p:set>
                                      <p:cBhvr>
                                        <p:cTn id="583" dur="1" fill="hold">
                                          <p:stCondLst>
                                            <p:cond delay="0"/>
                                          </p:stCondLst>
                                        </p:cTn>
                                        <p:tgtEl>
                                          <p:spTgt spid="239"/>
                                        </p:tgtEl>
                                        <p:attrNameLst>
                                          <p:attrName>style.visibility</p:attrName>
                                        </p:attrNameLst>
                                      </p:cBhvr>
                                      <p:to>
                                        <p:strVal val="visible"/>
                                      </p:to>
                                    </p:set>
                                    <p:animEffect transition="in" filter="fade">
                                      <p:cBhvr>
                                        <p:cTn id="584" dur="500"/>
                                        <p:tgtEl>
                                          <p:spTgt spid="239"/>
                                        </p:tgtEl>
                                      </p:cBhvr>
                                    </p:animEffect>
                                  </p:childTnLst>
                                </p:cTn>
                              </p:par>
                              <p:par>
                                <p:cTn id="585" presetID="10" presetClass="entr" presetSubtype="0" fill="hold" grpId="0" nodeType="withEffect">
                                  <p:stCondLst>
                                    <p:cond delay="0"/>
                                  </p:stCondLst>
                                  <p:childTnLst>
                                    <p:set>
                                      <p:cBhvr>
                                        <p:cTn id="586" dur="1" fill="hold">
                                          <p:stCondLst>
                                            <p:cond delay="0"/>
                                          </p:stCondLst>
                                        </p:cTn>
                                        <p:tgtEl>
                                          <p:spTgt spid="240"/>
                                        </p:tgtEl>
                                        <p:attrNameLst>
                                          <p:attrName>style.visibility</p:attrName>
                                        </p:attrNameLst>
                                      </p:cBhvr>
                                      <p:to>
                                        <p:strVal val="visible"/>
                                      </p:to>
                                    </p:set>
                                    <p:animEffect transition="in" filter="fade">
                                      <p:cBhvr>
                                        <p:cTn id="587" dur="500"/>
                                        <p:tgtEl>
                                          <p:spTgt spid="240"/>
                                        </p:tgtEl>
                                      </p:cBhvr>
                                    </p:animEffect>
                                  </p:childTnLst>
                                </p:cTn>
                              </p:par>
                              <p:par>
                                <p:cTn id="588" presetID="10" presetClass="entr" presetSubtype="0" fill="hold" grpId="0" nodeType="withEffect">
                                  <p:stCondLst>
                                    <p:cond delay="0"/>
                                  </p:stCondLst>
                                  <p:childTnLst>
                                    <p:set>
                                      <p:cBhvr>
                                        <p:cTn id="589" dur="1" fill="hold">
                                          <p:stCondLst>
                                            <p:cond delay="0"/>
                                          </p:stCondLst>
                                        </p:cTn>
                                        <p:tgtEl>
                                          <p:spTgt spid="241"/>
                                        </p:tgtEl>
                                        <p:attrNameLst>
                                          <p:attrName>style.visibility</p:attrName>
                                        </p:attrNameLst>
                                      </p:cBhvr>
                                      <p:to>
                                        <p:strVal val="visible"/>
                                      </p:to>
                                    </p:set>
                                    <p:animEffect transition="in" filter="fade">
                                      <p:cBhvr>
                                        <p:cTn id="590" dur="500"/>
                                        <p:tgtEl>
                                          <p:spTgt spid="241"/>
                                        </p:tgtEl>
                                      </p:cBhvr>
                                    </p:animEffect>
                                  </p:childTnLst>
                                </p:cTn>
                              </p:par>
                              <p:par>
                                <p:cTn id="591" presetID="10" presetClass="entr" presetSubtype="0" fill="hold" grpId="0" nodeType="withEffect">
                                  <p:stCondLst>
                                    <p:cond delay="0"/>
                                  </p:stCondLst>
                                  <p:childTnLst>
                                    <p:set>
                                      <p:cBhvr>
                                        <p:cTn id="592" dur="1" fill="hold">
                                          <p:stCondLst>
                                            <p:cond delay="0"/>
                                          </p:stCondLst>
                                        </p:cTn>
                                        <p:tgtEl>
                                          <p:spTgt spid="242"/>
                                        </p:tgtEl>
                                        <p:attrNameLst>
                                          <p:attrName>style.visibility</p:attrName>
                                        </p:attrNameLst>
                                      </p:cBhvr>
                                      <p:to>
                                        <p:strVal val="visible"/>
                                      </p:to>
                                    </p:set>
                                    <p:animEffect transition="in" filter="fade">
                                      <p:cBhvr>
                                        <p:cTn id="593" dur="500"/>
                                        <p:tgtEl>
                                          <p:spTgt spid="242"/>
                                        </p:tgtEl>
                                      </p:cBhvr>
                                    </p:animEffect>
                                  </p:childTnLst>
                                </p:cTn>
                              </p:par>
                              <p:par>
                                <p:cTn id="594" presetID="10" presetClass="entr" presetSubtype="0" fill="hold" grpId="0" nodeType="withEffect">
                                  <p:stCondLst>
                                    <p:cond delay="0"/>
                                  </p:stCondLst>
                                  <p:childTnLst>
                                    <p:set>
                                      <p:cBhvr>
                                        <p:cTn id="595" dur="1" fill="hold">
                                          <p:stCondLst>
                                            <p:cond delay="0"/>
                                          </p:stCondLst>
                                        </p:cTn>
                                        <p:tgtEl>
                                          <p:spTgt spid="243"/>
                                        </p:tgtEl>
                                        <p:attrNameLst>
                                          <p:attrName>style.visibility</p:attrName>
                                        </p:attrNameLst>
                                      </p:cBhvr>
                                      <p:to>
                                        <p:strVal val="visible"/>
                                      </p:to>
                                    </p:set>
                                    <p:animEffect transition="in" filter="fade">
                                      <p:cBhvr>
                                        <p:cTn id="596" dur="500"/>
                                        <p:tgtEl>
                                          <p:spTgt spid="243"/>
                                        </p:tgtEl>
                                      </p:cBhvr>
                                    </p:animEffect>
                                  </p:childTnLst>
                                </p:cTn>
                              </p:par>
                              <p:par>
                                <p:cTn id="597" presetID="10" presetClass="entr" presetSubtype="0" fill="hold" grpId="0" nodeType="withEffect">
                                  <p:stCondLst>
                                    <p:cond delay="0"/>
                                  </p:stCondLst>
                                  <p:childTnLst>
                                    <p:set>
                                      <p:cBhvr>
                                        <p:cTn id="598" dur="1" fill="hold">
                                          <p:stCondLst>
                                            <p:cond delay="0"/>
                                          </p:stCondLst>
                                        </p:cTn>
                                        <p:tgtEl>
                                          <p:spTgt spid="244"/>
                                        </p:tgtEl>
                                        <p:attrNameLst>
                                          <p:attrName>style.visibility</p:attrName>
                                        </p:attrNameLst>
                                      </p:cBhvr>
                                      <p:to>
                                        <p:strVal val="visible"/>
                                      </p:to>
                                    </p:set>
                                    <p:animEffect transition="in" filter="fade">
                                      <p:cBhvr>
                                        <p:cTn id="599" dur="500"/>
                                        <p:tgtEl>
                                          <p:spTgt spid="244"/>
                                        </p:tgtEl>
                                      </p:cBhvr>
                                    </p:animEffect>
                                  </p:childTnLst>
                                </p:cTn>
                              </p:par>
                              <p:par>
                                <p:cTn id="600" presetID="10" presetClass="entr" presetSubtype="0" fill="hold" grpId="0" nodeType="withEffect">
                                  <p:stCondLst>
                                    <p:cond delay="0"/>
                                  </p:stCondLst>
                                  <p:childTnLst>
                                    <p:set>
                                      <p:cBhvr>
                                        <p:cTn id="601" dur="1" fill="hold">
                                          <p:stCondLst>
                                            <p:cond delay="0"/>
                                          </p:stCondLst>
                                        </p:cTn>
                                        <p:tgtEl>
                                          <p:spTgt spid="251"/>
                                        </p:tgtEl>
                                        <p:attrNameLst>
                                          <p:attrName>style.visibility</p:attrName>
                                        </p:attrNameLst>
                                      </p:cBhvr>
                                      <p:to>
                                        <p:strVal val="visible"/>
                                      </p:to>
                                    </p:set>
                                    <p:animEffect transition="in" filter="fade">
                                      <p:cBhvr>
                                        <p:cTn id="602" dur="500"/>
                                        <p:tgtEl>
                                          <p:spTgt spid="251"/>
                                        </p:tgtEl>
                                      </p:cBhvr>
                                    </p:animEffect>
                                  </p:childTnLst>
                                </p:cTn>
                              </p:par>
                              <p:par>
                                <p:cTn id="603" presetID="10" presetClass="entr" presetSubtype="0" fill="hold" grpId="0" nodeType="withEffect">
                                  <p:stCondLst>
                                    <p:cond delay="0"/>
                                  </p:stCondLst>
                                  <p:childTnLst>
                                    <p:set>
                                      <p:cBhvr>
                                        <p:cTn id="604" dur="1" fill="hold">
                                          <p:stCondLst>
                                            <p:cond delay="0"/>
                                          </p:stCondLst>
                                        </p:cTn>
                                        <p:tgtEl>
                                          <p:spTgt spid="252"/>
                                        </p:tgtEl>
                                        <p:attrNameLst>
                                          <p:attrName>style.visibility</p:attrName>
                                        </p:attrNameLst>
                                      </p:cBhvr>
                                      <p:to>
                                        <p:strVal val="visible"/>
                                      </p:to>
                                    </p:set>
                                    <p:animEffect transition="in" filter="fade">
                                      <p:cBhvr>
                                        <p:cTn id="605" dur="500"/>
                                        <p:tgtEl>
                                          <p:spTgt spid="252"/>
                                        </p:tgtEl>
                                      </p:cBhvr>
                                    </p:animEffect>
                                  </p:childTnLst>
                                </p:cTn>
                              </p:par>
                              <p:par>
                                <p:cTn id="606" presetID="10" presetClass="entr" presetSubtype="0" fill="hold" grpId="0" nodeType="withEffect">
                                  <p:stCondLst>
                                    <p:cond delay="0"/>
                                  </p:stCondLst>
                                  <p:childTnLst>
                                    <p:set>
                                      <p:cBhvr>
                                        <p:cTn id="607" dur="1" fill="hold">
                                          <p:stCondLst>
                                            <p:cond delay="0"/>
                                          </p:stCondLst>
                                        </p:cTn>
                                        <p:tgtEl>
                                          <p:spTgt spid="253"/>
                                        </p:tgtEl>
                                        <p:attrNameLst>
                                          <p:attrName>style.visibility</p:attrName>
                                        </p:attrNameLst>
                                      </p:cBhvr>
                                      <p:to>
                                        <p:strVal val="visible"/>
                                      </p:to>
                                    </p:set>
                                    <p:animEffect transition="in" filter="fade">
                                      <p:cBhvr>
                                        <p:cTn id="608" dur="500"/>
                                        <p:tgtEl>
                                          <p:spTgt spid="253"/>
                                        </p:tgtEl>
                                      </p:cBhvr>
                                    </p:animEffect>
                                  </p:childTnLst>
                                </p:cTn>
                              </p:par>
                              <p:par>
                                <p:cTn id="609" presetID="10" presetClass="entr" presetSubtype="0" fill="hold" grpId="0" nodeType="withEffect">
                                  <p:stCondLst>
                                    <p:cond delay="0"/>
                                  </p:stCondLst>
                                  <p:childTnLst>
                                    <p:set>
                                      <p:cBhvr>
                                        <p:cTn id="610" dur="1" fill="hold">
                                          <p:stCondLst>
                                            <p:cond delay="0"/>
                                          </p:stCondLst>
                                        </p:cTn>
                                        <p:tgtEl>
                                          <p:spTgt spid="254"/>
                                        </p:tgtEl>
                                        <p:attrNameLst>
                                          <p:attrName>style.visibility</p:attrName>
                                        </p:attrNameLst>
                                      </p:cBhvr>
                                      <p:to>
                                        <p:strVal val="visible"/>
                                      </p:to>
                                    </p:set>
                                    <p:animEffect transition="in" filter="fade">
                                      <p:cBhvr>
                                        <p:cTn id="611" dur="500"/>
                                        <p:tgtEl>
                                          <p:spTgt spid="254"/>
                                        </p:tgtEl>
                                      </p:cBhvr>
                                    </p:animEffect>
                                  </p:childTnLst>
                                </p:cTn>
                              </p:par>
                              <p:par>
                                <p:cTn id="612" presetID="10" presetClass="entr" presetSubtype="0" fill="hold" grpId="0" nodeType="withEffect">
                                  <p:stCondLst>
                                    <p:cond delay="0"/>
                                  </p:stCondLst>
                                  <p:childTnLst>
                                    <p:set>
                                      <p:cBhvr>
                                        <p:cTn id="613" dur="1" fill="hold">
                                          <p:stCondLst>
                                            <p:cond delay="0"/>
                                          </p:stCondLst>
                                        </p:cTn>
                                        <p:tgtEl>
                                          <p:spTgt spid="255"/>
                                        </p:tgtEl>
                                        <p:attrNameLst>
                                          <p:attrName>style.visibility</p:attrName>
                                        </p:attrNameLst>
                                      </p:cBhvr>
                                      <p:to>
                                        <p:strVal val="visible"/>
                                      </p:to>
                                    </p:set>
                                    <p:animEffect transition="in" filter="fade">
                                      <p:cBhvr>
                                        <p:cTn id="614" dur="500"/>
                                        <p:tgtEl>
                                          <p:spTgt spid="255"/>
                                        </p:tgtEl>
                                      </p:cBhvr>
                                    </p:animEffect>
                                  </p:childTnLst>
                                </p:cTn>
                              </p:par>
                              <p:par>
                                <p:cTn id="615" presetID="10" presetClass="entr" presetSubtype="0" fill="hold" grpId="0" nodeType="withEffect">
                                  <p:stCondLst>
                                    <p:cond delay="0"/>
                                  </p:stCondLst>
                                  <p:childTnLst>
                                    <p:set>
                                      <p:cBhvr>
                                        <p:cTn id="616" dur="1" fill="hold">
                                          <p:stCondLst>
                                            <p:cond delay="0"/>
                                          </p:stCondLst>
                                        </p:cTn>
                                        <p:tgtEl>
                                          <p:spTgt spid="256"/>
                                        </p:tgtEl>
                                        <p:attrNameLst>
                                          <p:attrName>style.visibility</p:attrName>
                                        </p:attrNameLst>
                                      </p:cBhvr>
                                      <p:to>
                                        <p:strVal val="visible"/>
                                      </p:to>
                                    </p:set>
                                    <p:animEffect transition="in" filter="fade">
                                      <p:cBhvr>
                                        <p:cTn id="617" dur="500"/>
                                        <p:tgtEl>
                                          <p:spTgt spid="256"/>
                                        </p:tgtEl>
                                      </p:cBhvr>
                                    </p:animEffect>
                                  </p:childTnLst>
                                </p:cTn>
                              </p:par>
                              <p:par>
                                <p:cTn id="618" presetID="10" presetClass="entr" presetSubtype="0" fill="hold" grpId="0" nodeType="withEffect">
                                  <p:stCondLst>
                                    <p:cond delay="0"/>
                                  </p:stCondLst>
                                  <p:childTnLst>
                                    <p:set>
                                      <p:cBhvr>
                                        <p:cTn id="619" dur="1" fill="hold">
                                          <p:stCondLst>
                                            <p:cond delay="0"/>
                                          </p:stCondLst>
                                        </p:cTn>
                                        <p:tgtEl>
                                          <p:spTgt spid="8"/>
                                        </p:tgtEl>
                                        <p:attrNameLst>
                                          <p:attrName>style.visibility</p:attrName>
                                        </p:attrNameLst>
                                      </p:cBhvr>
                                      <p:to>
                                        <p:strVal val="visible"/>
                                      </p:to>
                                    </p:set>
                                    <p:animEffect transition="in" filter="fade">
                                      <p:cBhvr>
                                        <p:cTn id="620" dur="500"/>
                                        <p:tgtEl>
                                          <p:spTgt spid="8"/>
                                        </p:tgtEl>
                                      </p:cBhvr>
                                    </p:animEffect>
                                  </p:childTnLst>
                                </p:cTn>
                              </p:par>
                              <p:par>
                                <p:cTn id="621" presetID="10" presetClass="entr" presetSubtype="0" fill="hold" grpId="0" nodeType="withEffect">
                                  <p:stCondLst>
                                    <p:cond delay="0"/>
                                  </p:stCondLst>
                                  <p:childTnLst>
                                    <p:set>
                                      <p:cBhvr>
                                        <p:cTn id="622" dur="1" fill="hold">
                                          <p:stCondLst>
                                            <p:cond delay="0"/>
                                          </p:stCondLst>
                                        </p:cTn>
                                        <p:tgtEl>
                                          <p:spTgt spid="9"/>
                                        </p:tgtEl>
                                        <p:attrNameLst>
                                          <p:attrName>style.visibility</p:attrName>
                                        </p:attrNameLst>
                                      </p:cBhvr>
                                      <p:to>
                                        <p:strVal val="visible"/>
                                      </p:to>
                                    </p:set>
                                    <p:animEffect transition="in" filter="fade">
                                      <p:cBhvr>
                                        <p:cTn id="623" dur="500"/>
                                        <p:tgtEl>
                                          <p:spTgt spid="9"/>
                                        </p:tgtEl>
                                      </p:cBhvr>
                                    </p:animEffect>
                                  </p:childTnLst>
                                </p:cTn>
                              </p:par>
                              <p:par>
                                <p:cTn id="624" presetID="10" presetClass="entr" presetSubtype="0" fill="hold" grpId="0" nodeType="withEffect">
                                  <p:stCondLst>
                                    <p:cond delay="0"/>
                                  </p:stCondLst>
                                  <p:childTnLst>
                                    <p:set>
                                      <p:cBhvr>
                                        <p:cTn id="625" dur="1" fill="hold">
                                          <p:stCondLst>
                                            <p:cond delay="0"/>
                                          </p:stCondLst>
                                        </p:cTn>
                                        <p:tgtEl>
                                          <p:spTgt spid="10"/>
                                        </p:tgtEl>
                                        <p:attrNameLst>
                                          <p:attrName>style.visibility</p:attrName>
                                        </p:attrNameLst>
                                      </p:cBhvr>
                                      <p:to>
                                        <p:strVal val="visible"/>
                                      </p:to>
                                    </p:set>
                                    <p:animEffect transition="in" filter="fade">
                                      <p:cBhvr>
                                        <p:cTn id="626" dur="500"/>
                                        <p:tgtEl>
                                          <p:spTgt spid="10"/>
                                        </p:tgtEl>
                                      </p:cBhvr>
                                    </p:animEffect>
                                  </p:childTnLst>
                                </p:cTn>
                              </p:par>
                              <p:par>
                                <p:cTn id="627" presetID="10" presetClass="entr" presetSubtype="0" fill="hold" grpId="0" nodeType="withEffect">
                                  <p:stCondLst>
                                    <p:cond delay="0"/>
                                  </p:stCondLst>
                                  <p:childTnLst>
                                    <p:set>
                                      <p:cBhvr>
                                        <p:cTn id="628" dur="1" fill="hold">
                                          <p:stCondLst>
                                            <p:cond delay="0"/>
                                          </p:stCondLst>
                                        </p:cTn>
                                        <p:tgtEl>
                                          <p:spTgt spid="11"/>
                                        </p:tgtEl>
                                        <p:attrNameLst>
                                          <p:attrName>style.visibility</p:attrName>
                                        </p:attrNameLst>
                                      </p:cBhvr>
                                      <p:to>
                                        <p:strVal val="visible"/>
                                      </p:to>
                                    </p:set>
                                    <p:animEffect transition="in" filter="fade">
                                      <p:cBhvr>
                                        <p:cTn id="629" dur="500"/>
                                        <p:tgtEl>
                                          <p:spTgt spid="11"/>
                                        </p:tgtEl>
                                      </p:cBhvr>
                                    </p:animEffect>
                                  </p:childTnLst>
                                </p:cTn>
                              </p:par>
                              <p:par>
                                <p:cTn id="630" presetID="10" presetClass="entr" presetSubtype="0" fill="hold" grpId="0" nodeType="withEffect">
                                  <p:stCondLst>
                                    <p:cond delay="0"/>
                                  </p:stCondLst>
                                  <p:childTnLst>
                                    <p:set>
                                      <p:cBhvr>
                                        <p:cTn id="631" dur="1" fill="hold">
                                          <p:stCondLst>
                                            <p:cond delay="0"/>
                                          </p:stCondLst>
                                        </p:cTn>
                                        <p:tgtEl>
                                          <p:spTgt spid="12"/>
                                        </p:tgtEl>
                                        <p:attrNameLst>
                                          <p:attrName>style.visibility</p:attrName>
                                        </p:attrNameLst>
                                      </p:cBhvr>
                                      <p:to>
                                        <p:strVal val="visible"/>
                                      </p:to>
                                    </p:set>
                                    <p:animEffect transition="in" filter="fade">
                                      <p:cBhvr>
                                        <p:cTn id="632" dur="500"/>
                                        <p:tgtEl>
                                          <p:spTgt spid="12"/>
                                        </p:tgtEl>
                                      </p:cBhvr>
                                    </p:animEffect>
                                  </p:childTnLst>
                                </p:cTn>
                              </p:par>
                              <p:par>
                                <p:cTn id="633" presetID="10" presetClass="entr" presetSubtype="0" fill="hold" grpId="0" nodeType="withEffect">
                                  <p:stCondLst>
                                    <p:cond delay="0"/>
                                  </p:stCondLst>
                                  <p:childTnLst>
                                    <p:set>
                                      <p:cBhvr>
                                        <p:cTn id="634" dur="1" fill="hold">
                                          <p:stCondLst>
                                            <p:cond delay="0"/>
                                          </p:stCondLst>
                                        </p:cTn>
                                        <p:tgtEl>
                                          <p:spTgt spid="13"/>
                                        </p:tgtEl>
                                        <p:attrNameLst>
                                          <p:attrName>style.visibility</p:attrName>
                                        </p:attrNameLst>
                                      </p:cBhvr>
                                      <p:to>
                                        <p:strVal val="visible"/>
                                      </p:to>
                                    </p:set>
                                    <p:animEffect transition="in" filter="fade">
                                      <p:cBhvr>
                                        <p:cTn id="635" dur="500"/>
                                        <p:tgtEl>
                                          <p:spTgt spid="13"/>
                                        </p:tgtEl>
                                      </p:cBhvr>
                                    </p:animEffect>
                                  </p:childTnLst>
                                </p:cTn>
                              </p:par>
                              <p:par>
                                <p:cTn id="636" presetID="10" presetClass="entr" presetSubtype="0" fill="hold" grpId="0" nodeType="withEffect">
                                  <p:stCondLst>
                                    <p:cond delay="0"/>
                                  </p:stCondLst>
                                  <p:childTnLst>
                                    <p:set>
                                      <p:cBhvr>
                                        <p:cTn id="637" dur="1" fill="hold">
                                          <p:stCondLst>
                                            <p:cond delay="0"/>
                                          </p:stCondLst>
                                        </p:cTn>
                                        <p:tgtEl>
                                          <p:spTgt spid="20"/>
                                        </p:tgtEl>
                                        <p:attrNameLst>
                                          <p:attrName>style.visibility</p:attrName>
                                        </p:attrNameLst>
                                      </p:cBhvr>
                                      <p:to>
                                        <p:strVal val="visible"/>
                                      </p:to>
                                    </p:set>
                                    <p:animEffect transition="in" filter="fade">
                                      <p:cBhvr>
                                        <p:cTn id="638" dur="500"/>
                                        <p:tgtEl>
                                          <p:spTgt spid="20"/>
                                        </p:tgtEl>
                                      </p:cBhvr>
                                    </p:animEffect>
                                  </p:childTnLst>
                                </p:cTn>
                              </p:par>
                              <p:par>
                                <p:cTn id="639" presetID="10" presetClass="entr" presetSubtype="0" fill="hold" grpId="0" nodeType="withEffect">
                                  <p:stCondLst>
                                    <p:cond delay="0"/>
                                  </p:stCondLst>
                                  <p:childTnLst>
                                    <p:set>
                                      <p:cBhvr>
                                        <p:cTn id="640" dur="1" fill="hold">
                                          <p:stCondLst>
                                            <p:cond delay="0"/>
                                          </p:stCondLst>
                                        </p:cTn>
                                        <p:tgtEl>
                                          <p:spTgt spid="21"/>
                                        </p:tgtEl>
                                        <p:attrNameLst>
                                          <p:attrName>style.visibility</p:attrName>
                                        </p:attrNameLst>
                                      </p:cBhvr>
                                      <p:to>
                                        <p:strVal val="visible"/>
                                      </p:to>
                                    </p:set>
                                    <p:animEffect transition="in" filter="fade">
                                      <p:cBhvr>
                                        <p:cTn id="641" dur="500"/>
                                        <p:tgtEl>
                                          <p:spTgt spid="21"/>
                                        </p:tgtEl>
                                      </p:cBhvr>
                                    </p:animEffect>
                                  </p:childTnLst>
                                </p:cTn>
                              </p:par>
                              <p:par>
                                <p:cTn id="642" presetID="10" presetClass="entr" presetSubtype="0" fill="hold" grpId="0" nodeType="withEffect">
                                  <p:stCondLst>
                                    <p:cond delay="0"/>
                                  </p:stCondLst>
                                  <p:childTnLst>
                                    <p:set>
                                      <p:cBhvr>
                                        <p:cTn id="643" dur="1" fill="hold">
                                          <p:stCondLst>
                                            <p:cond delay="0"/>
                                          </p:stCondLst>
                                        </p:cTn>
                                        <p:tgtEl>
                                          <p:spTgt spid="23"/>
                                        </p:tgtEl>
                                        <p:attrNameLst>
                                          <p:attrName>style.visibility</p:attrName>
                                        </p:attrNameLst>
                                      </p:cBhvr>
                                      <p:to>
                                        <p:strVal val="visible"/>
                                      </p:to>
                                    </p:set>
                                    <p:animEffect transition="in" filter="fade">
                                      <p:cBhvr>
                                        <p:cTn id="644" dur="500"/>
                                        <p:tgtEl>
                                          <p:spTgt spid="23"/>
                                        </p:tgtEl>
                                      </p:cBhvr>
                                    </p:animEffect>
                                  </p:childTnLst>
                                </p:cTn>
                              </p:par>
                              <p:par>
                                <p:cTn id="645" presetID="10" presetClass="entr" presetSubtype="0" fill="hold" grpId="0" nodeType="withEffect">
                                  <p:stCondLst>
                                    <p:cond delay="0"/>
                                  </p:stCondLst>
                                  <p:childTnLst>
                                    <p:set>
                                      <p:cBhvr>
                                        <p:cTn id="646" dur="1" fill="hold">
                                          <p:stCondLst>
                                            <p:cond delay="0"/>
                                          </p:stCondLst>
                                        </p:cTn>
                                        <p:tgtEl>
                                          <p:spTgt spid="24"/>
                                        </p:tgtEl>
                                        <p:attrNameLst>
                                          <p:attrName>style.visibility</p:attrName>
                                        </p:attrNameLst>
                                      </p:cBhvr>
                                      <p:to>
                                        <p:strVal val="visible"/>
                                      </p:to>
                                    </p:set>
                                    <p:animEffect transition="in" filter="fade">
                                      <p:cBhvr>
                                        <p:cTn id="647" dur="500"/>
                                        <p:tgtEl>
                                          <p:spTgt spid="24"/>
                                        </p:tgtEl>
                                      </p:cBhvr>
                                    </p:animEffect>
                                  </p:childTnLst>
                                </p:cTn>
                              </p:par>
                              <p:par>
                                <p:cTn id="648" presetID="10" presetClass="entr" presetSubtype="0" fill="hold" grpId="0" nodeType="withEffect">
                                  <p:stCondLst>
                                    <p:cond delay="0"/>
                                  </p:stCondLst>
                                  <p:childTnLst>
                                    <p:set>
                                      <p:cBhvr>
                                        <p:cTn id="649" dur="1" fill="hold">
                                          <p:stCondLst>
                                            <p:cond delay="0"/>
                                          </p:stCondLst>
                                        </p:cTn>
                                        <p:tgtEl>
                                          <p:spTgt spid="25"/>
                                        </p:tgtEl>
                                        <p:attrNameLst>
                                          <p:attrName>style.visibility</p:attrName>
                                        </p:attrNameLst>
                                      </p:cBhvr>
                                      <p:to>
                                        <p:strVal val="visible"/>
                                      </p:to>
                                    </p:set>
                                    <p:animEffect transition="in" filter="fade">
                                      <p:cBhvr>
                                        <p:cTn id="650" dur="500"/>
                                        <p:tgtEl>
                                          <p:spTgt spid="25"/>
                                        </p:tgtEl>
                                      </p:cBhvr>
                                    </p:animEffect>
                                  </p:childTnLst>
                                </p:cTn>
                              </p:par>
                              <p:par>
                                <p:cTn id="651" presetID="10" presetClass="entr" presetSubtype="0" fill="hold" grpId="0" nodeType="withEffect">
                                  <p:stCondLst>
                                    <p:cond delay="0"/>
                                  </p:stCondLst>
                                  <p:childTnLst>
                                    <p:set>
                                      <p:cBhvr>
                                        <p:cTn id="652" dur="1" fill="hold">
                                          <p:stCondLst>
                                            <p:cond delay="0"/>
                                          </p:stCondLst>
                                        </p:cTn>
                                        <p:tgtEl>
                                          <p:spTgt spid="26"/>
                                        </p:tgtEl>
                                        <p:attrNameLst>
                                          <p:attrName>style.visibility</p:attrName>
                                        </p:attrNameLst>
                                      </p:cBhvr>
                                      <p:to>
                                        <p:strVal val="visible"/>
                                      </p:to>
                                    </p:set>
                                    <p:animEffect transition="in" filter="fade">
                                      <p:cBhvr>
                                        <p:cTn id="653" dur="500"/>
                                        <p:tgtEl>
                                          <p:spTgt spid="26"/>
                                        </p:tgtEl>
                                      </p:cBhvr>
                                    </p:animEffect>
                                  </p:childTnLst>
                                </p:cTn>
                              </p:par>
                              <p:par>
                                <p:cTn id="654" presetID="10" presetClass="entr" presetSubtype="0" fill="hold" grpId="0" nodeType="withEffect">
                                  <p:stCondLst>
                                    <p:cond delay="0"/>
                                  </p:stCondLst>
                                  <p:childTnLst>
                                    <p:set>
                                      <p:cBhvr>
                                        <p:cTn id="655" dur="1" fill="hold">
                                          <p:stCondLst>
                                            <p:cond delay="0"/>
                                          </p:stCondLst>
                                        </p:cTn>
                                        <p:tgtEl>
                                          <p:spTgt spid="33"/>
                                        </p:tgtEl>
                                        <p:attrNameLst>
                                          <p:attrName>style.visibility</p:attrName>
                                        </p:attrNameLst>
                                      </p:cBhvr>
                                      <p:to>
                                        <p:strVal val="visible"/>
                                      </p:to>
                                    </p:set>
                                    <p:animEffect transition="in" filter="fade">
                                      <p:cBhvr>
                                        <p:cTn id="656" dur="500"/>
                                        <p:tgtEl>
                                          <p:spTgt spid="33"/>
                                        </p:tgtEl>
                                      </p:cBhvr>
                                    </p:animEffect>
                                  </p:childTnLst>
                                </p:cTn>
                              </p:par>
                              <p:par>
                                <p:cTn id="657" presetID="10" presetClass="entr" presetSubtype="0" fill="hold" grpId="0" nodeType="withEffect">
                                  <p:stCondLst>
                                    <p:cond delay="0"/>
                                  </p:stCondLst>
                                  <p:childTnLst>
                                    <p:set>
                                      <p:cBhvr>
                                        <p:cTn id="658" dur="1" fill="hold">
                                          <p:stCondLst>
                                            <p:cond delay="0"/>
                                          </p:stCondLst>
                                        </p:cTn>
                                        <p:tgtEl>
                                          <p:spTgt spid="34"/>
                                        </p:tgtEl>
                                        <p:attrNameLst>
                                          <p:attrName>style.visibility</p:attrName>
                                        </p:attrNameLst>
                                      </p:cBhvr>
                                      <p:to>
                                        <p:strVal val="visible"/>
                                      </p:to>
                                    </p:set>
                                    <p:animEffect transition="in" filter="fade">
                                      <p:cBhvr>
                                        <p:cTn id="659" dur="500"/>
                                        <p:tgtEl>
                                          <p:spTgt spid="34"/>
                                        </p:tgtEl>
                                      </p:cBhvr>
                                    </p:animEffect>
                                  </p:childTnLst>
                                </p:cTn>
                              </p:par>
                              <p:par>
                                <p:cTn id="660" presetID="10" presetClass="entr" presetSubtype="0" fill="hold" grpId="0" nodeType="withEffect">
                                  <p:stCondLst>
                                    <p:cond delay="0"/>
                                  </p:stCondLst>
                                  <p:childTnLst>
                                    <p:set>
                                      <p:cBhvr>
                                        <p:cTn id="661" dur="1" fill="hold">
                                          <p:stCondLst>
                                            <p:cond delay="0"/>
                                          </p:stCondLst>
                                        </p:cTn>
                                        <p:tgtEl>
                                          <p:spTgt spid="35"/>
                                        </p:tgtEl>
                                        <p:attrNameLst>
                                          <p:attrName>style.visibility</p:attrName>
                                        </p:attrNameLst>
                                      </p:cBhvr>
                                      <p:to>
                                        <p:strVal val="visible"/>
                                      </p:to>
                                    </p:set>
                                    <p:animEffect transition="in" filter="fade">
                                      <p:cBhvr>
                                        <p:cTn id="662" dur="500"/>
                                        <p:tgtEl>
                                          <p:spTgt spid="35"/>
                                        </p:tgtEl>
                                      </p:cBhvr>
                                    </p:animEffect>
                                  </p:childTnLst>
                                </p:cTn>
                              </p:par>
                              <p:par>
                                <p:cTn id="663" presetID="10" presetClass="entr" presetSubtype="0" fill="hold" grpId="0" nodeType="withEffect">
                                  <p:stCondLst>
                                    <p:cond delay="0"/>
                                  </p:stCondLst>
                                  <p:childTnLst>
                                    <p:set>
                                      <p:cBhvr>
                                        <p:cTn id="664" dur="1" fill="hold">
                                          <p:stCondLst>
                                            <p:cond delay="0"/>
                                          </p:stCondLst>
                                        </p:cTn>
                                        <p:tgtEl>
                                          <p:spTgt spid="36"/>
                                        </p:tgtEl>
                                        <p:attrNameLst>
                                          <p:attrName>style.visibility</p:attrName>
                                        </p:attrNameLst>
                                      </p:cBhvr>
                                      <p:to>
                                        <p:strVal val="visible"/>
                                      </p:to>
                                    </p:set>
                                    <p:animEffect transition="in" filter="fade">
                                      <p:cBhvr>
                                        <p:cTn id="665" dur="500"/>
                                        <p:tgtEl>
                                          <p:spTgt spid="36"/>
                                        </p:tgtEl>
                                      </p:cBhvr>
                                    </p:animEffect>
                                  </p:childTnLst>
                                </p:cTn>
                              </p:par>
                              <p:par>
                                <p:cTn id="666" presetID="10" presetClass="entr" presetSubtype="0" fill="hold" grpId="0" nodeType="withEffect">
                                  <p:stCondLst>
                                    <p:cond delay="0"/>
                                  </p:stCondLst>
                                  <p:childTnLst>
                                    <p:set>
                                      <p:cBhvr>
                                        <p:cTn id="667" dur="1" fill="hold">
                                          <p:stCondLst>
                                            <p:cond delay="0"/>
                                          </p:stCondLst>
                                        </p:cTn>
                                        <p:tgtEl>
                                          <p:spTgt spid="37"/>
                                        </p:tgtEl>
                                        <p:attrNameLst>
                                          <p:attrName>style.visibility</p:attrName>
                                        </p:attrNameLst>
                                      </p:cBhvr>
                                      <p:to>
                                        <p:strVal val="visible"/>
                                      </p:to>
                                    </p:set>
                                    <p:animEffect transition="in" filter="fade">
                                      <p:cBhvr>
                                        <p:cTn id="668" dur="500"/>
                                        <p:tgtEl>
                                          <p:spTgt spid="37"/>
                                        </p:tgtEl>
                                      </p:cBhvr>
                                    </p:animEffect>
                                  </p:childTnLst>
                                </p:cTn>
                              </p:par>
                              <p:par>
                                <p:cTn id="669" presetID="10" presetClass="entr" presetSubtype="0" fill="hold" grpId="0" nodeType="withEffect">
                                  <p:stCondLst>
                                    <p:cond delay="0"/>
                                  </p:stCondLst>
                                  <p:childTnLst>
                                    <p:set>
                                      <p:cBhvr>
                                        <p:cTn id="670" dur="1" fill="hold">
                                          <p:stCondLst>
                                            <p:cond delay="0"/>
                                          </p:stCondLst>
                                        </p:cTn>
                                        <p:tgtEl>
                                          <p:spTgt spid="38"/>
                                        </p:tgtEl>
                                        <p:attrNameLst>
                                          <p:attrName>style.visibility</p:attrName>
                                        </p:attrNameLst>
                                      </p:cBhvr>
                                      <p:to>
                                        <p:strVal val="visible"/>
                                      </p:to>
                                    </p:set>
                                    <p:animEffect transition="in" filter="fade">
                                      <p:cBhvr>
                                        <p:cTn id="671" dur="500"/>
                                        <p:tgtEl>
                                          <p:spTgt spid="38"/>
                                        </p:tgtEl>
                                      </p:cBhvr>
                                    </p:animEffect>
                                  </p:childTnLst>
                                </p:cTn>
                              </p:par>
                              <p:par>
                                <p:cTn id="672" presetID="10" presetClass="entr" presetSubtype="0" fill="hold" grpId="0" nodeType="withEffect">
                                  <p:stCondLst>
                                    <p:cond delay="0"/>
                                  </p:stCondLst>
                                  <p:childTnLst>
                                    <p:set>
                                      <p:cBhvr>
                                        <p:cTn id="673" dur="1" fill="hold">
                                          <p:stCondLst>
                                            <p:cond delay="0"/>
                                          </p:stCondLst>
                                        </p:cTn>
                                        <p:tgtEl>
                                          <p:spTgt spid="45"/>
                                        </p:tgtEl>
                                        <p:attrNameLst>
                                          <p:attrName>style.visibility</p:attrName>
                                        </p:attrNameLst>
                                      </p:cBhvr>
                                      <p:to>
                                        <p:strVal val="visible"/>
                                      </p:to>
                                    </p:set>
                                    <p:animEffect transition="in" filter="fade">
                                      <p:cBhvr>
                                        <p:cTn id="674" dur="500"/>
                                        <p:tgtEl>
                                          <p:spTgt spid="45"/>
                                        </p:tgtEl>
                                      </p:cBhvr>
                                    </p:animEffect>
                                  </p:childTnLst>
                                </p:cTn>
                              </p:par>
                              <p:par>
                                <p:cTn id="675" presetID="10" presetClass="entr" presetSubtype="0" fill="hold" grpId="0" nodeType="withEffect">
                                  <p:stCondLst>
                                    <p:cond delay="0"/>
                                  </p:stCondLst>
                                  <p:childTnLst>
                                    <p:set>
                                      <p:cBhvr>
                                        <p:cTn id="676" dur="1" fill="hold">
                                          <p:stCondLst>
                                            <p:cond delay="0"/>
                                          </p:stCondLst>
                                        </p:cTn>
                                        <p:tgtEl>
                                          <p:spTgt spid="46"/>
                                        </p:tgtEl>
                                        <p:attrNameLst>
                                          <p:attrName>style.visibility</p:attrName>
                                        </p:attrNameLst>
                                      </p:cBhvr>
                                      <p:to>
                                        <p:strVal val="visible"/>
                                      </p:to>
                                    </p:set>
                                    <p:animEffect transition="in" filter="fade">
                                      <p:cBhvr>
                                        <p:cTn id="677" dur="500"/>
                                        <p:tgtEl>
                                          <p:spTgt spid="46"/>
                                        </p:tgtEl>
                                      </p:cBhvr>
                                    </p:animEffect>
                                  </p:childTnLst>
                                </p:cTn>
                              </p:par>
                              <p:par>
                                <p:cTn id="678" presetID="10" presetClass="entr" presetSubtype="0" fill="hold" grpId="0" nodeType="withEffect">
                                  <p:stCondLst>
                                    <p:cond delay="0"/>
                                  </p:stCondLst>
                                  <p:childTnLst>
                                    <p:set>
                                      <p:cBhvr>
                                        <p:cTn id="679" dur="1" fill="hold">
                                          <p:stCondLst>
                                            <p:cond delay="0"/>
                                          </p:stCondLst>
                                        </p:cTn>
                                        <p:tgtEl>
                                          <p:spTgt spid="47"/>
                                        </p:tgtEl>
                                        <p:attrNameLst>
                                          <p:attrName>style.visibility</p:attrName>
                                        </p:attrNameLst>
                                      </p:cBhvr>
                                      <p:to>
                                        <p:strVal val="visible"/>
                                      </p:to>
                                    </p:set>
                                    <p:animEffect transition="in" filter="fade">
                                      <p:cBhvr>
                                        <p:cTn id="680" dur="500"/>
                                        <p:tgtEl>
                                          <p:spTgt spid="47"/>
                                        </p:tgtEl>
                                      </p:cBhvr>
                                    </p:animEffect>
                                  </p:childTnLst>
                                </p:cTn>
                              </p:par>
                              <p:par>
                                <p:cTn id="681" presetID="10" presetClass="entr" presetSubtype="0" fill="hold" grpId="0" nodeType="withEffect">
                                  <p:stCondLst>
                                    <p:cond delay="0"/>
                                  </p:stCondLst>
                                  <p:childTnLst>
                                    <p:set>
                                      <p:cBhvr>
                                        <p:cTn id="682" dur="1" fill="hold">
                                          <p:stCondLst>
                                            <p:cond delay="0"/>
                                          </p:stCondLst>
                                        </p:cTn>
                                        <p:tgtEl>
                                          <p:spTgt spid="48"/>
                                        </p:tgtEl>
                                        <p:attrNameLst>
                                          <p:attrName>style.visibility</p:attrName>
                                        </p:attrNameLst>
                                      </p:cBhvr>
                                      <p:to>
                                        <p:strVal val="visible"/>
                                      </p:to>
                                    </p:set>
                                    <p:animEffect transition="in" filter="fade">
                                      <p:cBhvr>
                                        <p:cTn id="683" dur="500"/>
                                        <p:tgtEl>
                                          <p:spTgt spid="48"/>
                                        </p:tgtEl>
                                      </p:cBhvr>
                                    </p:animEffect>
                                  </p:childTnLst>
                                </p:cTn>
                              </p:par>
                              <p:par>
                                <p:cTn id="684" presetID="10" presetClass="entr" presetSubtype="0" fill="hold" grpId="0" nodeType="withEffect">
                                  <p:stCondLst>
                                    <p:cond delay="0"/>
                                  </p:stCondLst>
                                  <p:childTnLst>
                                    <p:set>
                                      <p:cBhvr>
                                        <p:cTn id="685" dur="1" fill="hold">
                                          <p:stCondLst>
                                            <p:cond delay="0"/>
                                          </p:stCondLst>
                                        </p:cTn>
                                        <p:tgtEl>
                                          <p:spTgt spid="49"/>
                                        </p:tgtEl>
                                        <p:attrNameLst>
                                          <p:attrName>style.visibility</p:attrName>
                                        </p:attrNameLst>
                                      </p:cBhvr>
                                      <p:to>
                                        <p:strVal val="visible"/>
                                      </p:to>
                                    </p:set>
                                    <p:animEffect transition="in" filter="fade">
                                      <p:cBhvr>
                                        <p:cTn id="686" dur="500"/>
                                        <p:tgtEl>
                                          <p:spTgt spid="49"/>
                                        </p:tgtEl>
                                      </p:cBhvr>
                                    </p:animEffect>
                                  </p:childTnLst>
                                </p:cTn>
                              </p:par>
                              <p:par>
                                <p:cTn id="687" presetID="10" presetClass="entr" presetSubtype="0" fill="hold" grpId="0" nodeType="withEffect">
                                  <p:stCondLst>
                                    <p:cond delay="0"/>
                                  </p:stCondLst>
                                  <p:childTnLst>
                                    <p:set>
                                      <p:cBhvr>
                                        <p:cTn id="688" dur="1" fill="hold">
                                          <p:stCondLst>
                                            <p:cond delay="0"/>
                                          </p:stCondLst>
                                        </p:cTn>
                                        <p:tgtEl>
                                          <p:spTgt spid="50"/>
                                        </p:tgtEl>
                                        <p:attrNameLst>
                                          <p:attrName>style.visibility</p:attrName>
                                        </p:attrNameLst>
                                      </p:cBhvr>
                                      <p:to>
                                        <p:strVal val="visible"/>
                                      </p:to>
                                    </p:set>
                                    <p:animEffect transition="in" filter="fade">
                                      <p:cBhvr>
                                        <p:cTn id="689" dur="500"/>
                                        <p:tgtEl>
                                          <p:spTgt spid="50"/>
                                        </p:tgtEl>
                                      </p:cBhvr>
                                    </p:animEffect>
                                  </p:childTnLst>
                                </p:cTn>
                              </p:par>
                            </p:childTnLst>
                          </p:cTn>
                        </p:par>
                      </p:childTnLst>
                    </p:cTn>
                  </p:par>
                  <p:par>
                    <p:cTn id="690" fill="hold">
                      <p:stCondLst>
                        <p:cond delay="indefinite"/>
                      </p:stCondLst>
                      <p:childTnLst>
                        <p:par>
                          <p:cTn id="691" fill="hold">
                            <p:stCondLst>
                              <p:cond delay="0"/>
                            </p:stCondLst>
                            <p:childTnLst>
                              <p:par>
                                <p:cTn id="692" presetID="10" presetClass="entr" presetSubtype="0" fill="hold" grpId="0" nodeType="clickEffect">
                                  <p:stCondLst>
                                    <p:cond delay="0"/>
                                  </p:stCondLst>
                                  <p:childTnLst>
                                    <p:set>
                                      <p:cBhvr>
                                        <p:cTn id="693" dur="1" fill="hold">
                                          <p:stCondLst>
                                            <p:cond delay="0"/>
                                          </p:stCondLst>
                                        </p:cTn>
                                        <p:tgtEl>
                                          <p:spTgt spid="165"/>
                                        </p:tgtEl>
                                        <p:attrNameLst>
                                          <p:attrName>style.visibility</p:attrName>
                                        </p:attrNameLst>
                                      </p:cBhvr>
                                      <p:to>
                                        <p:strVal val="visible"/>
                                      </p:to>
                                    </p:set>
                                    <p:animEffect transition="in" filter="fade">
                                      <p:cBhvr>
                                        <p:cTn id="694" dur="500"/>
                                        <p:tgtEl>
                                          <p:spTgt spid="165"/>
                                        </p:tgtEl>
                                      </p:cBhvr>
                                    </p:animEffect>
                                  </p:childTnLst>
                                </p:cTn>
                              </p:par>
                              <p:par>
                                <p:cTn id="695" presetID="10" presetClass="entr" presetSubtype="0" fill="hold" grpId="0" nodeType="withEffect">
                                  <p:stCondLst>
                                    <p:cond delay="0"/>
                                  </p:stCondLst>
                                  <p:childTnLst>
                                    <p:set>
                                      <p:cBhvr>
                                        <p:cTn id="696" dur="1" fill="hold">
                                          <p:stCondLst>
                                            <p:cond delay="0"/>
                                          </p:stCondLst>
                                        </p:cTn>
                                        <p:tgtEl>
                                          <p:spTgt spid="57"/>
                                        </p:tgtEl>
                                        <p:attrNameLst>
                                          <p:attrName>style.visibility</p:attrName>
                                        </p:attrNameLst>
                                      </p:cBhvr>
                                      <p:to>
                                        <p:strVal val="visible"/>
                                      </p:to>
                                    </p:set>
                                    <p:animEffect transition="in" filter="fade">
                                      <p:cBhvr>
                                        <p:cTn id="697" dur="500"/>
                                        <p:tgtEl>
                                          <p:spTgt spid="57"/>
                                        </p:tgtEl>
                                      </p:cBhvr>
                                    </p:animEffect>
                                  </p:childTnLst>
                                </p:cTn>
                              </p:par>
                            </p:childTnLst>
                          </p:cTn>
                        </p:par>
                      </p:childTnLst>
                    </p:cTn>
                  </p:par>
                  <p:par>
                    <p:cTn id="698" fill="hold">
                      <p:stCondLst>
                        <p:cond delay="indefinite"/>
                      </p:stCondLst>
                      <p:childTnLst>
                        <p:par>
                          <p:cTn id="699" fill="hold">
                            <p:stCondLst>
                              <p:cond delay="0"/>
                            </p:stCondLst>
                            <p:childTnLst>
                              <p:par>
                                <p:cTn id="700" presetID="10" presetClass="entr" presetSubtype="0" fill="hold" grpId="0" nodeType="clickEffect">
                                  <p:stCondLst>
                                    <p:cond delay="0"/>
                                  </p:stCondLst>
                                  <p:childTnLst>
                                    <p:set>
                                      <p:cBhvr>
                                        <p:cTn id="701" dur="1" fill="hold">
                                          <p:stCondLst>
                                            <p:cond delay="0"/>
                                          </p:stCondLst>
                                        </p:cTn>
                                        <p:tgtEl>
                                          <p:spTgt spid="167"/>
                                        </p:tgtEl>
                                        <p:attrNameLst>
                                          <p:attrName>style.visibility</p:attrName>
                                        </p:attrNameLst>
                                      </p:cBhvr>
                                      <p:to>
                                        <p:strVal val="visible"/>
                                      </p:to>
                                    </p:set>
                                    <p:animEffect transition="in" filter="fade">
                                      <p:cBhvr>
                                        <p:cTn id="702" dur="500"/>
                                        <p:tgtEl>
                                          <p:spTgt spid="167"/>
                                        </p:tgtEl>
                                      </p:cBhvr>
                                    </p:animEffect>
                                  </p:childTnLst>
                                </p:cTn>
                              </p:par>
                              <p:par>
                                <p:cTn id="703" presetID="10" presetClass="entr" presetSubtype="0" fill="hold" grpId="0" nodeType="withEffect">
                                  <p:stCondLst>
                                    <p:cond delay="0"/>
                                  </p:stCondLst>
                                  <p:childTnLst>
                                    <p:set>
                                      <p:cBhvr>
                                        <p:cTn id="704" dur="1" fill="hold">
                                          <p:stCondLst>
                                            <p:cond delay="0"/>
                                          </p:stCondLst>
                                        </p:cTn>
                                        <p:tgtEl>
                                          <p:spTgt spid="59"/>
                                        </p:tgtEl>
                                        <p:attrNameLst>
                                          <p:attrName>style.visibility</p:attrName>
                                        </p:attrNameLst>
                                      </p:cBhvr>
                                      <p:to>
                                        <p:strVal val="visible"/>
                                      </p:to>
                                    </p:set>
                                    <p:animEffect transition="in" filter="fade">
                                      <p:cBhvr>
                                        <p:cTn id="705" dur="500"/>
                                        <p:tgtEl>
                                          <p:spTgt spid="59"/>
                                        </p:tgtEl>
                                      </p:cBhvr>
                                    </p:animEffect>
                                  </p:childTnLst>
                                </p:cTn>
                              </p:par>
                              <p:par>
                                <p:cTn id="706" presetID="10" presetClass="entr" presetSubtype="0" fill="hold" grpId="0" nodeType="withEffect">
                                  <p:stCondLst>
                                    <p:cond delay="0"/>
                                  </p:stCondLst>
                                  <p:childTnLst>
                                    <p:set>
                                      <p:cBhvr>
                                        <p:cTn id="707" dur="1" fill="hold">
                                          <p:stCondLst>
                                            <p:cond delay="0"/>
                                          </p:stCondLst>
                                        </p:cTn>
                                        <p:tgtEl>
                                          <p:spTgt spid="60"/>
                                        </p:tgtEl>
                                        <p:attrNameLst>
                                          <p:attrName>style.visibility</p:attrName>
                                        </p:attrNameLst>
                                      </p:cBhvr>
                                      <p:to>
                                        <p:strVal val="visible"/>
                                      </p:to>
                                    </p:set>
                                    <p:animEffect transition="in" filter="fade">
                                      <p:cBhvr>
                                        <p:cTn id="708" dur="500"/>
                                        <p:tgtEl>
                                          <p:spTgt spid="60"/>
                                        </p:tgtEl>
                                      </p:cBhvr>
                                    </p:animEffect>
                                  </p:childTnLst>
                                </p:cTn>
                              </p:par>
                              <p:par>
                                <p:cTn id="709" presetID="10" presetClass="entr" presetSubtype="0" fill="hold" grpId="0" nodeType="withEffect">
                                  <p:stCondLst>
                                    <p:cond delay="0"/>
                                  </p:stCondLst>
                                  <p:childTnLst>
                                    <p:set>
                                      <p:cBhvr>
                                        <p:cTn id="710" dur="1" fill="hold">
                                          <p:stCondLst>
                                            <p:cond delay="0"/>
                                          </p:stCondLst>
                                        </p:cTn>
                                        <p:tgtEl>
                                          <p:spTgt spid="168"/>
                                        </p:tgtEl>
                                        <p:attrNameLst>
                                          <p:attrName>style.visibility</p:attrName>
                                        </p:attrNameLst>
                                      </p:cBhvr>
                                      <p:to>
                                        <p:strVal val="visible"/>
                                      </p:to>
                                    </p:set>
                                    <p:animEffect transition="in" filter="fade">
                                      <p:cBhvr>
                                        <p:cTn id="711" dur="500"/>
                                        <p:tgtEl>
                                          <p:spTgt spid="168"/>
                                        </p:tgtEl>
                                      </p:cBhvr>
                                    </p:animEffect>
                                  </p:childTnLst>
                                </p:cTn>
                              </p:par>
                              <p:par>
                                <p:cTn id="712" presetID="10" presetClass="entr" presetSubtype="0" fill="hold" grpId="0" nodeType="withEffect">
                                  <p:stCondLst>
                                    <p:cond delay="0"/>
                                  </p:stCondLst>
                                  <p:childTnLst>
                                    <p:set>
                                      <p:cBhvr>
                                        <p:cTn id="713" dur="1" fill="hold">
                                          <p:stCondLst>
                                            <p:cond delay="0"/>
                                          </p:stCondLst>
                                        </p:cTn>
                                        <p:tgtEl>
                                          <p:spTgt spid="169"/>
                                        </p:tgtEl>
                                        <p:attrNameLst>
                                          <p:attrName>style.visibility</p:attrName>
                                        </p:attrNameLst>
                                      </p:cBhvr>
                                      <p:to>
                                        <p:strVal val="visible"/>
                                      </p:to>
                                    </p:set>
                                    <p:animEffect transition="in" filter="fade">
                                      <p:cBhvr>
                                        <p:cTn id="714" dur="500"/>
                                        <p:tgtEl>
                                          <p:spTgt spid="169"/>
                                        </p:tgtEl>
                                      </p:cBhvr>
                                    </p:animEffect>
                                  </p:childTnLst>
                                </p:cTn>
                              </p:par>
                              <p:par>
                                <p:cTn id="715" presetID="10" presetClass="entr" presetSubtype="0" fill="hold" grpId="0" nodeType="withEffect">
                                  <p:stCondLst>
                                    <p:cond delay="0"/>
                                  </p:stCondLst>
                                  <p:childTnLst>
                                    <p:set>
                                      <p:cBhvr>
                                        <p:cTn id="716" dur="1" fill="hold">
                                          <p:stCondLst>
                                            <p:cond delay="0"/>
                                          </p:stCondLst>
                                        </p:cTn>
                                        <p:tgtEl>
                                          <p:spTgt spid="61"/>
                                        </p:tgtEl>
                                        <p:attrNameLst>
                                          <p:attrName>style.visibility</p:attrName>
                                        </p:attrNameLst>
                                      </p:cBhvr>
                                      <p:to>
                                        <p:strVal val="visible"/>
                                      </p:to>
                                    </p:set>
                                    <p:animEffect transition="in" filter="fade">
                                      <p:cBhvr>
                                        <p:cTn id="717" dur="500"/>
                                        <p:tgtEl>
                                          <p:spTgt spid="61"/>
                                        </p:tgtEl>
                                      </p:cBhvr>
                                    </p:animEffect>
                                  </p:childTnLst>
                                </p:cTn>
                              </p:par>
                              <p:par>
                                <p:cTn id="718" presetID="10" presetClass="entr" presetSubtype="0" fill="hold" grpId="0" nodeType="withEffect">
                                  <p:stCondLst>
                                    <p:cond delay="0"/>
                                  </p:stCondLst>
                                  <p:childTnLst>
                                    <p:set>
                                      <p:cBhvr>
                                        <p:cTn id="719" dur="1" fill="hold">
                                          <p:stCondLst>
                                            <p:cond delay="0"/>
                                          </p:stCondLst>
                                        </p:cTn>
                                        <p:tgtEl>
                                          <p:spTgt spid="62"/>
                                        </p:tgtEl>
                                        <p:attrNameLst>
                                          <p:attrName>style.visibility</p:attrName>
                                        </p:attrNameLst>
                                      </p:cBhvr>
                                      <p:to>
                                        <p:strVal val="visible"/>
                                      </p:to>
                                    </p:set>
                                    <p:animEffect transition="in" filter="fade">
                                      <p:cBhvr>
                                        <p:cTn id="720" dur="500"/>
                                        <p:tgtEl>
                                          <p:spTgt spid="62"/>
                                        </p:tgtEl>
                                      </p:cBhvr>
                                    </p:animEffect>
                                  </p:childTnLst>
                                </p:cTn>
                              </p:par>
                              <p:par>
                                <p:cTn id="721" presetID="10" presetClass="entr" presetSubtype="0" fill="hold" grpId="0" nodeType="withEffect">
                                  <p:stCondLst>
                                    <p:cond delay="0"/>
                                  </p:stCondLst>
                                  <p:childTnLst>
                                    <p:set>
                                      <p:cBhvr>
                                        <p:cTn id="722" dur="1" fill="hold">
                                          <p:stCondLst>
                                            <p:cond delay="0"/>
                                          </p:stCondLst>
                                        </p:cTn>
                                        <p:tgtEl>
                                          <p:spTgt spid="170"/>
                                        </p:tgtEl>
                                        <p:attrNameLst>
                                          <p:attrName>style.visibility</p:attrName>
                                        </p:attrNameLst>
                                      </p:cBhvr>
                                      <p:to>
                                        <p:strVal val="visible"/>
                                      </p:to>
                                    </p:set>
                                    <p:animEffect transition="in" filter="fade">
                                      <p:cBhvr>
                                        <p:cTn id="723" dur="500"/>
                                        <p:tgtEl>
                                          <p:spTgt spid="170"/>
                                        </p:tgtEl>
                                      </p:cBhvr>
                                    </p:animEffect>
                                  </p:childTnLst>
                                </p:cTn>
                              </p:par>
                            </p:childTnLst>
                          </p:cTn>
                        </p:par>
                      </p:childTnLst>
                    </p:cTn>
                  </p:par>
                  <p:par>
                    <p:cTn id="724" fill="hold">
                      <p:stCondLst>
                        <p:cond delay="indefinite"/>
                      </p:stCondLst>
                      <p:childTnLst>
                        <p:par>
                          <p:cTn id="725" fill="hold">
                            <p:stCondLst>
                              <p:cond delay="0"/>
                            </p:stCondLst>
                            <p:childTnLst>
                              <p:par>
                                <p:cTn id="726" presetID="10" presetClass="entr" presetSubtype="0" fill="hold" grpId="0" nodeType="clickEffect">
                                  <p:stCondLst>
                                    <p:cond delay="0"/>
                                  </p:stCondLst>
                                  <p:childTnLst>
                                    <p:set>
                                      <p:cBhvr>
                                        <p:cTn id="727" dur="1" fill="hold">
                                          <p:stCondLst>
                                            <p:cond delay="0"/>
                                          </p:stCondLst>
                                        </p:cTn>
                                        <p:tgtEl>
                                          <p:spTgt spid="166"/>
                                        </p:tgtEl>
                                        <p:attrNameLst>
                                          <p:attrName>style.visibility</p:attrName>
                                        </p:attrNameLst>
                                      </p:cBhvr>
                                      <p:to>
                                        <p:strVal val="visible"/>
                                      </p:to>
                                    </p:set>
                                    <p:animEffect transition="in" filter="fade">
                                      <p:cBhvr>
                                        <p:cTn id="728" dur="500"/>
                                        <p:tgtEl>
                                          <p:spTgt spid="166"/>
                                        </p:tgtEl>
                                      </p:cBhvr>
                                    </p:animEffect>
                                  </p:childTnLst>
                                </p:cTn>
                              </p:par>
                              <p:par>
                                <p:cTn id="729" presetID="10" presetClass="entr" presetSubtype="0" fill="hold" grpId="0" nodeType="withEffect">
                                  <p:stCondLst>
                                    <p:cond delay="0"/>
                                  </p:stCondLst>
                                  <p:childTnLst>
                                    <p:set>
                                      <p:cBhvr>
                                        <p:cTn id="730" dur="1" fill="hold">
                                          <p:stCondLst>
                                            <p:cond delay="0"/>
                                          </p:stCondLst>
                                        </p:cTn>
                                        <p:tgtEl>
                                          <p:spTgt spid="58"/>
                                        </p:tgtEl>
                                        <p:attrNameLst>
                                          <p:attrName>style.visibility</p:attrName>
                                        </p:attrNameLst>
                                      </p:cBhvr>
                                      <p:to>
                                        <p:strVal val="visible"/>
                                      </p:to>
                                    </p:set>
                                    <p:animEffect transition="in" filter="fade">
                                      <p:cBhvr>
                                        <p:cTn id="73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94" grpId="0"/>
      <p:bldP spid="195" grpId="0"/>
      <p:bldP spid="196" grpId="0"/>
      <p:bldP spid="197" grpId="0"/>
      <p:bldP spid="198" grpId="0"/>
      <p:bldP spid="199" grpId="0"/>
      <p:bldP spid="200" grpId="0"/>
      <p:bldP spid="201" grpId="0"/>
      <p:bldP spid="202" grpId="0"/>
      <p:bldP spid="203" grpId="0"/>
      <p:bldP spid="204" grpId="0"/>
      <p:bldP spid="205" grpId="0"/>
      <p:bldP spid="206" grpId="0"/>
      <p:bldP spid="207" grpId="0"/>
      <p:bldP spid="208" grpId="0"/>
      <p:bldP spid="209" grpId="0"/>
      <p:bldP spid="210" grpId="0"/>
      <p:bldP spid="211" grpId="0"/>
      <p:bldP spid="212" grpId="0"/>
      <p:bldP spid="213" grpId="0"/>
      <p:bldP spid="214" grpId="0"/>
      <p:bldP spid="215" grpId="0"/>
      <p:bldP spid="216" grpId="0"/>
      <p:bldP spid="217" grpId="0"/>
      <p:bldP spid="218" grpId="0"/>
      <p:bldP spid="219" grpId="0"/>
      <p:bldP spid="220" grpId="0"/>
      <p:bldP spid="221" grpId="0"/>
      <p:bldP spid="222" grpId="0"/>
      <p:bldP spid="223" grpId="0"/>
      <p:bldP spid="224" grpId="0"/>
      <p:bldP spid="225" grpId="0"/>
      <p:bldP spid="226" grpId="0"/>
      <p:bldP spid="227" grpId="0"/>
      <p:bldP spid="228" grpId="0"/>
      <p:bldP spid="229" grpId="0"/>
      <p:bldP spid="230" grpId="0"/>
      <p:bldP spid="231" grpId="0"/>
      <p:bldP spid="232" grpId="0"/>
      <p:bldP spid="233" grpId="0"/>
      <p:bldP spid="234" grpId="0"/>
      <p:bldP spid="235" grpId="0"/>
      <p:bldP spid="236" grpId="0"/>
      <p:bldP spid="237" grpId="0"/>
      <p:bldP spid="238" grpId="0"/>
      <p:bldP spid="239" grpId="0"/>
      <p:bldP spid="240" grpId="0"/>
      <p:bldP spid="241" grpId="0"/>
      <p:bldP spid="242" grpId="0"/>
      <p:bldP spid="243" grpId="0"/>
      <p:bldP spid="244" grpId="0"/>
      <p:bldP spid="245" grpId="0"/>
      <p:bldP spid="246" grpId="0"/>
      <p:bldP spid="247" grpId="0"/>
      <p:bldP spid="248" grpId="0"/>
      <p:bldP spid="249" grpId="0"/>
      <p:bldP spid="250" grpId="0"/>
      <p:bldP spid="251" grpId="0"/>
      <p:bldP spid="252" grpId="0"/>
      <p:bldP spid="253" grpId="0"/>
      <p:bldP spid="254" grpId="0"/>
      <p:bldP spid="255" grpId="0"/>
      <p:bldP spid="256" grpId="0"/>
      <p:bldP spid="257" grpId="0"/>
      <p:bldP spid="258" grpId="0"/>
      <p:bldP spid="259" grpId="0"/>
      <p:bldP spid="260" grpId="0"/>
      <p:bldP spid="261" grpId="0"/>
      <p:bldP spid="262"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160748"/>
            <a:ext cx="8229600" cy="4824000"/>
          </a:xfrm>
        </p:spPr>
        <p:txBody>
          <a:bodyPr/>
          <a:lstStyle/>
          <a:p>
            <a:pPr marL="0" indent="0">
              <a:buNone/>
            </a:pPr>
            <a:r>
              <a:rPr lang="zh-CN" altLang="en-US" dirty="0">
                <a:solidFill>
                  <a:srgbClr val="FF0000"/>
                </a:solidFill>
              </a:rPr>
              <a:t>课堂练习</a:t>
            </a:r>
            <a:endParaRPr lang="en-US" altLang="zh-CN" dirty="0"/>
          </a:p>
          <a:p>
            <a:pPr marL="450215" lvl="1" indent="0">
              <a:buNone/>
            </a:pPr>
            <a:r>
              <a:rPr lang="zh-CN" altLang="en-US" dirty="0"/>
              <a:t>假设初始状态为</a:t>
            </a:r>
            <a:r>
              <a:rPr lang="en-US" dirty="0"/>
              <a:t>(</a:t>
            </a:r>
            <a:r>
              <a:rPr lang="en-US" i="1" dirty="0"/>
              <a:t>a</a:t>
            </a:r>
            <a:r>
              <a:rPr lang="en-US" baseline="-25000" dirty="0"/>
              <a:t>0</a:t>
            </a:r>
            <a:r>
              <a:rPr lang="en-US" dirty="0"/>
              <a:t>, </a:t>
            </a:r>
            <a:r>
              <a:rPr lang="en-US" i="1" dirty="0"/>
              <a:t>a</a:t>
            </a:r>
            <a:r>
              <a:rPr lang="en-US" baseline="-25000" dirty="0"/>
              <a:t>1</a:t>
            </a:r>
            <a:r>
              <a:rPr lang="en-US" dirty="0"/>
              <a:t>, </a:t>
            </a:r>
            <a:r>
              <a:rPr lang="en-US" i="1" dirty="0"/>
              <a:t>a</a:t>
            </a:r>
            <a:r>
              <a:rPr lang="en-US" baseline="-25000" dirty="0"/>
              <a:t>2</a:t>
            </a:r>
            <a:r>
              <a:rPr lang="en-US" dirty="0"/>
              <a:t>, </a:t>
            </a:r>
            <a:r>
              <a:rPr lang="en-US" i="1" dirty="0"/>
              <a:t>a</a:t>
            </a:r>
            <a:r>
              <a:rPr lang="en-US" baseline="-25000" dirty="0"/>
              <a:t>3</a:t>
            </a:r>
            <a:r>
              <a:rPr lang="en-US" dirty="0"/>
              <a:t>)=1111</a:t>
            </a:r>
            <a:r>
              <a:rPr lang="zh-CN" altLang="en-US" dirty="0"/>
              <a:t>，请计算该</a:t>
            </a:r>
            <a:r>
              <a:rPr lang="en-US" altLang="zh-CN"/>
              <a:t>LFSR</a:t>
            </a:r>
            <a:r>
              <a:rPr lang="zh-CN" altLang="en-US"/>
              <a:t>的</a:t>
            </a:r>
            <a:r>
              <a:rPr lang="en-US" altLang="zh-CN" i="1"/>
              <a:t>t</a:t>
            </a:r>
            <a:r>
              <a:rPr lang="en-US" altLang="zh-CN"/>
              <a:t>=</a:t>
            </a:r>
            <a:r>
              <a:rPr lang="en-US" altLang="zh-CN" dirty="0"/>
              <a:t>0~5</a:t>
            </a:r>
            <a:r>
              <a:rPr lang="zh-CN" altLang="en-US" dirty="0"/>
              <a:t>的状态</a:t>
            </a:r>
            <a:endParaRPr lang="en-US" altLang="zh-CN" dirty="0"/>
          </a:p>
          <a:p>
            <a:pPr lvl="1">
              <a:buNone/>
            </a:pPr>
            <a:endParaRPr lang="zh-CN" altLang="en-US" dirty="0"/>
          </a:p>
        </p:txBody>
      </p:sp>
      <p:sp>
        <p:nvSpPr>
          <p:cNvPr id="28" name="矩形 27"/>
          <p:cNvSpPr/>
          <p:nvPr/>
        </p:nvSpPr>
        <p:spPr bwMode="auto">
          <a:xfrm>
            <a:off x="1390894" y="3337871"/>
            <a:ext cx="693748" cy="51118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sz="1800" i="1" u="none" dirty="0"/>
              <a:t>a</a:t>
            </a:r>
            <a:r>
              <a:rPr lang="en-US" sz="1800" i="1" u="none" baseline="-25000" dirty="0"/>
              <a:t>j</a:t>
            </a:r>
            <a:r>
              <a:rPr lang="en-US" sz="1800" u="none" baseline="-25000" dirty="0"/>
              <a:t>+3</a:t>
            </a:r>
            <a:endParaRPr lang="zh-CN" altLang="en-US" sz="1800" u="none" dirty="0"/>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29" name="矩形 28"/>
          <p:cNvSpPr/>
          <p:nvPr/>
        </p:nvSpPr>
        <p:spPr bwMode="auto">
          <a:xfrm>
            <a:off x="2778388" y="3337871"/>
            <a:ext cx="693748" cy="51118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sz="1800" i="1" u="none" dirty="0"/>
              <a:t>a</a:t>
            </a:r>
            <a:r>
              <a:rPr lang="en-US" sz="1800" i="1" u="none" baseline="-25000" dirty="0"/>
              <a:t>j</a:t>
            </a:r>
            <a:r>
              <a:rPr lang="en-US" sz="1800" u="none" baseline="-25000" dirty="0"/>
              <a:t>+2</a:t>
            </a:r>
            <a:endParaRPr lang="zh-CN" altLang="en-US" sz="1800" u="none" dirty="0"/>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1" name="矩形 30"/>
          <p:cNvSpPr/>
          <p:nvPr/>
        </p:nvSpPr>
        <p:spPr bwMode="auto">
          <a:xfrm>
            <a:off x="4231032" y="3337871"/>
            <a:ext cx="693748" cy="51118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sz="1800" i="1" u="none" dirty="0"/>
              <a:t>a</a:t>
            </a:r>
            <a:r>
              <a:rPr lang="en-US" sz="1800" i="1" u="none" baseline="-25000" dirty="0"/>
              <a:t>j</a:t>
            </a:r>
            <a:r>
              <a:rPr lang="en-US" sz="1800" u="none" baseline="-25000" dirty="0"/>
              <a:t>+1</a:t>
            </a:r>
            <a:endParaRPr lang="zh-CN" altLang="en-US" sz="1800" u="none" dirty="0"/>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2" name="矩形 31"/>
          <p:cNvSpPr/>
          <p:nvPr/>
        </p:nvSpPr>
        <p:spPr bwMode="auto">
          <a:xfrm>
            <a:off x="5691552" y="3337871"/>
            <a:ext cx="693748" cy="51118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algn="ctr"/>
            <a:r>
              <a:rPr lang="en-US" sz="1800" i="1" u="none" dirty="0" err="1"/>
              <a:t>a</a:t>
            </a:r>
            <a:r>
              <a:rPr lang="en-US" sz="1800" i="1" u="none" baseline="-25000" dirty="0" err="1"/>
              <a:t>j</a:t>
            </a:r>
            <a:endParaRPr lang="zh-CN" altLang="en-US" sz="1800" u="none" dirty="0"/>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37" name="直接箭头连接符 36"/>
          <p:cNvCxnSpPr>
            <a:stCxn id="28" idx="3"/>
            <a:endCxn id="29" idx="1"/>
          </p:cNvCxnSpPr>
          <p:nvPr/>
        </p:nvCxnSpPr>
        <p:spPr bwMode="auto">
          <a:xfrm>
            <a:off x="2084642" y="3593462"/>
            <a:ext cx="693746"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38" name="直接箭头连接符 37"/>
          <p:cNvCxnSpPr>
            <a:stCxn id="29" idx="3"/>
          </p:cNvCxnSpPr>
          <p:nvPr/>
        </p:nvCxnSpPr>
        <p:spPr bwMode="auto">
          <a:xfrm>
            <a:off x="3472136" y="3593462"/>
            <a:ext cx="766772"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39" name="直接箭头连接符 38"/>
          <p:cNvCxnSpPr>
            <a:stCxn id="31" idx="3"/>
            <a:endCxn id="32" idx="1"/>
          </p:cNvCxnSpPr>
          <p:nvPr/>
        </p:nvCxnSpPr>
        <p:spPr bwMode="auto">
          <a:xfrm>
            <a:off x="4924780" y="3593462"/>
            <a:ext cx="766772"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45" name="直接箭头连接符 44"/>
          <p:cNvCxnSpPr/>
          <p:nvPr/>
        </p:nvCxnSpPr>
        <p:spPr bwMode="auto">
          <a:xfrm>
            <a:off x="6385299" y="3593462"/>
            <a:ext cx="1460520"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46" name="直接连接符 45"/>
          <p:cNvCxnSpPr/>
          <p:nvPr/>
        </p:nvCxnSpPr>
        <p:spPr bwMode="auto">
          <a:xfrm rot="5400000">
            <a:off x="1564297" y="4398826"/>
            <a:ext cx="1617820" cy="8676"/>
          </a:xfrm>
          <a:prstGeom prst="line">
            <a:avLst/>
          </a:prstGeom>
          <a:solidFill>
            <a:schemeClr val="accent1"/>
          </a:solidFill>
          <a:ln w="19050" cap="flat" cmpd="sng" algn="ctr">
            <a:solidFill>
              <a:srgbClr val="000000"/>
            </a:solidFill>
            <a:prstDash val="solid"/>
            <a:round/>
            <a:headEnd type="none" w="med" len="med"/>
            <a:tailEnd type="arrow"/>
          </a:ln>
          <a:effectLst/>
        </p:spPr>
      </p:cxnSp>
      <p:sp>
        <p:nvSpPr>
          <p:cNvPr id="47" name="矩形 46"/>
          <p:cNvSpPr/>
          <p:nvPr/>
        </p:nvSpPr>
        <p:spPr>
          <a:xfrm>
            <a:off x="2084641" y="5053982"/>
            <a:ext cx="545341" cy="523220"/>
          </a:xfrm>
          <a:prstGeom prst="rect">
            <a:avLst/>
          </a:prstGeom>
        </p:spPr>
        <p:txBody>
          <a:bodyPr wrap="none">
            <a:spAutoFit/>
          </a:bodyPr>
          <a:lstStyle/>
          <a:p>
            <a:r>
              <a:rPr lang="zh-CN" altLang="en-US" u="none" dirty="0">
                <a:solidFill>
                  <a:srgbClr val="000000"/>
                </a:solidFill>
              </a:rPr>
              <a:t>⊕</a:t>
            </a:r>
            <a:endParaRPr lang="zh-CN" altLang="en-US" u="none" dirty="0">
              <a:solidFill>
                <a:srgbClr val="000000"/>
              </a:solidFill>
            </a:endParaRPr>
          </a:p>
        </p:txBody>
      </p:sp>
      <p:cxnSp>
        <p:nvCxnSpPr>
          <p:cNvPr id="48" name="直接箭头连接符 47"/>
          <p:cNvCxnSpPr/>
          <p:nvPr/>
        </p:nvCxnSpPr>
        <p:spPr bwMode="auto">
          <a:xfrm>
            <a:off x="4924780" y="3593462"/>
            <a:ext cx="766772" cy="158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49" name="直接连接符 48"/>
          <p:cNvCxnSpPr/>
          <p:nvPr/>
        </p:nvCxnSpPr>
        <p:spPr bwMode="auto">
          <a:xfrm rot="5400000">
            <a:off x="5850243" y="4457137"/>
            <a:ext cx="1728148" cy="801"/>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50" name="直接箭头连接符 49"/>
          <p:cNvCxnSpPr/>
          <p:nvPr/>
        </p:nvCxnSpPr>
        <p:spPr bwMode="auto">
          <a:xfrm rot="10800000">
            <a:off x="2483935" y="5315593"/>
            <a:ext cx="1199402" cy="601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51" name="直接箭头连接符 50"/>
          <p:cNvCxnSpPr/>
          <p:nvPr/>
        </p:nvCxnSpPr>
        <p:spPr bwMode="auto">
          <a:xfrm rot="10800000" flipV="1">
            <a:off x="1025764" y="5309573"/>
            <a:ext cx="1207285" cy="6020"/>
          </a:xfrm>
          <a:prstGeom prst="straightConnector1">
            <a:avLst/>
          </a:prstGeom>
          <a:solidFill>
            <a:schemeClr val="accent1"/>
          </a:solidFill>
          <a:ln w="19050" cap="flat" cmpd="sng" algn="ctr">
            <a:solidFill>
              <a:srgbClr val="000000"/>
            </a:solidFill>
            <a:prstDash val="solid"/>
            <a:round/>
            <a:headEnd type="none" w="med" len="med"/>
            <a:tailEnd type="none"/>
          </a:ln>
          <a:effectLst/>
        </p:spPr>
      </p:cxnSp>
      <p:cxnSp>
        <p:nvCxnSpPr>
          <p:cNvPr id="52" name="直接连接符 51"/>
          <p:cNvCxnSpPr/>
          <p:nvPr/>
        </p:nvCxnSpPr>
        <p:spPr bwMode="auto">
          <a:xfrm rot="5400000" flipH="1" flipV="1">
            <a:off x="167708" y="4451519"/>
            <a:ext cx="1716906" cy="793"/>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53" name="直接箭头连接符 52"/>
          <p:cNvCxnSpPr>
            <a:stCxn id="28" idx="1"/>
          </p:cNvCxnSpPr>
          <p:nvPr/>
        </p:nvCxnSpPr>
        <p:spPr bwMode="auto">
          <a:xfrm rot="10800000">
            <a:off x="1025764" y="3593462"/>
            <a:ext cx="365130" cy="1588"/>
          </a:xfrm>
          <a:prstGeom prst="straightConnector1">
            <a:avLst/>
          </a:prstGeom>
          <a:solidFill>
            <a:schemeClr val="accent1"/>
          </a:solidFill>
          <a:ln w="19050" cap="flat" cmpd="sng" algn="ctr">
            <a:solidFill>
              <a:srgbClr val="000000"/>
            </a:solidFill>
            <a:prstDash val="solid"/>
            <a:round/>
            <a:headEnd type="arrow" w="med" len="med"/>
            <a:tailEnd type="none"/>
          </a:ln>
          <a:effectLst/>
        </p:spPr>
      </p:cxnSp>
      <p:sp>
        <p:nvSpPr>
          <p:cNvPr id="54" name="TextBox 43"/>
          <p:cNvSpPr txBox="1"/>
          <p:nvPr/>
        </p:nvSpPr>
        <p:spPr>
          <a:xfrm>
            <a:off x="6486963" y="3045767"/>
            <a:ext cx="1541421" cy="461665"/>
          </a:xfrm>
          <a:prstGeom prst="rect">
            <a:avLst/>
          </a:prstGeom>
          <a:noFill/>
        </p:spPr>
        <p:txBody>
          <a:bodyPr wrap="square" rtlCol="0">
            <a:spAutoFit/>
          </a:bodyPr>
          <a:lstStyle/>
          <a:p>
            <a:r>
              <a:rPr lang="zh-CN" altLang="en-US" sz="2400" u="none" dirty="0">
                <a:solidFill>
                  <a:srgbClr val="000000"/>
                </a:solidFill>
              </a:rPr>
              <a:t>输出序列</a:t>
            </a:r>
            <a:endParaRPr lang="zh-CN" altLang="en-US" sz="2400" u="none" dirty="0">
              <a:solidFill>
                <a:srgbClr val="000000"/>
              </a:solidFill>
            </a:endParaRPr>
          </a:p>
        </p:txBody>
      </p:sp>
      <p:sp>
        <p:nvSpPr>
          <p:cNvPr id="55" name="矩形 54"/>
          <p:cNvSpPr/>
          <p:nvPr/>
        </p:nvSpPr>
        <p:spPr>
          <a:xfrm>
            <a:off x="3537285" y="5053982"/>
            <a:ext cx="545341" cy="523220"/>
          </a:xfrm>
          <a:prstGeom prst="rect">
            <a:avLst/>
          </a:prstGeom>
        </p:spPr>
        <p:txBody>
          <a:bodyPr wrap="none">
            <a:spAutoFit/>
          </a:bodyPr>
          <a:lstStyle/>
          <a:p>
            <a:r>
              <a:rPr lang="zh-CN" altLang="en-US" u="none" dirty="0">
                <a:solidFill>
                  <a:srgbClr val="000000"/>
                </a:solidFill>
              </a:rPr>
              <a:t>⊕</a:t>
            </a:r>
            <a:endParaRPr lang="zh-CN" altLang="en-US" u="none" dirty="0">
              <a:solidFill>
                <a:srgbClr val="000000"/>
              </a:solidFill>
            </a:endParaRPr>
          </a:p>
        </p:txBody>
      </p:sp>
      <p:cxnSp>
        <p:nvCxnSpPr>
          <p:cNvPr id="56" name="直接连接符 55"/>
          <p:cNvCxnSpPr/>
          <p:nvPr/>
        </p:nvCxnSpPr>
        <p:spPr bwMode="auto">
          <a:xfrm rot="5400000">
            <a:off x="3024817" y="4410072"/>
            <a:ext cx="1617820" cy="8676"/>
          </a:xfrm>
          <a:prstGeom prst="line">
            <a:avLst/>
          </a:prstGeom>
          <a:solidFill>
            <a:schemeClr val="accent1"/>
          </a:solidFill>
          <a:ln w="19050" cap="flat" cmpd="sng" algn="ctr">
            <a:solidFill>
              <a:srgbClr val="000000"/>
            </a:solidFill>
            <a:prstDash val="solid"/>
            <a:round/>
            <a:headEnd type="none" w="med" len="med"/>
            <a:tailEnd type="arrow"/>
          </a:ln>
          <a:effectLst/>
        </p:spPr>
      </p:cxnSp>
      <p:cxnSp>
        <p:nvCxnSpPr>
          <p:cNvPr id="57" name="直接连接符 56"/>
          <p:cNvCxnSpPr/>
          <p:nvPr/>
        </p:nvCxnSpPr>
        <p:spPr bwMode="auto">
          <a:xfrm rot="5400000">
            <a:off x="4485337" y="4410072"/>
            <a:ext cx="1617820" cy="8676"/>
          </a:xfrm>
          <a:prstGeom prst="line">
            <a:avLst/>
          </a:prstGeom>
          <a:solidFill>
            <a:schemeClr val="accent1"/>
          </a:solidFill>
          <a:ln w="19050" cap="flat" cmpd="sng" algn="ctr">
            <a:solidFill>
              <a:srgbClr val="000000"/>
            </a:solidFill>
            <a:prstDash val="solid"/>
            <a:round/>
            <a:headEnd type="none" w="med" len="med"/>
            <a:tailEnd type="arrow"/>
          </a:ln>
          <a:effectLst/>
        </p:spPr>
      </p:cxnSp>
      <p:cxnSp>
        <p:nvCxnSpPr>
          <p:cNvPr id="58" name="直接箭头连接符 57"/>
          <p:cNvCxnSpPr/>
          <p:nvPr/>
        </p:nvCxnSpPr>
        <p:spPr bwMode="auto">
          <a:xfrm rot="10800000">
            <a:off x="3938928" y="5321611"/>
            <a:ext cx="1199402" cy="6018"/>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sp>
        <p:nvSpPr>
          <p:cNvPr id="59" name="矩形 58"/>
          <p:cNvSpPr/>
          <p:nvPr/>
        </p:nvSpPr>
        <p:spPr>
          <a:xfrm>
            <a:off x="5000159" y="5066020"/>
            <a:ext cx="545341" cy="523220"/>
          </a:xfrm>
          <a:prstGeom prst="rect">
            <a:avLst/>
          </a:prstGeom>
        </p:spPr>
        <p:txBody>
          <a:bodyPr wrap="none">
            <a:spAutoFit/>
          </a:bodyPr>
          <a:lstStyle/>
          <a:p>
            <a:r>
              <a:rPr lang="zh-CN" altLang="en-US" u="none" dirty="0">
                <a:solidFill>
                  <a:srgbClr val="000000"/>
                </a:solidFill>
              </a:rPr>
              <a:t>⊕</a:t>
            </a:r>
            <a:endParaRPr lang="zh-CN" altLang="en-US" u="none" dirty="0">
              <a:solidFill>
                <a:srgbClr val="000000"/>
              </a:solidFill>
            </a:endParaRPr>
          </a:p>
        </p:txBody>
      </p:sp>
      <p:cxnSp>
        <p:nvCxnSpPr>
          <p:cNvPr id="60" name="直接箭头连接符 59"/>
          <p:cNvCxnSpPr/>
          <p:nvPr/>
        </p:nvCxnSpPr>
        <p:spPr bwMode="auto">
          <a:xfrm rot="10800000" flipV="1">
            <a:off x="5399450" y="5321611"/>
            <a:ext cx="1314466" cy="2"/>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graphicFrame>
        <p:nvGraphicFramePr>
          <p:cNvPr id="26" name="Object 4"/>
          <p:cNvGraphicFramePr>
            <a:graphicFrameLocks noChangeAspect="1"/>
          </p:cNvGraphicFramePr>
          <p:nvPr/>
        </p:nvGraphicFramePr>
        <p:xfrm>
          <a:off x="2100601" y="5652101"/>
          <a:ext cx="3457575" cy="509588"/>
        </p:xfrm>
        <a:graphic>
          <a:graphicData uri="http://schemas.openxmlformats.org/presentationml/2006/ole">
            <mc:AlternateContent xmlns:mc="http://schemas.openxmlformats.org/markup-compatibility/2006">
              <mc:Choice xmlns:v="urn:schemas-microsoft-com:vml" Requires="v">
                <p:oleObj spid="_x0000_s0" name="Equation" r:id="rId1" imgW="37185600" imgH="5486400" progId="Equation.DSMT4">
                  <p:embed/>
                </p:oleObj>
              </mc:Choice>
              <mc:Fallback>
                <p:oleObj name="Equation" r:id="rId1" imgW="37185600" imgH="5486400" progId="Equation.DSMT4">
                  <p:embed/>
                  <p:pic>
                    <p:nvPicPr>
                      <p:cNvPr id="0" name="Object 4"/>
                      <p:cNvPicPr>
                        <a:picLocks noChangeAspect="1" noChangeArrowheads="1"/>
                      </p:cNvPicPr>
                      <p:nvPr/>
                    </p:nvPicPr>
                    <p:blipFill>
                      <a:blip r:embed="rId2"/>
                      <a:srcRect/>
                      <a:stretch>
                        <a:fillRect/>
                      </a:stretch>
                    </p:blipFill>
                    <p:spPr bwMode="auto">
                      <a:xfrm>
                        <a:off x="2100601" y="5652101"/>
                        <a:ext cx="3457575" cy="509588"/>
                      </a:xfrm>
                      <a:prstGeom prst="rect">
                        <a:avLst/>
                      </a:prstGeom>
                      <a:solidFill>
                        <a:schemeClr val="accent1">
                          <a:lumMod val="20000"/>
                          <a:lumOff val="80000"/>
                        </a:schemeClr>
                      </a:solid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dissolve">
                                      <p:cBhvr>
                                        <p:cTn id="11" dur="500"/>
                                        <p:tgtEl>
                                          <p:spTgt spid="28"/>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dissolve">
                                      <p:cBhvr>
                                        <p:cTn id="14" dur="500"/>
                                        <p:tgtEl>
                                          <p:spTgt spid="29"/>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dissolve">
                                      <p:cBhvr>
                                        <p:cTn id="17" dur="500"/>
                                        <p:tgtEl>
                                          <p:spTgt spid="31"/>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dissolve">
                                      <p:cBhvr>
                                        <p:cTn id="20" dur="500"/>
                                        <p:tgtEl>
                                          <p:spTgt spid="32"/>
                                        </p:tgtEl>
                                      </p:cBhvr>
                                    </p:animEffect>
                                  </p:childTnLst>
                                </p:cTn>
                              </p:par>
                              <p:par>
                                <p:cTn id="21" presetID="9"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dissolve">
                                      <p:cBhvr>
                                        <p:cTn id="23" dur="500"/>
                                        <p:tgtEl>
                                          <p:spTgt spid="37"/>
                                        </p:tgtEl>
                                      </p:cBhvr>
                                    </p:animEffect>
                                  </p:childTnLst>
                                </p:cTn>
                              </p:par>
                              <p:par>
                                <p:cTn id="24" presetID="9"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dissolve">
                                      <p:cBhvr>
                                        <p:cTn id="26" dur="500"/>
                                        <p:tgtEl>
                                          <p:spTgt spid="38"/>
                                        </p:tgtEl>
                                      </p:cBhvr>
                                    </p:animEffect>
                                  </p:childTnLst>
                                </p:cTn>
                              </p:par>
                              <p:par>
                                <p:cTn id="27" presetID="9"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dissolve">
                                      <p:cBhvr>
                                        <p:cTn id="29" dur="500"/>
                                        <p:tgtEl>
                                          <p:spTgt spid="39"/>
                                        </p:tgtEl>
                                      </p:cBhvr>
                                    </p:animEffect>
                                  </p:childTnLst>
                                </p:cTn>
                              </p:par>
                              <p:par>
                                <p:cTn id="30" presetID="9"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dissolve">
                                      <p:cBhvr>
                                        <p:cTn id="32" dur="500"/>
                                        <p:tgtEl>
                                          <p:spTgt spid="45"/>
                                        </p:tgtEl>
                                      </p:cBhvr>
                                    </p:animEffect>
                                  </p:childTnLst>
                                </p:cTn>
                              </p:par>
                              <p:par>
                                <p:cTn id="33" presetID="9"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dissolve">
                                      <p:cBhvr>
                                        <p:cTn id="35" dur="500"/>
                                        <p:tgtEl>
                                          <p:spTgt spid="4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dissolve">
                                      <p:cBhvr>
                                        <p:cTn id="38" dur="500"/>
                                        <p:tgtEl>
                                          <p:spTgt spid="47"/>
                                        </p:tgtEl>
                                      </p:cBhvr>
                                    </p:animEffect>
                                  </p:childTnLst>
                                </p:cTn>
                              </p:par>
                              <p:par>
                                <p:cTn id="39" presetID="9"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dissolve">
                                      <p:cBhvr>
                                        <p:cTn id="41" dur="500"/>
                                        <p:tgtEl>
                                          <p:spTgt spid="48"/>
                                        </p:tgtEl>
                                      </p:cBhvr>
                                    </p:animEffect>
                                  </p:childTnLst>
                                </p:cTn>
                              </p:par>
                              <p:par>
                                <p:cTn id="42" presetID="9"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dissolve">
                                      <p:cBhvr>
                                        <p:cTn id="44" dur="500"/>
                                        <p:tgtEl>
                                          <p:spTgt spid="49"/>
                                        </p:tgtEl>
                                      </p:cBhvr>
                                    </p:animEffect>
                                  </p:childTnLst>
                                </p:cTn>
                              </p:par>
                              <p:par>
                                <p:cTn id="45" presetID="9"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dissolve">
                                      <p:cBhvr>
                                        <p:cTn id="47" dur="500"/>
                                        <p:tgtEl>
                                          <p:spTgt spid="50"/>
                                        </p:tgtEl>
                                      </p:cBhvr>
                                    </p:animEffect>
                                  </p:childTnLst>
                                </p:cTn>
                              </p:par>
                              <p:par>
                                <p:cTn id="48" presetID="9"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dissolve">
                                      <p:cBhvr>
                                        <p:cTn id="50" dur="500"/>
                                        <p:tgtEl>
                                          <p:spTgt spid="51"/>
                                        </p:tgtEl>
                                      </p:cBhvr>
                                    </p:animEffect>
                                  </p:childTnLst>
                                </p:cTn>
                              </p:par>
                              <p:par>
                                <p:cTn id="51" presetID="9"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dissolve">
                                      <p:cBhvr>
                                        <p:cTn id="53" dur="500"/>
                                        <p:tgtEl>
                                          <p:spTgt spid="52"/>
                                        </p:tgtEl>
                                      </p:cBhvr>
                                    </p:animEffect>
                                  </p:childTnLst>
                                </p:cTn>
                              </p:par>
                              <p:par>
                                <p:cTn id="54" presetID="9" presetClass="entr" presetSubtype="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dissolve">
                                      <p:cBhvr>
                                        <p:cTn id="56" dur="500"/>
                                        <p:tgtEl>
                                          <p:spTgt spid="5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dissolve">
                                      <p:cBhvr>
                                        <p:cTn id="59" dur="500"/>
                                        <p:tgtEl>
                                          <p:spTgt spid="54"/>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dissolve">
                                      <p:cBhvr>
                                        <p:cTn id="62" dur="500"/>
                                        <p:tgtEl>
                                          <p:spTgt spid="55"/>
                                        </p:tgtEl>
                                      </p:cBhvr>
                                    </p:animEffect>
                                  </p:childTnLst>
                                </p:cTn>
                              </p:par>
                              <p:par>
                                <p:cTn id="63" presetID="9" presetClass="entr" presetSubtype="0" fill="hold" nodeType="with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dissolve">
                                      <p:cBhvr>
                                        <p:cTn id="65" dur="500"/>
                                        <p:tgtEl>
                                          <p:spTgt spid="56"/>
                                        </p:tgtEl>
                                      </p:cBhvr>
                                    </p:animEffect>
                                  </p:childTnLst>
                                </p:cTn>
                              </p:par>
                              <p:par>
                                <p:cTn id="66" presetID="9" presetClass="entr" presetSubtype="0" fill="hold" nodeType="with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dissolve">
                                      <p:cBhvr>
                                        <p:cTn id="68" dur="500"/>
                                        <p:tgtEl>
                                          <p:spTgt spid="57"/>
                                        </p:tgtEl>
                                      </p:cBhvr>
                                    </p:animEffect>
                                  </p:childTnLst>
                                </p:cTn>
                              </p:par>
                              <p:par>
                                <p:cTn id="69" presetID="9" presetClass="entr" presetSubtype="0" fill="hold"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dissolve">
                                      <p:cBhvr>
                                        <p:cTn id="71" dur="500"/>
                                        <p:tgtEl>
                                          <p:spTgt spid="58"/>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dissolve">
                                      <p:cBhvr>
                                        <p:cTn id="74" dur="500"/>
                                        <p:tgtEl>
                                          <p:spTgt spid="59"/>
                                        </p:tgtEl>
                                      </p:cBhvr>
                                    </p:animEffect>
                                  </p:childTnLst>
                                </p:cTn>
                              </p:par>
                              <p:par>
                                <p:cTn id="75" presetID="9" presetClass="entr" presetSubtype="0" fill="hold" nodeType="with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dissolve">
                                      <p:cBhvr>
                                        <p:cTn id="77" dur="500"/>
                                        <p:tgtEl>
                                          <p:spTgt spid="60"/>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2">
                                            <p:txEl>
                                              <p:pRg st="1" end="1"/>
                                            </p:txEl>
                                          </p:spTgt>
                                        </p:tgtEl>
                                        <p:attrNameLst>
                                          <p:attrName>style.visibility</p:attrName>
                                        </p:attrNameLst>
                                      </p:cBhvr>
                                      <p:to>
                                        <p:strVal val="visible"/>
                                      </p:to>
                                    </p:set>
                                    <p:animEffect transition="in" filter="blinds(horizontal)">
                                      <p:cBhvr>
                                        <p:cTn id="82" dur="500"/>
                                        <p:tgtEl>
                                          <p:spTgt spid="2">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1" grpId="0" animBg="1"/>
      <p:bldP spid="32" grpId="0" animBg="1"/>
      <p:bldP spid="47" grpId="0"/>
      <p:bldP spid="54" grpId="0"/>
      <p:bldP spid="55" grpId="0"/>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a:xfrm>
            <a:off x="2231740" y="2276872"/>
            <a:ext cx="4856231" cy="581025"/>
            <a:chOff x="1375683" y="2060848"/>
            <a:chExt cx="4856231" cy="581025"/>
          </a:xfrm>
        </p:grpSpPr>
        <p:sp>
          <p:nvSpPr>
            <p:cNvPr id="29" name="Rectangle 4"/>
            <p:cNvSpPr>
              <a:spLocks noChangeArrowheads="1"/>
            </p:cNvSpPr>
            <p:nvPr/>
          </p:nvSpPr>
          <p:spPr bwMode="auto">
            <a:xfrm>
              <a:off x="1375683" y="2060848"/>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一</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sp>
          <p:nvSpPr>
            <p:cNvPr id="32" name="AutoShape 5"/>
            <p:cNvSpPr>
              <a:spLocks noChangeArrowheads="1"/>
            </p:cNvSpPr>
            <p:nvPr/>
          </p:nvSpPr>
          <p:spPr bwMode="auto">
            <a:xfrm>
              <a:off x="2229470" y="2060848"/>
              <a:ext cx="4002444" cy="581025"/>
            </a:xfrm>
            <a:prstGeom prst="roundRect">
              <a:avLst>
                <a:gd name="adj" fmla="val 0"/>
              </a:avLst>
            </a:prstGeom>
            <a:noFill/>
            <a:ln w="3175">
              <a:solidFill>
                <a:srgbClr val="C0C0C0"/>
              </a:solidFill>
              <a:round/>
            </a:ln>
          </p:spPr>
          <p:txBody>
            <a:bodyPr anchor="ctr"/>
            <a:lstStyle/>
            <a:p>
              <a:pPr>
                <a:defRPr/>
              </a:pPr>
              <a:r>
                <a:rPr lang="zh-CN" altLang="en-US" sz="3200" u="none" kern="0" dirty="0">
                  <a:solidFill>
                    <a:srgbClr val="000000"/>
                  </a:solidFill>
                  <a:latin typeface="黑体" panose="02010609060101010101" pitchFamily="49" charset="-122"/>
                  <a:ea typeface="黑体" panose="02010609060101010101" pitchFamily="49" charset="-122"/>
                </a:rPr>
                <a:t>序列密码概述</a:t>
              </a:r>
              <a:endParaRPr lang="zh-CN" altLang="en-US" sz="3200" u="none" kern="0" dirty="0">
                <a:solidFill>
                  <a:srgbClr val="000000"/>
                </a:solidFill>
                <a:latin typeface="黑体" panose="02010609060101010101" pitchFamily="49" charset="-122"/>
                <a:ea typeface="黑体" panose="02010609060101010101" pitchFamily="49" charset="-122"/>
              </a:endParaRPr>
            </a:p>
          </p:txBody>
        </p:sp>
      </p:grpSp>
      <p:grpSp>
        <p:nvGrpSpPr>
          <p:cNvPr id="3" name="组合 43"/>
          <p:cNvGrpSpPr/>
          <p:nvPr/>
        </p:nvGrpSpPr>
        <p:grpSpPr>
          <a:xfrm>
            <a:off x="2231740" y="3164826"/>
            <a:ext cx="4819717" cy="581025"/>
            <a:chOff x="1375683" y="4149080"/>
            <a:chExt cx="4819717" cy="581025"/>
          </a:xfrm>
        </p:grpSpPr>
        <p:sp>
          <p:nvSpPr>
            <p:cNvPr id="38" name="AutoShape 7"/>
            <p:cNvSpPr>
              <a:spLocks noChangeArrowheads="1"/>
            </p:cNvSpPr>
            <p:nvPr/>
          </p:nvSpPr>
          <p:spPr bwMode="auto">
            <a:xfrm>
              <a:off x="2229469" y="4149080"/>
              <a:ext cx="3965931" cy="581025"/>
            </a:xfrm>
            <a:prstGeom prst="roundRect">
              <a:avLst>
                <a:gd name="adj" fmla="val 0"/>
              </a:avLst>
            </a:prstGeom>
            <a:noFill/>
            <a:ln w="3175">
              <a:solidFill>
                <a:srgbClr val="C0C0C0"/>
              </a:solidFill>
              <a:round/>
            </a:ln>
          </p:spPr>
          <p:txBody>
            <a:bodyPr anchor="ctr"/>
            <a:lstStyle/>
            <a:p>
              <a:r>
                <a:rPr lang="zh-CN" altLang="en-US" sz="3200" u="none" dirty="0">
                  <a:solidFill>
                    <a:srgbClr val="000000"/>
                  </a:solidFill>
                  <a:ea typeface="黑体" panose="02010609060101010101" pitchFamily="49" charset="-122"/>
                </a:rPr>
                <a:t>线性反馈移位寄存器</a:t>
              </a:r>
              <a:endParaRPr lang="zh-CN" altLang="en-US" sz="3200" u="none" dirty="0">
                <a:solidFill>
                  <a:srgbClr val="000000"/>
                </a:solidFill>
                <a:ea typeface="黑体" panose="02010609060101010101" pitchFamily="49" charset="-122"/>
              </a:endParaRPr>
            </a:p>
          </p:txBody>
        </p:sp>
        <p:sp>
          <p:nvSpPr>
            <p:cNvPr id="39" name="Rectangle 8"/>
            <p:cNvSpPr>
              <a:spLocks noChangeArrowheads="1"/>
            </p:cNvSpPr>
            <p:nvPr/>
          </p:nvSpPr>
          <p:spPr bwMode="auto">
            <a:xfrm>
              <a:off x="1375683" y="4149080"/>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二</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
        <p:nvSpPr>
          <p:cNvPr id="40" name="矩形 39"/>
          <p:cNvSpPr/>
          <p:nvPr/>
        </p:nvSpPr>
        <p:spPr>
          <a:xfrm>
            <a:off x="3405767" y="1268760"/>
            <a:ext cx="2371162" cy="707886"/>
          </a:xfrm>
          <a:prstGeom prst="rect">
            <a:avLst/>
          </a:prstGeom>
          <a:ln>
            <a:noFill/>
          </a:ln>
        </p:spPr>
        <p:txBody>
          <a:bodyPr wrap="none">
            <a:spAutoFit/>
          </a:bodyPr>
          <a:lstStyle/>
          <a:p>
            <a:r>
              <a:rPr lang="zh-CN" altLang="en-US" sz="4000" b="1" u="none" dirty="0">
                <a:solidFill>
                  <a:srgbClr val="008000"/>
                </a:solidFill>
                <a:latin typeface="方正大黑简体" pitchFamily="65" charset="-122"/>
                <a:ea typeface="方正大黑简体" pitchFamily="65" charset="-122"/>
              </a:rPr>
              <a:t>主要内容</a:t>
            </a:r>
            <a:r>
              <a:rPr lang="en-US" altLang="zh-CN" sz="4000" b="1" u="none" dirty="0">
                <a:solidFill>
                  <a:srgbClr val="008000"/>
                </a:solidFill>
                <a:latin typeface="方正大黑简体" pitchFamily="65" charset="-122"/>
                <a:ea typeface="方正大黑简体" pitchFamily="65" charset="-122"/>
              </a:rPr>
              <a:t> </a:t>
            </a:r>
            <a:endParaRPr lang="en-US" altLang="zh-CN" sz="4000" b="1" u="none" dirty="0">
              <a:solidFill>
                <a:srgbClr val="008000"/>
              </a:solidFill>
              <a:latin typeface="方正大黑简体" pitchFamily="65" charset="-122"/>
              <a:ea typeface="方正大黑简体" pitchFamily="65" charset="-122"/>
            </a:endParaRPr>
          </a:p>
        </p:txBody>
      </p:sp>
      <p:grpSp>
        <p:nvGrpSpPr>
          <p:cNvPr id="4" name="组合 47"/>
          <p:cNvGrpSpPr/>
          <p:nvPr/>
        </p:nvGrpSpPr>
        <p:grpSpPr>
          <a:xfrm>
            <a:off x="2231740" y="4052780"/>
            <a:ext cx="4819715" cy="581025"/>
            <a:chOff x="1375683" y="4149080"/>
            <a:chExt cx="4819715" cy="581025"/>
          </a:xfrm>
        </p:grpSpPr>
        <p:sp>
          <p:nvSpPr>
            <p:cNvPr id="42" name="AutoShape 7"/>
            <p:cNvSpPr>
              <a:spLocks noChangeArrowheads="1"/>
            </p:cNvSpPr>
            <p:nvPr/>
          </p:nvSpPr>
          <p:spPr bwMode="auto">
            <a:xfrm>
              <a:off x="2229469" y="4149080"/>
              <a:ext cx="3965929" cy="581025"/>
            </a:xfrm>
            <a:prstGeom prst="roundRect">
              <a:avLst>
                <a:gd name="adj" fmla="val 0"/>
              </a:avLst>
            </a:prstGeom>
            <a:noFill/>
            <a:ln w="3175">
              <a:solidFill>
                <a:srgbClr val="C0C0C0"/>
              </a:solidFill>
              <a:round/>
            </a:ln>
          </p:spPr>
          <p:txBody>
            <a:bodyPr anchor="ctr"/>
            <a:lstStyle/>
            <a:p>
              <a:r>
                <a:rPr lang="zh-CN" altLang="en-US" sz="3200" u="none" dirty="0">
                  <a:solidFill>
                    <a:srgbClr val="000000"/>
                  </a:solidFill>
                  <a:latin typeface="黑体" panose="02010609060101010101" pitchFamily="49" charset="-122"/>
                  <a:ea typeface="黑体" panose="02010609060101010101" pitchFamily="49" charset="-122"/>
                </a:rPr>
                <a:t>祖冲之序列密码算法</a:t>
              </a:r>
              <a:endParaRPr lang="zh-CN" altLang="en-US" sz="3200" u="none" dirty="0">
                <a:solidFill>
                  <a:srgbClr val="000000"/>
                </a:solidFill>
                <a:latin typeface="黑体" panose="02010609060101010101" pitchFamily="49" charset="-122"/>
                <a:ea typeface="黑体" panose="02010609060101010101" pitchFamily="49" charset="-122"/>
              </a:endParaRPr>
            </a:p>
          </p:txBody>
        </p:sp>
        <p:sp>
          <p:nvSpPr>
            <p:cNvPr id="43" name="Rectangle 8"/>
            <p:cNvSpPr>
              <a:spLocks noChangeArrowheads="1"/>
            </p:cNvSpPr>
            <p:nvPr/>
          </p:nvSpPr>
          <p:spPr bwMode="auto">
            <a:xfrm>
              <a:off x="1375683" y="4149080"/>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三</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grpSp>
        <p:nvGrpSpPr>
          <p:cNvPr id="5" name="组合 47"/>
          <p:cNvGrpSpPr/>
          <p:nvPr/>
        </p:nvGrpSpPr>
        <p:grpSpPr>
          <a:xfrm>
            <a:off x="2231740" y="4940734"/>
            <a:ext cx="4819715" cy="581025"/>
            <a:chOff x="1375683" y="4149080"/>
            <a:chExt cx="4819715" cy="581025"/>
          </a:xfrm>
        </p:grpSpPr>
        <p:sp>
          <p:nvSpPr>
            <p:cNvPr id="6" name="AutoShape 7"/>
            <p:cNvSpPr>
              <a:spLocks noChangeArrowheads="1"/>
            </p:cNvSpPr>
            <p:nvPr/>
          </p:nvSpPr>
          <p:spPr bwMode="auto">
            <a:xfrm>
              <a:off x="2229469" y="4149080"/>
              <a:ext cx="3965929" cy="581025"/>
            </a:xfrm>
            <a:prstGeom prst="roundRect">
              <a:avLst>
                <a:gd name="adj" fmla="val 0"/>
              </a:avLst>
            </a:prstGeom>
            <a:noFill/>
            <a:ln w="3175">
              <a:solidFill>
                <a:srgbClr val="C0C0C0"/>
              </a:solidFill>
              <a:round/>
            </a:ln>
          </p:spPr>
          <p:txBody>
            <a:bodyPr anchor="ctr"/>
            <a:lstStyle/>
            <a:p>
              <a:r>
                <a:rPr lang="en-US" altLang="zh-CN" sz="3200" u="none">
                  <a:solidFill>
                    <a:srgbClr val="000000"/>
                  </a:solidFill>
                  <a:ea typeface="黑体" panose="02010609060101010101" pitchFamily="49" charset="-122"/>
                </a:rPr>
                <a:t>Trivium</a:t>
              </a:r>
              <a:r>
                <a:rPr lang="zh-CN" altLang="en-US" sz="3200" u="none" dirty="0">
                  <a:solidFill>
                    <a:srgbClr val="000000"/>
                  </a:solidFill>
                  <a:latin typeface="黑体" panose="02010609060101010101" pitchFamily="49" charset="-122"/>
                  <a:ea typeface="黑体" panose="02010609060101010101" pitchFamily="49" charset="-122"/>
                </a:rPr>
                <a:t>算法</a:t>
              </a:r>
              <a:endParaRPr lang="zh-CN" altLang="en-US" sz="3200" u="none" dirty="0">
                <a:solidFill>
                  <a:srgbClr val="000000"/>
                </a:solidFill>
                <a:latin typeface="黑体" panose="02010609060101010101" pitchFamily="49" charset="-122"/>
                <a:ea typeface="黑体" panose="02010609060101010101" pitchFamily="49" charset="-122"/>
              </a:endParaRPr>
            </a:p>
          </p:txBody>
        </p:sp>
        <p:sp>
          <p:nvSpPr>
            <p:cNvPr id="7" name="Rectangle 8"/>
            <p:cNvSpPr>
              <a:spLocks noChangeArrowheads="1"/>
            </p:cNvSpPr>
            <p:nvPr/>
          </p:nvSpPr>
          <p:spPr bwMode="auto">
            <a:xfrm>
              <a:off x="1375683" y="4149080"/>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四</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
          <p:cNvGraphicFramePr>
            <a:graphicFrameLocks noChangeAspect="1"/>
          </p:cNvGraphicFramePr>
          <p:nvPr/>
        </p:nvGraphicFramePr>
        <p:xfrm>
          <a:off x="2735796" y="1232756"/>
          <a:ext cx="3457575" cy="509588"/>
        </p:xfrm>
        <a:graphic>
          <a:graphicData uri="http://schemas.openxmlformats.org/presentationml/2006/ole">
            <mc:AlternateContent xmlns:mc="http://schemas.openxmlformats.org/markup-compatibility/2006">
              <mc:Choice xmlns:v="urn:schemas-microsoft-com:vml" Requires="v">
                <p:oleObj spid="_x0000_s0" name="Equation" r:id="rId1" imgW="37185600" imgH="5486400" progId="Equation.DSMT4">
                  <p:embed/>
                </p:oleObj>
              </mc:Choice>
              <mc:Fallback>
                <p:oleObj name="Equation" r:id="rId1" imgW="37185600" imgH="5486400" progId="Equation.DSMT4">
                  <p:embed/>
                  <p:pic>
                    <p:nvPicPr>
                      <p:cNvPr id="0" name="Object 4"/>
                      <p:cNvPicPr>
                        <a:picLocks noChangeAspect="1" noChangeArrowheads="1"/>
                      </p:cNvPicPr>
                      <p:nvPr/>
                    </p:nvPicPr>
                    <p:blipFill>
                      <a:blip r:embed="rId2"/>
                      <a:srcRect/>
                      <a:stretch>
                        <a:fillRect/>
                      </a:stretch>
                    </p:blipFill>
                    <p:spPr bwMode="auto">
                      <a:xfrm>
                        <a:off x="2735796" y="1232756"/>
                        <a:ext cx="3457575" cy="509588"/>
                      </a:xfrm>
                      <a:prstGeom prst="rect">
                        <a:avLst/>
                      </a:prstGeom>
                      <a:solidFill>
                        <a:schemeClr val="accent1">
                          <a:lumMod val="20000"/>
                          <a:lumOff val="80000"/>
                        </a:schemeClr>
                      </a:solidFill>
                      <a:ln>
                        <a:noFill/>
                      </a:ln>
                      <a:effectLst/>
                    </p:spPr>
                  </p:pic>
                </p:oleObj>
              </mc:Fallback>
            </mc:AlternateContent>
          </a:graphicData>
        </a:graphic>
      </p:graphicFrame>
      <p:sp>
        <p:nvSpPr>
          <p:cNvPr id="6" name="AutoShape 12"/>
          <p:cNvSpPr>
            <a:spLocks noChangeAspect="1" noChangeArrowheads="1" noTextEdit="1"/>
          </p:cNvSpPr>
          <p:nvPr/>
        </p:nvSpPr>
        <p:spPr bwMode="auto">
          <a:xfrm>
            <a:off x="1762125" y="2636838"/>
            <a:ext cx="5619750" cy="360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 name="Rectangle 14"/>
          <p:cNvSpPr>
            <a:spLocks noChangeArrowheads="1"/>
          </p:cNvSpPr>
          <p:nvPr/>
        </p:nvSpPr>
        <p:spPr bwMode="auto">
          <a:xfrm>
            <a:off x="1697658" y="2202399"/>
            <a:ext cx="936625" cy="719137"/>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 name="Rectangle 15"/>
          <p:cNvSpPr>
            <a:spLocks noChangeArrowheads="1"/>
          </p:cNvSpPr>
          <p:nvPr/>
        </p:nvSpPr>
        <p:spPr bwMode="auto">
          <a:xfrm>
            <a:off x="2634283" y="2202399"/>
            <a:ext cx="935038" cy="719137"/>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 name="Rectangle 16"/>
          <p:cNvSpPr>
            <a:spLocks noChangeArrowheads="1"/>
          </p:cNvSpPr>
          <p:nvPr/>
        </p:nvSpPr>
        <p:spPr bwMode="auto">
          <a:xfrm>
            <a:off x="3569321" y="2202399"/>
            <a:ext cx="935038" cy="719137"/>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 name="Rectangle 17"/>
          <p:cNvSpPr>
            <a:spLocks noChangeArrowheads="1"/>
          </p:cNvSpPr>
          <p:nvPr/>
        </p:nvSpPr>
        <p:spPr bwMode="auto">
          <a:xfrm>
            <a:off x="4504358" y="2202399"/>
            <a:ext cx="935038" cy="719137"/>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 name="Rectangle 18"/>
          <p:cNvSpPr>
            <a:spLocks noChangeArrowheads="1"/>
          </p:cNvSpPr>
          <p:nvPr/>
        </p:nvSpPr>
        <p:spPr bwMode="auto">
          <a:xfrm>
            <a:off x="5439396" y="2202399"/>
            <a:ext cx="935038" cy="719137"/>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 name="Rectangle 19"/>
          <p:cNvSpPr>
            <a:spLocks noChangeArrowheads="1"/>
          </p:cNvSpPr>
          <p:nvPr/>
        </p:nvSpPr>
        <p:spPr bwMode="auto">
          <a:xfrm>
            <a:off x="6374433" y="2202399"/>
            <a:ext cx="911225" cy="719137"/>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Rectangle 20"/>
          <p:cNvSpPr>
            <a:spLocks noChangeArrowheads="1"/>
          </p:cNvSpPr>
          <p:nvPr/>
        </p:nvSpPr>
        <p:spPr bwMode="auto">
          <a:xfrm>
            <a:off x="1697658" y="2921537"/>
            <a:ext cx="936625"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 name="Rectangle 21"/>
          <p:cNvSpPr>
            <a:spLocks noChangeArrowheads="1"/>
          </p:cNvSpPr>
          <p:nvPr/>
        </p:nvSpPr>
        <p:spPr bwMode="auto">
          <a:xfrm>
            <a:off x="2634283" y="2921537"/>
            <a:ext cx="935038"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 name="Rectangle 22"/>
          <p:cNvSpPr>
            <a:spLocks noChangeArrowheads="1"/>
          </p:cNvSpPr>
          <p:nvPr/>
        </p:nvSpPr>
        <p:spPr bwMode="auto">
          <a:xfrm>
            <a:off x="3569321" y="2921537"/>
            <a:ext cx="935038"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 name="Rectangle 23"/>
          <p:cNvSpPr>
            <a:spLocks noChangeArrowheads="1"/>
          </p:cNvSpPr>
          <p:nvPr/>
        </p:nvSpPr>
        <p:spPr bwMode="auto">
          <a:xfrm>
            <a:off x="4504358" y="2921537"/>
            <a:ext cx="935038"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Rectangle 24"/>
          <p:cNvSpPr>
            <a:spLocks noChangeArrowheads="1"/>
          </p:cNvSpPr>
          <p:nvPr/>
        </p:nvSpPr>
        <p:spPr bwMode="auto">
          <a:xfrm>
            <a:off x="5439396" y="2921537"/>
            <a:ext cx="935038"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 name="Rectangle 25"/>
          <p:cNvSpPr>
            <a:spLocks noChangeArrowheads="1"/>
          </p:cNvSpPr>
          <p:nvPr/>
        </p:nvSpPr>
        <p:spPr bwMode="auto">
          <a:xfrm>
            <a:off x="6374433" y="2921537"/>
            <a:ext cx="911225"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Rectangle 26"/>
          <p:cNvSpPr>
            <a:spLocks noChangeArrowheads="1"/>
          </p:cNvSpPr>
          <p:nvPr/>
        </p:nvSpPr>
        <p:spPr bwMode="auto">
          <a:xfrm>
            <a:off x="1697658" y="3378737"/>
            <a:ext cx="936625"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Rectangle 27"/>
          <p:cNvSpPr>
            <a:spLocks noChangeArrowheads="1"/>
          </p:cNvSpPr>
          <p:nvPr/>
        </p:nvSpPr>
        <p:spPr bwMode="auto">
          <a:xfrm>
            <a:off x="2634283" y="3378737"/>
            <a:ext cx="935038"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 name="Rectangle 28"/>
          <p:cNvSpPr>
            <a:spLocks noChangeArrowheads="1"/>
          </p:cNvSpPr>
          <p:nvPr/>
        </p:nvSpPr>
        <p:spPr bwMode="auto">
          <a:xfrm>
            <a:off x="3569321" y="3378737"/>
            <a:ext cx="935038"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Rectangle 29"/>
          <p:cNvSpPr>
            <a:spLocks noChangeArrowheads="1"/>
          </p:cNvSpPr>
          <p:nvPr/>
        </p:nvSpPr>
        <p:spPr bwMode="auto">
          <a:xfrm>
            <a:off x="4504358" y="3378737"/>
            <a:ext cx="935038"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 name="Rectangle 30"/>
          <p:cNvSpPr>
            <a:spLocks noChangeArrowheads="1"/>
          </p:cNvSpPr>
          <p:nvPr/>
        </p:nvSpPr>
        <p:spPr bwMode="auto">
          <a:xfrm>
            <a:off x="5439396" y="3378737"/>
            <a:ext cx="935038"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Rectangle 31"/>
          <p:cNvSpPr>
            <a:spLocks noChangeArrowheads="1"/>
          </p:cNvSpPr>
          <p:nvPr/>
        </p:nvSpPr>
        <p:spPr bwMode="auto">
          <a:xfrm>
            <a:off x="6374433" y="3378737"/>
            <a:ext cx="911225"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 name="Rectangle 32"/>
          <p:cNvSpPr>
            <a:spLocks noChangeArrowheads="1"/>
          </p:cNvSpPr>
          <p:nvPr/>
        </p:nvSpPr>
        <p:spPr bwMode="auto">
          <a:xfrm>
            <a:off x="1697658" y="3835937"/>
            <a:ext cx="936625"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Rectangle 33"/>
          <p:cNvSpPr>
            <a:spLocks noChangeArrowheads="1"/>
          </p:cNvSpPr>
          <p:nvPr/>
        </p:nvSpPr>
        <p:spPr bwMode="auto">
          <a:xfrm>
            <a:off x="2634283" y="3835937"/>
            <a:ext cx="935038"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 name="Rectangle 34"/>
          <p:cNvSpPr>
            <a:spLocks noChangeArrowheads="1"/>
          </p:cNvSpPr>
          <p:nvPr/>
        </p:nvSpPr>
        <p:spPr bwMode="auto">
          <a:xfrm>
            <a:off x="3569321" y="3835937"/>
            <a:ext cx="935038"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 name="Rectangle 35"/>
          <p:cNvSpPr>
            <a:spLocks noChangeArrowheads="1"/>
          </p:cNvSpPr>
          <p:nvPr/>
        </p:nvSpPr>
        <p:spPr bwMode="auto">
          <a:xfrm>
            <a:off x="4504358" y="3835937"/>
            <a:ext cx="935038"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 name="Rectangle 36"/>
          <p:cNvSpPr>
            <a:spLocks noChangeArrowheads="1"/>
          </p:cNvSpPr>
          <p:nvPr/>
        </p:nvSpPr>
        <p:spPr bwMode="auto">
          <a:xfrm>
            <a:off x="5439396" y="3835937"/>
            <a:ext cx="935038"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Rectangle 37"/>
          <p:cNvSpPr>
            <a:spLocks noChangeArrowheads="1"/>
          </p:cNvSpPr>
          <p:nvPr/>
        </p:nvSpPr>
        <p:spPr bwMode="auto">
          <a:xfrm>
            <a:off x="6374433" y="3835937"/>
            <a:ext cx="911225"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 name="Rectangle 38"/>
          <p:cNvSpPr>
            <a:spLocks noChangeArrowheads="1"/>
          </p:cNvSpPr>
          <p:nvPr/>
        </p:nvSpPr>
        <p:spPr bwMode="auto">
          <a:xfrm>
            <a:off x="1697658" y="4293137"/>
            <a:ext cx="936625"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Rectangle 39"/>
          <p:cNvSpPr>
            <a:spLocks noChangeArrowheads="1"/>
          </p:cNvSpPr>
          <p:nvPr/>
        </p:nvSpPr>
        <p:spPr bwMode="auto">
          <a:xfrm>
            <a:off x="2634283" y="4293137"/>
            <a:ext cx="935038"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Rectangle 40"/>
          <p:cNvSpPr>
            <a:spLocks noChangeArrowheads="1"/>
          </p:cNvSpPr>
          <p:nvPr/>
        </p:nvSpPr>
        <p:spPr bwMode="auto">
          <a:xfrm>
            <a:off x="3569321" y="4293137"/>
            <a:ext cx="935038"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 name="Rectangle 41"/>
          <p:cNvSpPr>
            <a:spLocks noChangeArrowheads="1"/>
          </p:cNvSpPr>
          <p:nvPr/>
        </p:nvSpPr>
        <p:spPr bwMode="auto">
          <a:xfrm>
            <a:off x="4504358" y="4293137"/>
            <a:ext cx="935038"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 name="Rectangle 42"/>
          <p:cNvSpPr>
            <a:spLocks noChangeArrowheads="1"/>
          </p:cNvSpPr>
          <p:nvPr/>
        </p:nvSpPr>
        <p:spPr bwMode="auto">
          <a:xfrm>
            <a:off x="5439396" y="4293137"/>
            <a:ext cx="935038"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 name="Rectangle 43"/>
          <p:cNvSpPr>
            <a:spLocks noChangeArrowheads="1"/>
          </p:cNvSpPr>
          <p:nvPr/>
        </p:nvSpPr>
        <p:spPr bwMode="auto">
          <a:xfrm>
            <a:off x="6374433" y="4293137"/>
            <a:ext cx="911225"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 name="Rectangle 44"/>
          <p:cNvSpPr>
            <a:spLocks noChangeArrowheads="1"/>
          </p:cNvSpPr>
          <p:nvPr/>
        </p:nvSpPr>
        <p:spPr bwMode="auto">
          <a:xfrm>
            <a:off x="1697658" y="4750337"/>
            <a:ext cx="936625"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Rectangle 45"/>
          <p:cNvSpPr>
            <a:spLocks noChangeArrowheads="1"/>
          </p:cNvSpPr>
          <p:nvPr/>
        </p:nvSpPr>
        <p:spPr bwMode="auto">
          <a:xfrm>
            <a:off x="2634283" y="4750337"/>
            <a:ext cx="935038"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 name="Rectangle 46"/>
          <p:cNvSpPr>
            <a:spLocks noChangeArrowheads="1"/>
          </p:cNvSpPr>
          <p:nvPr/>
        </p:nvSpPr>
        <p:spPr bwMode="auto">
          <a:xfrm>
            <a:off x="3569321" y="4750337"/>
            <a:ext cx="935038"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 name="Rectangle 47"/>
          <p:cNvSpPr>
            <a:spLocks noChangeArrowheads="1"/>
          </p:cNvSpPr>
          <p:nvPr/>
        </p:nvSpPr>
        <p:spPr bwMode="auto">
          <a:xfrm>
            <a:off x="4504358" y="4750337"/>
            <a:ext cx="935038"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2" name="Rectangle 48"/>
          <p:cNvSpPr>
            <a:spLocks noChangeArrowheads="1"/>
          </p:cNvSpPr>
          <p:nvPr/>
        </p:nvSpPr>
        <p:spPr bwMode="auto">
          <a:xfrm>
            <a:off x="5439396" y="4750337"/>
            <a:ext cx="935038"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3" name="Rectangle 49"/>
          <p:cNvSpPr>
            <a:spLocks noChangeArrowheads="1"/>
          </p:cNvSpPr>
          <p:nvPr/>
        </p:nvSpPr>
        <p:spPr bwMode="auto">
          <a:xfrm>
            <a:off x="6374433" y="4750337"/>
            <a:ext cx="911225" cy="457200"/>
          </a:xfrm>
          <a:prstGeom prst="rect">
            <a:avLst/>
          </a:prstGeom>
          <a:solidFill>
            <a:srgbClr val="C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 name="Rectangle 50"/>
          <p:cNvSpPr>
            <a:spLocks noChangeArrowheads="1"/>
          </p:cNvSpPr>
          <p:nvPr/>
        </p:nvSpPr>
        <p:spPr bwMode="auto">
          <a:xfrm>
            <a:off x="1697658" y="5207537"/>
            <a:ext cx="936625"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 name="Rectangle 51"/>
          <p:cNvSpPr>
            <a:spLocks noChangeArrowheads="1"/>
          </p:cNvSpPr>
          <p:nvPr/>
        </p:nvSpPr>
        <p:spPr bwMode="auto">
          <a:xfrm>
            <a:off x="2634283" y="5207537"/>
            <a:ext cx="935038"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 name="Rectangle 52"/>
          <p:cNvSpPr>
            <a:spLocks noChangeArrowheads="1"/>
          </p:cNvSpPr>
          <p:nvPr/>
        </p:nvSpPr>
        <p:spPr bwMode="auto">
          <a:xfrm>
            <a:off x="3569321" y="5207537"/>
            <a:ext cx="935038"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 name="Rectangle 53"/>
          <p:cNvSpPr>
            <a:spLocks noChangeArrowheads="1"/>
          </p:cNvSpPr>
          <p:nvPr/>
        </p:nvSpPr>
        <p:spPr bwMode="auto">
          <a:xfrm>
            <a:off x="4504358" y="5207537"/>
            <a:ext cx="935038"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8" name="Rectangle 54"/>
          <p:cNvSpPr>
            <a:spLocks noChangeArrowheads="1"/>
          </p:cNvSpPr>
          <p:nvPr/>
        </p:nvSpPr>
        <p:spPr bwMode="auto">
          <a:xfrm>
            <a:off x="5439396" y="5207537"/>
            <a:ext cx="935038"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9" name="Rectangle 55"/>
          <p:cNvSpPr>
            <a:spLocks noChangeArrowheads="1"/>
          </p:cNvSpPr>
          <p:nvPr/>
        </p:nvSpPr>
        <p:spPr bwMode="auto">
          <a:xfrm>
            <a:off x="6374433" y="5207537"/>
            <a:ext cx="911225" cy="457200"/>
          </a:xfrm>
          <a:prstGeom prst="rect">
            <a:avLst/>
          </a:prstGeom>
          <a:solidFill>
            <a:srgbClr val="E8EA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0" name="Line 56"/>
          <p:cNvSpPr>
            <a:spLocks noChangeShapeType="1"/>
          </p:cNvSpPr>
          <p:nvPr/>
        </p:nvSpPr>
        <p:spPr bwMode="auto">
          <a:xfrm>
            <a:off x="2634283" y="2196049"/>
            <a:ext cx="0" cy="3475037"/>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1" name="Line 57"/>
          <p:cNvSpPr>
            <a:spLocks noChangeShapeType="1"/>
          </p:cNvSpPr>
          <p:nvPr/>
        </p:nvSpPr>
        <p:spPr bwMode="auto">
          <a:xfrm>
            <a:off x="3569321" y="2196049"/>
            <a:ext cx="0" cy="3475037"/>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2" name="Line 58"/>
          <p:cNvSpPr>
            <a:spLocks noChangeShapeType="1"/>
          </p:cNvSpPr>
          <p:nvPr/>
        </p:nvSpPr>
        <p:spPr bwMode="auto">
          <a:xfrm>
            <a:off x="4504358" y="2196049"/>
            <a:ext cx="0" cy="3475037"/>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3" name="Line 59"/>
          <p:cNvSpPr>
            <a:spLocks noChangeShapeType="1"/>
          </p:cNvSpPr>
          <p:nvPr/>
        </p:nvSpPr>
        <p:spPr bwMode="auto">
          <a:xfrm>
            <a:off x="5439396" y="2196049"/>
            <a:ext cx="0" cy="3475037"/>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4" name="Line 60"/>
          <p:cNvSpPr>
            <a:spLocks noChangeShapeType="1"/>
          </p:cNvSpPr>
          <p:nvPr/>
        </p:nvSpPr>
        <p:spPr bwMode="auto">
          <a:xfrm>
            <a:off x="6374433" y="2196049"/>
            <a:ext cx="0" cy="3475037"/>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5" name="Line 61"/>
          <p:cNvSpPr>
            <a:spLocks noChangeShapeType="1"/>
          </p:cNvSpPr>
          <p:nvPr/>
        </p:nvSpPr>
        <p:spPr bwMode="auto">
          <a:xfrm>
            <a:off x="1691308" y="2921537"/>
            <a:ext cx="5600700" cy="0"/>
          </a:xfrm>
          <a:prstGeom prst="line">
            <a:avLst/>
          </a:prstGeom>
          <a:noFill/>
          <a:ln w="381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6" name="Line 62"/>
          <p:cNvSpPr>
            <a:spLocks noChangeShapeType="1"/>
          </p:cNvSpPr>
          <p:nvPr/>
        </p:nvSpPr>
        <p:spPr bwMode="auto">
          <a:xfrm>
            <a:off x="1691308" y="3378737"/>
            <a:ext cx="5600700"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7" name="Line 63"/>
          <p:cNvSpPr>
            <a:spLocks noChangeShapeType="1"/>
          </p:cNvSpPr>
          <p:nvPr/>
        </p:nvSpPr>
        <p:spPr bwMode="auto">
          <a:xfrm>
            <a:off x="1691308" y="3835937"/>
            <a:ext cx="5600700"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8" name="Line 64"/>
          <p:cNvSpPr>
            <a:spLocks noChangeShapeType="1"/>
          </p:cNvSpPr>
          <p:nvPr/>
        </p:nvSpPr>
        <p:spPr bwMode="auto">
          <a:xfrm>
            <a:off x="1691308" y="4293137"/>
            <a:ext cx="5600700"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9" name="Line 65"/>
          <p:cNvSpPr>
            <a:spLocks noChangeShapeType="1"/>
          </p:cNvSpPr>
          <p:nvPr/>
        </p:nvSpPr>
        <p:spPr bwMode="auto">
          <a:xfrm>
            <a:off x="1691308" y="4750337"/>
            <a:ext cx="5600700"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0" name="Line 66"/>
          <p:cNvSpPr>
            <a:spLocks noChangeShapeType="1"/>
          </p:cNvSpPr>
          <p:nvPr/>
        </p:nvSpPr>
        <p:spPr bwMode="auto">
          <a:xfrm>
            <a:off x="1691308" y="5207537"/>
            <a:ext cx="5600700"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1" name="Line 67"/>
          <p:cNvSpPr>
            <a:spLocks noChangeShapeType="1"/>
          </p:cNvSpPr>
          <p:nvPr/>
        </p:nvSpPr>
        <p:spPr bwMode="auto">
          <a:xfrm>
            <a:off x="1697658" y="2196049"/>
            <a:ext cx="0" cy="3475037"/>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2" name="Line 68"/>
          <p:cNvSpPr>
            <a:spLocks noChangeShapeType="1"/>
          </p:cNvSpPr>
          <p:nvPr/>
        </p:nvSpPr>
        <p:spPr bwMode="auto">
          <a:xfrm>
            <a:off x="7285658" y="2196049"/>
            <a:ext cx="0" cy="3475037"/>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3" name="Line 69"/>
          <p:cNvSpPr>
            <a:spLocks noChangeShapeType="1"/>
          </p:cNvSpPr>
          <p:nvPr/>
        </p:nvSpPr>
        <p:spPr bwMode="auto">
          <a:xfrm>
            <a:off x="1691308" y="2202399"/>
            <a:ext cx="5600700"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4" name="Line 70"/>
          <p:cNvSpPr>
            <a:spLocks noChangeShapeType="1"/>
          </p:cNvSpPr>
          <p:nvPr/>
        </p:nvSpPr>
        <p:spPr bwMode="auto">
          <a:xfrm>
            <a:off x="1691308" y="5664737"/>
            <a:ext cx="5600700" cy="0"/>
          </a:xfrm>
          <a:prstGeom prst="line">
            <a:avLst/>
          </a:prstGeom>
          <a:noFill/>
          <a:ln w="12700" cap="flat">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5" name="Rectangle 71"/>
          <p:cNvSpPr>
            <a:spLocks noChangeArrowheads="1"/>
          </p:cNvSpPr>
          <p:nvPr/>
        </p:nvSpPr>
        <p:spPr bwMode="auto">
          <a:xfrm>
            <a:off x="2123108" y="2399249"/>
            <a:ext cx="20955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1" u="none" strike="noStrike" cap="none" normalizeH="0" baseline="0">
                <a:ln>
                  <a:noFill/>
                </a:ln>
                <a:solidFill>
                  <a:srgbClr val="FFFFFF"/>
                </a:solidFill>
                <a:effectLst/>
                <a:latin typeface="Times New Roman" panose="02020603050405020304" pitchFamily="18" charset="0"/>
              </a:rPr>
              <a:t>j</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6" name="Rectangle 72"/>
          <p:cNvSpPr>
            <a:spLocks noChangeArrowheads="1"/>
          </p:cNvSpPr>
          <p:nvPr/>
        </p:nvSpPr>
        <p:spPr bwMode="auto">
          <a:xfrm>
            <a:off x="2888283" y="2399249"/>
            <a:ext cx="27781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1" u="none" strike="noStrike" cap="none" normalizeH="0" baseline="0">
                <a:ln>
                  <a:noFill/>
                </a:ln>
                <a:solidFill>
                  <a:srgbClr val="FFFFFF"/>
                </a:solidFill>
                <a:effectLst/>
                <a:latin typeface="Times New Roman" panose="02020603050405020304" pitchFamily="18"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7" name="Rectangle 73"/>
          <p:cNvSpPr>
            <a:spLocks noChangeArrowheads="1"/>
          </p:cNvSpPr>
          <p:nvPr/>
        </p:nvSpPr>
        <p:spPr bwMode="auto">
          <a:xfrm>
            <a:off x="3040683" y="2565937"/>
            <a:ext cx="13970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1" u="none" strike="noStrike" cap="none" normalizeH="0" baseline="0">
                <a:ln>
                  <a:noFill/>
                </a:ln>
                <a:solidFill>
                  <a:srgbClr val="FFFFFF"/>
                </a:solidFill>
                <a:effectLst/>
                <a:latin typeface="Times New Roman" panose="02020603050405020304" pitchFamily="18" charset="0"/>
              </a:rPr>
              <a:t>j</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8" name="Rectangle 74"/>
          <p:cNvSpPr>
            <a:spLocks noChangeArrowheads="1"/>
          </p:cNvSpPr>
          <p:nvPr/>
        </p:nvSpPr>
        <p:spPr bwMode="auto">
          <a:xfrm>
            <a:off x="3096246" y="2562762"/>
            <a:ext cx="304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a:ln>
                  <a:noFill/>
                </a:ln>
                <a:solidFill>
                  <a:srgbClr val="FFFFFF"/>
                </a:solidFill>
                <a:effectLst/>
                <a:latin typeface="Times New Roman" panose="02020603050405020304" pitchFamily="18"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9" name="Rectangle 75"/>
          <p:cNvSpPr>
            <a:spLocks noChangeArrowheads="1"/>
          </p:cNvSpPr>
          <p:nvPr/>
        </p:nvSpPr>
        <p:spPr bwMode="auto">
          <a:xfrm>
            <a:off x="3823321" y="2399249"/>
            <a:ext cx="27781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1" u="none" strike="noStrike" cap="none" normalizeH="0" baseline="0">
                <a:ln>
                  <a:noFill/>
                </a:ln>
                <a:solidFill>
                  <a:srgbClr val="FFFFFF"/>
                </a:solidFill>
                <a:effectLst/>
                <a:latin typeface="Times New Roman" panose="02020603050405020304" pitchFamily="18"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0" name="Rectangle 76"/>
          <p:cNvSpPr>
            <a:spLocks noChangeArrowheads="1"/>
          </p:cNvSpPr>
          <p:nvPr/>
        </p:nvSpPr>
        <p:spPr bwMode="auto">
          <a:xfrm>
            <a:off x="3975721" y="2565937"/>
            <a:ext cx="13970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1" u="none" strike="noStrike" cap="none" normalizeH="0" baseline="0">
                <a:ln>
                  <a:noFill/>
                </a:ln>
                <a:solidFill>
                  <a:srgbClr val="FFFFFF"/>
                </a:solidFill>
                <a:effectLst/>
                <a:latin typeface="Times New Roman" panose="02020603050405020304" pitchFamily="18" charset="0"/>
              </a:rPr>
              <a:t>j</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1" name="Rectangle 77"/>
          <p:cNvSpPr>
            <a:spLocks noChangeArrowheads="1"/>
          </p:cNvSpPr>
          <p:nvPr/>
        </p:nvSpPr>
        <p:spPr bwMode="auto">
          <a:xfrm>
            <a:off x="4031283" y="2562762"/>
            <a:ext cx="304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a:ln>
                  <a:noFill/>
                </a:ln>
                <a:solidFill>
                  <a:srgbClr val="FFFFFF"/>
                </a:solidFill>
                <a:effectLst/>
                <a:latin typeface="Times New Roman" panose="02020603050405020304" pitchFamily="18"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2" name="Rectangle 78"/>
          <p:cNvSpPr>
            <a:spLocks noChangeArrowheads="1"/>
          </p:cNvSpPr>
          <p:nvPr/>
        </p:nvSpPr>
        <p:spPr bwMode="auto">
          <a:xfrm>
            <a:off x="4758358" y="2399249"/>
            <a:ext cx="27781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1" u="none" strike="noStrike" cap="none" normalizeH="0" baseline="0">
                <a:ln>
                  <a:noFill/>
                </a:ln>
                <a:solidFill>
                  <a:srgbClr val="FFFFFF"/>
                </a:solidFill>
                <a:effectLst/>
                <a:latin typeface="Times New Roman" panose="02020603050405020304" pitchFamily="18"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3" name="Rectangle 79"/>
          <p:cNvSpPr>
            <a:spLocks noChangeArrowheads="1"/>
          </p:cNvSpPr>
          <p:nvPr/>
        </p:nvSpPr>
        <p:spPr bwMode="auto">
          <a:xfrm>
            <a:off x="4910758" y="2565937"/>
            <a:ext cx="13970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1" u="none" strike="noStrike" cap="none" normalizeH="0" baseline="0">
                <a:ln>
                  <a:noFill/>
                </a:ln>
                <a:solidFill>
                  <a:srgbClr val="FFFFFF"/>
                </a:solidFill>
                <a:effectLst/>
                <a:latin typeface="Times New Roman" panose="02020603050405020304" pitchFamily="18" charset="0"/>
              </a:rPr>
              <a:t>j</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4" name="Rectangle 80"/>
          <p:cNvSpPr>
            <a:spLocks noChangeArrowheads="1"/>
          </p:cNvSpPr>
          <p:nvPr/>
        </p:nvSpPr>
        <p:spPr bwMode="auto">
          <a:xfrm>
            <a:off x="4967908" y="2562762"/>
            <a:ext cx="304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a:ln>
                  <a:noFill/>
                </a:ln>
                <a:solidFill>
                  <a:srgbClr val="FFFFFF"/>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5" name="Rectangle 81"/>
          <p:cNvSpPr>
            <a:spLocks noChangeArrowheads="1"/>
          </p:cNvSpPr>
          <p:nvPr/>
        </p:nvSpPr>
        <p:spPr bwMode="auto">
          <a:xfrm>
            <a:off x="5804521" y="2399249"/>
            <a:ext cx="27622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1" u="none" strike="noStrike" cap="none" normalizeH="0" baseline="0">
                <a:ln>
                  <a:noFill/>
                </a:ln>
                <a:solidFill>
                  <a:srgbClr val="FFFFFF"/>
                </a:solidFill>
                <a:effectLst/>
                <a:latin typeface="Times New Roman" panose="02020603050405020304" pitchFamily="18"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6" name="Rectangle 82"/>
          <p:cNvSpPr>
            <a:spLocks noChangeArrowheads="1"/>
          </p:cNvSpPr>
          <p:nvPr/>
        </p:nvSpPr>
        <p:spPr bwMode="auto">
          <a:xfrm>
            <a:off x="5956921" y="2565937"/>
            <a:ext cx="13970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1" u="none" strike="noStrike" cap="none" normalizeH="0" baseline="0">
                <a:ln>
                  <a:noFill/>
                </a:ln>
                <a:solidFill>
                  <a:srgbClr val="FFFFFF"/>
                </a:solidFill>
                <a:effectLst/>
                <a:latin typeface="Times New Roman" panose="02020603050405020304" pitchFamily="18" charset="0"/>
              </a:rPr>
              <a:t>j</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7" name="Rectangle 83"/>
          <p:cNvSpPr>
            <a:spLocks noChangeArrowheads="1"/>
          </p:cNvSpPr>
          <p:nvPr/>
        </p:nvSpPr>
        <p:spPr bwMode="auto">
          <a:xfrm>
            <a:off x="6523658" y="2416712"/>
            <a:ext cx="46037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1" i="0" u="none" strike="noStrike" cap="none" normalizeH="0" baseline="0">
                <a:ln>
                  <a:noFill/>
                </a:ln>
                <a:solidFill>
                  <a:srgbClr val="FFFFFF"/>
                </a:solidFill>
                <a:effectLst/>
                <a:latin typeface="宋体" panose="02010600030101010101" pitchFamily="2" charset="-122"/>
                <a:ea typeface="宋体" panose="02010600030101010101" pitchFamily="2" charset="-122"/>
              </a:rPr>
              <a:t>输出</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8" name="Rectangle 84"/>
          <p:cNvSpPr>
            <a:spLocks noChangeArrowheads="1"/>
          </p:cNvSpPr>
          <p:nvPr/>
        </p:nvSpPr>
        <p:spPr bwMode="auto">
          <a:xfrm>
            <a:off x="2089771" y="2988212"/>
            <a:ext cx="27463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9" name="Rectangle 85"/>
          <p:cNvSpPr>
            <a:spLocks noChangeArrowheads="1"/>
          </p:cNvSpPr>
          <p:nvPr/>
        </p:nvSpPr>
        <p:spPr bwMode="auto">
          <a:xfrm>
            <a:off x="3026396" y="2988212"/>
            <a:ext cx="2730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FF000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0" name="Rectangle 86"/>
          <p:cNvSpPr>
            <a:spLocks noChangeArrowheads="1"/>
          </p:cNvSpPr>
          <p:nvPr/>
        </p:nvSpPr>
        <p:spPr bwMode="auto">
          <a:xfrm>
            <a:off x="3961433" y="2988212"/>
            <a:ext cx="27463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FF000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1" name="Rectangle 87"/>
          <p:cNvSpPr>
            <a:spLocks noChangeArrowheads="1"/>
          </p:cNvSpPr>
          <p:nvPr/>
        </p:nvSpPr>
        <p:spPr bwMode="auto">
          <a:xfrm>
            <a:off x="4896471" y="2988212"/>
            <a:ext cx="27463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FF000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2" name="Rectangle 88"/>
          <p:cNvSpPr>
            <a:spLocks noChangeArrowheads="1"/>
          </p:cNvSpPr>
          <p:nvPr/>
        </p:nvSpPr>
        <p:spPr bwMode="auto">
          <a:xfrm>
            <a:off x="5831508" y="2988212"/>
            <a:ext cx="27463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FF000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3" name="Rectangle 89"/>
          <p:cNvSpPr>
            <a:spLocks noChangeArrowheads="1"/>
          </p:cNvSpPr>
          <p:nvPr/>
        </p:nvSpPr>
        <p:spPr bwMode="auto">
          <a:xfrm>
            <a:off x="2089771" y="3445412"/>
            <a:ext cx="2873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000080"/>
                </a:solidFill>
                <a:effectLst/>
                <a:latin typeface="Times New Roman" panose="02020603050405020304" pitchFamily="18" charset="0"/>
              </a:rPr>
              <a:t>1</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4" name="Rectangle 90"/>
          <p:cNvSpPr>
            <a:spLocks noChangeArrowheads="1"/>
          </p:cNvSpPr>
          <p:nvPr/>
        </p:nvSpPr>
        <p:spPr bwMode="auto">
          <a:xfrm>
            <a:off x="3026396" y="3445412"/>
            <a:ext cx="2857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5" name="Rectangle 91"/>
          <p:cNvSpPr>
            <a:spLocks noChangeArrowheads="1"/>
          </p:cNvSpPr>
          <p:nvPr/>
        </p:nvSpPr>
        <p:spPr bwMode="auto">
          <a:xfrm>
            <a:off x="3961433" y="3445412"/>
            <a:ext cx="2857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6" name="Rectangle 92"/>
          <p:cNvSpPr>
            <a:spLocks noChangeArrowheads="1"/>
          </p:cNvSpPr>
          <p:nvPr/>
        </p:nvSpPr>
        <p:spPr bwMode="auto">
          <a:xfrm>
            <a:off x="4896471" y="3445412"/>
            <a:ext cx="2857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7" name="Rectangle 93"/>
          <p:cNvSpPr>
            <a:spLocks noChangeArrowheads="1"/>
          </p:cNvSpPr>
          <p:nvPr/>
        </p:nvSpPr>
        <p:spPr bwMode="auto">
          <a:xfrm>
            <a:off x="5831508" y="3445412"/>
            <a:ext cx="2873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8" name="Rectangle 94"/>
          <p:cNvSpPr>
            <a:spLocks noChangeArrowheads="1"/>
          </p:cNvSpPr>
          <p:nvPr/>
        </p:nvSpPr>
        <p:spPr bwMode="auto">
          <a:xfrm>
            <a:off x="6753846" y="3445412"/>
            <a:ext cx="2873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9" name="Rectangle 95"/>
          <p:cNvSpPr>
            <a:spLocks noChangeArrowheads="1"/>
          </p:cNvSpPr>
          <p:nvPr/>
        </p:nvSpPr>
        <p:spPr bwMode="auto">
          <a:xfrm>
            <a:off x="2089771" y="3905787"/>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000080"/>
                </a:solidFill>
                <a:effectLst/>
                <a:latin typeface="Times New Roman" panose="02020603050405020304" pitchFamily="18" charset="0"/>
              </a:rPr>
              <a:t>2</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0" name="Rectangle 96"/>
          <p:cNvSpPr>
            <a:spLocks noChangeArrowheads="1"/>
          </p:cNvSpPr>
          <p:nvPr/>
        </p:nvSpPr>
        <p:spPr bwMode="auto">
          <a:xfrm>
            <a:off x="3026396" y="3905787"/>
            <a:ext cx="273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1" name="Rectangle 97"/>
          <p:cNvSpPr>
            <a:spLocks noChangeArrowheads="1"/>
          </p:cNvSpPr>
          <p:nvPr/>
        </p:nvSpPr>
        <p:spPr bwMode="auto">
          <a:xfrm>
            <a:off x="3961433" y="3905787"/>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2" name="Rectangle 98"/>
          <p:cNvSpPr>
            <a:spLocks noChangeArrowheads="1"/>
          </p:cNvSpPr>
          <p:nvPr/>
        </p:nvSpPr>
        <p:spPr bwMode="auto">
          <a:xfrm>
            <a:off x="4896471" y="3905787"/>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3" name="Rectangle 99"/>
          <p:cNvSpPr>
            <a:spLocks noChangeArrowheads="1"/>
          </p:cNvSpPr>
          <p:nvPr/>
        </p:nvSpPr>
        <p:spPr bwMode="auto">
          <a:xfrm>
            <a:off x="5831508" y="3905787"/>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4" name="Rectangle 100"/>
          <p:cNvSpPr>
            <a:spLocks noChangeArrowheads="1"/>
          </p:cNvSpPr>
          <p:nvPr/>
        </p:nvSpPr>
        <p:spPr bwMode="auto">
          <a:xfrm>
            <a:off x="6753846" y="3905787"/>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5" name="Rectangle 101"/>
          <p:cNvSpPr>
            <a:spLocks noChangeArrowheads="1"/>
          </p:cNvSpPr>
          <p:nvPr/>
        </p:nvSpPr>
        <p:spPr bwMode="auto">
          <a:xfrm>
            <a:off x="2089771" y="4361399"/>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000080"/>
                </a:solidFill>
                <a:effectLst/>
                <a:latin typeface="Times New Roman" panose="02020603050405020304" pitchFamily="18" charset="0"/>
              </a:rPr>
              <a:t>3</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6" name="Rectangle 102"/>
          <p:cNvSpPr>
            <a:spLocks noChangeArrowheads="1"/>
          </p:cNvSpPr>
          <p:nvPr/>
        </p:nvSpPr>
        <p:spPr bwMode="auto">
          <a:xfrm>
            <a:off x="3026396" y="4361399"/>
            <a:ext cx="273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7" name="Rectangle 103"/>
          <p:cNvSpPr>
            <a:spLocks noChangeArrowheads="1"/>
          </p:cNvSpPr>
          <p:nvPr/>
        </p:nvSpPr>
        <p:spPr bwMode="auto">
          <a:xfrm>
            <a:off x="3961433" y="4361399"/>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000080"/>
                </a:solidFill>
                <a:effectLst/>
                <a:latin typeface="Times New Roman" panose="02020603050405020304" pitchFamily="18" charset="0"/>
              </a:rPr>
              <a:t>1</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8" name="Rectangle 104"/>
          <p:cNvSpPr>
            <a:spLocks noChangeArrowheads="1"/>
          </p:cNvSpPr>
          <p:nvPr/>
        </p:nvSpPr>
        <p:spPr bwMode="auto">
          <a:xfrm>
            <a:off x="4896471" y="4361399"/>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9" name="Rectangle 105"/>
          <p:cNvSpPr>
            <a:spLocks noChangeArrowheads="1"/>
          </p:cNvSpPr>
          <p:nvPr/>
        </p:nvSpPr>
        <p:spPr bwMode="auto">
          <a:xfrm>
            <a:off x="5831508" y="4361399"/>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0" name="Rectangle 106"/>
          <p:cNvSpPr>
            <a:spLocks noChangeArrowheads="1"/>
          </p:cNvSpPr>
          <p:nvPr/>
        </p:nvSpPr>
        <p:spPr bwMode="auto">
          <a:xfrm>
            <a:off x="6753846" y="4361399"/>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1" name="Rectangle 107"/>
          <p:cNvSpPr>
            <a:spLocks noChangeArrowheads="1"/>
          </p:cNvSpPr>
          <p:nvPr/>
        </p:nvSpPr>
        <p:spPr bwMode="auto">
          <a:xfrm>
            <a:off x="2089771" y="4818599"/>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000080"/>
                </a:solidFill>
                <a:effectLst/>
                <a:latin typeface="Times New Roman" panose="02020603050405020304" pitchFamily="18" charset="0"/>
              </a:rPr>
              <a:t>4</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2" name="Rectangle 108"/>
          <p:cNvSpPr>
            <a:spLocks noChangeArrowheads="1"/>
          </p:cNvSpPr>
          <p:nvPr/>
        </p:nvSpPr>
        <p:spPr bwMode="auto">
          <a:xfrm>
            <a:off x="3026396" y="4818599"/>
            <a:ext cx="273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3" name="Rectangle 109"/>
          <p:cNvSpPr>
            <a:spLocks noChangeArrowheads="1"/>
          </p:cNvSpPr>
          <p:nvPr/>
        </p:nvSpPr>
        <p:spPr bwMode="auto">
          <a:xfrm>
            <a:off x="3961433" y="4818599"/>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4" name="Rectangle 110"/>
          <p:cNvSpPr>
            <a:spLocks noChangeArrowheads="1"/>
          </p:cNvSpPr>
          <p:nvPr/>
        </p:nvSpPr>
        <p:spPr bwMode="auto">
          <a:xfrm>
            <a:off x="4896471" y="4818599"/>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5" name="Rectangle 111"/>
          <p:cNvSpPr>
            <a:spLocks noChangeArrowheads="1"/>
          </p:cNvSpPr>
          <p:nvPr/>
        </p:nvSpPr>
        <p:spPr bwMode="auto">
          <a:xfrm>
            <a:off x="5831508" y="4818599"/>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6" name="Rectangle 112"/>
          <p:cNvSpPr>
            <a:spLocks noChangeArrowheads="1"/>
          </p:cNvSpPr>
          <p:nvPr/>
        </p:nvSpPr>
        <p:spPr bwMode="auto">
          <a:xfrm>
            <a:off x="6753846" y="4818599"/>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7" name="Rectangle 113"/>
          <p:cNvSpPr>
            <a:spLocks noChangeArrowheads="1"/>
          </p:cNvSpPr>
          <p:nvPr/>
        </p:nvSpPr>
        <p:spPr bwMode="auto">
          <a:xfrm>
            <a:off x="2089771" y="5275799"/>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000080"/>
                </a:solidFill>
                <a:effectLst/>
                <a:latin typeface="Times New Roman" panose="02020603050405020304" pitchFamily="18" charset="0"/>
              </a:rPr>
              <a:t>5</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8" name="Rectangle 114"/>
          <p:cNvSpPr>
            <a:spLocks noChangeArrowheads="1"/>
          </p:cNvSpPr>
          <p:nvPr/>
        </p:nvSpPr>
        <p:spPr bwMode="auto">
          <a:xfrm>
            <a:off x="3026396" y="5275799"/>
            <a:ext cx="273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FF0000"/>
                </a:solidFill>
                <a:effectLst/>
                <a:latin typeface="Times New Roman" panose="02020603050405020304" pitchFamily="18" charset="0"/>
              </a:rPr>
              <a:t>1</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9" name="Rectangle 115"/>
          <p:cNvSpPr>
            <a:spLocks noChangeArrowheads="1"/>
          </p:cNvSpPr>
          <p:nvPr/>
        </p:nvSpPr>
        <p:spPr bwMode="auto">
          <a:xfrm>
            <a:off x="3961433" y="5275799"/>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FF000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0" name="Rectangle 116"/>
          <p:cNvSpPr>
            <a:spLocks noChangeArrowheads="1"/>
          </p:cNvSpPr>
          <p:nvPr/>
        </p:nvSpPr>
        <p:spPr bwMode="auto">
          <a:xfrm>
            <a:off x="4896471" y="5275799"/>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FF000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1" name="Rectangle 117"/>
          <p:cNvSpPr>
            <a:spLocks noChangeArrowheads="1"/>
          </p:cNvSpPr>
          <p:nvPr/>
        </p:nvSpPr>
        <p:spPr bwMode="auto">
          <a:xfrm>
            <a:off x="5831508" y="5275799"/>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FF000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2" name="Rectangle 118"/>
          <p:cNvSpPr>
            <a:spLocks noChangeArrowheads="1"/>
          </p:cNvSpPr>
          <p:nvPr/>
        </p:nvSpPr>
        <p:spPr bwMode="auto">
          <a:xfrm>
            <a:off x="6753846" y="5275799"/>
            <a:ext cx="2746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a:ln>
                  <a:noFill/>
                </a:ln>
                <a:solidFill>
                  <a:srgbClr val="000080"/>
                </a:solidFill>
                <a:effectLst/>
                <a:latin typeface="Times New Roman" panose="02020603050405020304" pitchFamily="18"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fade">
                                      <p:cBhvr>
                                        <p:cTn id="55" dur="500"/>
                                        <p:tgtEl>
                                          <p:spTgt spid="6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fade">
                                      <p:cBhvr>
                                        <p:cTn id="58" dur="500"/>
                                        <p:tgtEl>
                                          <p:spTgt spid="6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500"/>
                                        <p:tgtEl>
                                          <p:spTgt spid="6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fade">
                                      <p:cBhvr>
                                        <p:cTn id="64" dur="500"/>
                                        <p:tgtEl>
                                          <p:spTgt spid="6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fade">
                                      <p:cBhvr>
                                        <p:cTn id="70" dur="500"/>
                                        <p:tgtEl>
                                          <p:spTgt spid="7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fade">
                                      <p:cBhvr>
                                        <p:cTn id="73" dur="500"/>
                                        <p:tgtEl>
                                          <p:spTgt spid="7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fade">
                                      <p:cBhvr>
                                        <p:cTn id="76" dur="500"/>
                                        <p:tgtEl>
                                          <p:spTgt spid="7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fade">
                                      <p:cBhvr>
                                        <p:cTn id="79" dur="500"/>
                                        <p:tgtEl>
                                          <p:spTgt spid="7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5"/>
                                        </p:tgtEl>
                                        <p:attrNameLst>
                                          <p:attrName>style.visibility</p:attrName>
                                        </p:attrNameLst>
                                      </p:cBhvr>
                                      <p:to>
                                        <p:strVal val="visible"/>
                                      </p:to>
                                    </p:set>
                                    <p:animEffect transition="in" filter="fade">
                                      <p:cBhvr>
                                        <p:cTn id="82" dur="500"/>
                                        <p:tgtEl>
                                          <p:spTgt spid="7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fade">
                                      <p:cBhvr>
                                        <p:cTn id="85" dur="500"/>
                                        <p:tgtEl>
                                          <p:spTgt spid="7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fade">
                                      <p:cBhvr>
                                        <p:cTn id="88" dur="500"/>
                                        <p:tgtEl>
                                          <p:spTgt spid="7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8"/>
                                        </p:tgtEl>
                                        <p:attrNameLst>
                                          <p:attrName>style.visibility</p:attrName>
                                        </p:attrNameLst>
                                      </p:cBhvr>
                                      <p:to>
                                        <p:strVal val="visible"/>
                                      </p:to>
                                    </p:set>
                                    <p:animEffect transition="in" filter="fade">
                                      <p:cBhvr>
                                        <p:cTn id="91" dur="500"/>
                                        <p:tgtEl>
                                          <p:spTgt spid="7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9"/>
                                        </p:tgtEl>
                                        <p:attrNameLst>
                                          <p:attrName>style.visibility</p:attrName>
                                        </p:attrNameLst>
                                      </p:cBhvr>
                                      <p:to>
                                        <p:strVal val="visible"/>
                                      </p:to>
                                    </p:set>
                                    <p:animEffect transition="in" filter="fade">
                                      <p:cBhvr>
                                        <p:cTn id="94" dur="500"/>
                                        <p:tgtEl>
                                          <p:spTgt spid="7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0"/>
                                        </p:tgtEl>
                                        <p:attrNameLst>
                                          <p:attrName>style.visibility</p:attrName>
                                        </p:attrNameLst>
                                      </p:cBhvr>
                                      <p:to>
                                        <p:strVal val="visible"/>
                                      </p:to>
                                    </p:set>
                                    <p:animEffect transition="in" filter="fade">
                                      <p:cBhvr>
                                        <p:cTn id="97" dur="500"/>
                                        <p:tgtEl>
                                          <p:spTgt spid="8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fade">
                                      <p:cBhvr>
                                        <p:cTn id="100" dur="500"/>
                                        <p:tgtEl>
                                          <p:spTgt spid="8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fade">
                                      <p:cBhvr>
                                        <p:cTn id="108" dur="500"/>
                                        <p:tgtEl>
                                          <p:spTgt spid="1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3"/>
                                        </p:tgtEl>
                                        <p:attrNameLst>
                                          <p:attrName>style.visibility</p:attrName>
                                        </p:attrNameLst>
                                      </p:cBhvr>
                                      <p:to>
                                        <p:strVal val="visible"/>
                                      </p:to>
                                    </p:set>
                                    <p:animEffect transition="in" filter="fade">
                                      <p:cBhvr>
                                        <p:cTn id="111" dur="500"/>
                                        <p:tgtEl>
                                          <p:spTgt spid="83"/>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21"/>
                                        </p:tgtEl>
                                        <p:attrNameLst>
                                          <p:attrName>style.visibility</p:attrName>
                                        </p:attrNameLst>
                                      </p:cBhvr>
                                      <p:to>
                                        <p:strVal val="visible"/>
                                      </p:to>
                                    </p:set>
                                    <p:animEffect transition="in" filter="fade">
                                      <p:cBhvr>
                                        <p:cTn id="116" dur="500"/>
                                        <p:tgtEl>
                                          <p:spTgt spid="2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85"/>
                                        </p:tgtEl>
                                        <p:attrNameLst>
                                          <p:attrName>style.visibility</p:attrName>
                                        </p:attrNameLst>
                                      </p:cBhvr>
                                      <p:to>
                                        <p:strVal val="visible"/>
                                      </p:to>
                                    </p:set>
                                    <p:animEffect transition="in" filter="fade">
                                      <p:cBhvr>
                                        <p:cTn id="119" dur="500"/>
                                        <p:tgtEl>
                                          <p:spTgt spid="85"/>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86"/>
                                        </p:tgtEl>
                                        <p:attrNameLst>
                                          <p:attrName>style.visibility</p:attrName>
                                        </p:attrNameLst>
                                      </p:cBhvr>
                                      <p:to>
                                        <p:strVal val="visible"/>
                                      </p:to>
                                    </p:set>
                                    <p:animEffect transition="in" filter="fade">
                                      <p:cBhvr>
                                        <p:cTn id="125" dur="500"/>
                                        <p:tgtEl>
                                          <p:spTgt spid="86"/>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4"/>
                                        </p:tgtEl>
                                        <p:attrNameLst>
                                          <p:attrName>style.visibility</p:attrName>
                                        </p:attrNameLst>
                                      </p:cBhvr>
                                      <p:to>
                                        <p:strVal val="visible"/>
                                      </p:to>
                                    </p:set>
                                    <p:animEffect transition="in" filter="fade">
                                      <p:cBhvr>
                                        <p:cTn id="128" dur="500"/>
                                        <p:tgtEl>
                                          <p:spTgt spid="24"/>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7"/>
                                        </p:tgtEl>
                                        <p:attrNameLst>
                                          <p:attrName>style.visibility</p:attrName>
                                        </p:attrNameLst>
                                      </p:cBhvr>
                                      <p:to>
                                        <p:strVal val="visible"/>
                                      </p:to>
                                    </p:set>
                                    <p:animEffect transition="in" filter="fade">
                                      <p:cBhvr>
                                        <p:cTn id="131" dur="500"/>
                                        <p:tgtEl>
                                          <p:spTgt spid="87"/>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5"/>
                                        </p:tgtEl>
                                        <p:attrNameLst>
                                          <p:attrName>style.visibility</p:attrName>
                                        </p:attrNameLst>
                                      </p:cBhvr>
                                      <p:to>
                                        <p:strVal val="visible"/>
                                      </p:to>
                                    </p:set>
                                    <p:animEffect transition="in" filter="fade">
                                      <p:cBhvr>
                                        <p:cTn id="134" dur="500"/>
                                        <p:tgtEl>
                                          <p:spTgt spid="25"/>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88"/>
                                        </p:tgtEl>
                                        <p:attrNameLst>
                                          <p:attrName>style.visibility</p:attrName>
                                        </p:attrNameLst>
                                      </p:cBhvr>
                                      <p:to>
                                        <p:strVal val="visible"/>
                                      </p:to>
                                    </p:set>
                                    <p:animEffect transition="in" filter="fade">
                                      <p:cBhvr>
                                        <p:cTn id="137" dur="500"/>
                                        <p:tgtEl>
                                          <p:spTgt spid="88"/>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84"/>
                                        </p:tgtEl>
                                        <p:attrNameLst>
                                          <p:attrName>style.visibility</p:attrName>
                                        </p:attrNameLst>
                                      </p:cBhvr>
                                      <p:to>
                                        <p:strVal val="visible"/>
                                      </p:to>
                                    </p:set>
                                    <p:animEffect transition="in" filter="fade">
                                      <p:cBhvr>
                                        <p:cTn id="145" dur="500"/>
                                        <p:tgtEl>
                                          <p:spTgt spid="84"/>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26"/>
                                        </p:tgtEl>
                                        <p:attrNameLst>
                                          <p:attrName>style.visibility</p:attrName>
                                        </p:attrNameLst>
                                      </p:cBhvr>
                                      <p:to>
                                        <p:strVal val="visible"/>
                                      </p:to>
                                    </p:set>
                                    <p:animEffect transition="in" filter="fade">
                                      <p:cBhvr>
                                        <p:cTn id="150" dur="500"/>
                                        <p:tgtEl>
                                          <p:spTgt spid="26"/>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89"/>
                                        </p:tgtEl>
                                        <p:attrNameLst>
                                          <p:attrName>style.visibility</p:attrName>
                                        </p:attrNameLst>
                                      </p:cBhvr>
                                      <p:to>
                                        <p:strVal val="visible"/>
                                      </p:to>
                                    </p:set>
                                    <p:animEffect transition="in" filter="fade">
                                      <p:cBhvr>
                                        <p:cTn id="153" dur="500"/>
                                        <p:tgtEl>
                                          <p:spTgt spid="89"/>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91"/>
                                        </p:tgtEl>
                                        <p:attrNameLst>
                                          <p:attrName>style.visibility</p:attrName>
                                        </p:attrNameLst>
                                      </p:cBhvr>
                                      <p:to>
                                        <p:strVal val="visible"/>
                                      </p:to>
                                    </p:set>
                                    <p:animEffect transition="in" filter="fade">
                                      <p:cBhvr>
                                        <p:cTn id="158" dur="500"/>
                                        <p:tgtEl>
                                          <p:spTgt spid="91"/>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28"/>
                                        </p:tgtEl>
                                        <p:attrNameLst>
                                          <p:attrName>style.visibility</p:attrName>
                                        </p:attrNameLst>
                                      </p:cBhvr>
                                      <p:to>
                                        <p:strVal val="visible"/>
                                      </p:to>
                                    </p:set>
                                    <p:animEffect transition="in" filter="fade">
                                      <p:cBhvr>
                                        <p:cTn id="161" dur="500"/>
                                        <p:tgtEl>
                                          <p:spTgt spid="28"/>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29"/>
                                        </p:tgtEl>
                                        <p:attrNameLst>
                                          <p:attrName>style.visibility</p:attrName>
                                        </p:attrNameLst>
                                      </p:cBhvr>
                                      <p:to>
                                        <p:strVal val="visible"/>
                                      </p:to>
                                    </p:set>
                                    <p:animEffect transition="in" filter="fade">
                                      <p:cBhvr>
                                        <p:cTn id="164" dur="500"/>
                                        <p:tgtEl>
                                          <p:spTgt spid="29"/>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92"/>
                                        </p:tgtEl>
                                        <p:attrNameLst>
                                          <p:attrName>style.visibility</p:attrName>
                                        </p:attrNameLst>
                                      </p:cBhvr>
                                      <p:to>
                                        <p:strVal val="visible"/>
                                      </p:to>
                                    </p:set>
                                    <p:animEffect transition="in" filter="fade">
                                      <p:cBhvr>
                                        <p:cTn id="167" dur="500"/>
                                        <p:tgtEl>
                                          <p:spTgt spid="92"/>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30"/>
                                        </p:tgtEl>
                                        <p:attrNameLst>
                                          <p:attrName>style.visibility</p:attrName>
                                        </p:attrNameLst>
                                      </p:cBhvr>
                                      <p:to>
                                        <p:strVal val="visible"/>
                                      </p:to>
                                    </p:set>
                                    <p:animEffect transition="in" filter="fade">
                                      <p:cBhvr>
                                        <p:cTn id="170" dur="500"/>
                                        <p:tgtEl>
                                          <p:spTgt spid="30"/>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93"/>
                                        </p:tgtEl>
                                        <p:attrNameLst>
                                          <p:attrName>style.visibility</p:attrName>
                                        </p:attrNameLst>
                                      </p:cBhvr>
                                      <p:to>
                                        <p:strVal val="visible"/>
                                      </p:to>
                                    </p:set>
                                    <p:animEffect transition="in" filter="fade">
                                      <p:cBhvr>
                                        <p:cTn id="173" dur="500"/>
                                        <p:tgtEl>
                                          <p:spTgt spid="93"/>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31"/>
                                        </p:tgtEl>
                                        <p:attrNameLst>
                                          <p:attrName>style.visibility</p:attrName>
                                        </p:attrNameLst>
                                      </p:cBhvr>
                                      <p:to>
                                        <p:strVal val="visible"/>
                                      </p:to>
                                    </p:set>
                                    <p:animEffect transition="in" filter="fade">
                                      <p:cBhvr>
                                        <p:cTn id="176" dur="500"/>
                                        <p:tgtEl>
                                          <p:spTgt spid="31"/>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94"/>
                                        </p:tgtEl>
                                        <p:attrNameLst>
                                          <p:attrName>style.visibility</p:attrName>
                                        </p:attrNameLst>
                                      </p:cBhvr>
                                      <p:to>
                                        <p:strVal val="visible"/>
                                      </p:to>
                                    </p:set>
                                    <p:animEffect transition="in" filter="fade">
                                      <p:cBhvr>
                                        <p:cTn id="179" dur="500"/>
                                        <p:tgtEl>
                                          <p:spTgt spid="94"/>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grpId="0" nodeType="clickEffect">
                                  <p:stCondLst>
                                    <p:cond delay="0"/>
                                  </p:stCondLst>
                                  <p:childTnLst>
                                    <p:set>
                                      <p:cBhvr>
                                        <p:cTn id="183" dur="1" fill="hold">
                                          <p:stCondLst>
                                            <p:cond delay="0"/>
                                          </p:stCondLst>
                                        </p:cTn>
                                        <p:tgtEl>
                                          <p:spTgt spid="27"/>
                                        </p:tgtEl>
                                        <p:attrNameLst>
                                          <p:attrName>style.visibility</p:attrName>
                                        </p:attrNameLst>
                                      </p:cBhvr>
                                      <p:to>
                                        <p:strVal val="visible"/>
                                      </p:to>
                                    </p:set>
                                    <p:animEffect transition="in" filter="fade">
                                      <p:cBhvr>
                                        <p:cTn id="184" dur="500"/>
                                        <p:tgtEl>
                                          <p:spTgt spid="27"/>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90"/>
                                        </p:tgtEl>
                                        <p:attrNameLst>
                                          <p:attrName>style.visibility</p:attrName>
                                        </p:attrNameLst>
                                      </p:cBhvr>
                                      <p:to>
                                        <p:strVal val="visible"/>
                                      </p:to>
                                    </p:set>
                                    <p:animEffect transition="in" filter="fade">
                                      <p:cBhvr>
                                        <p:cTn id="187" dur="500"/>
                                        <p:tgtEl>
                                          <p:spTgt spid="90"/>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95"/>
                                        </p:tgtEl>
                                        <p:attrNameLst>
                                          <p:attrName>style.visibility</p:attrName>
                                        </p:attrNameLst>
                                      </p:cBhvr>
                                      <p:to>
                                        <p:strVal val="visible"/>
                                      </p:to>
                                    </p:set>
                                    <p:animEffect transition="in" filter="fade">
                                      <p:cBhvr>
                                        <p:cTn id="192" dur="500"/>
                                        <p:tgtEl>
                                          <p:spTgt spid="95"/>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32"/>
                                        </p:tgtEl>
                                        <p:attrNameLst>
                                          <p:attrName>style.visibility</p:attrName>
                                        </p:attrNameLst>
                                      </p:cBhvr>
                                      <p:to>
                                        <p:strVal val="visible"/>
                                      </p:to>
                                    </p:set>
                                    <p:animEffect transition="in" filter="fade">
                                      <p:cBhvr>
                                        <p:cTn id="195" dur="500"/>
                                        <p:tgtEl>
                                          <p:spTgt spid="32"/>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grpId="0" nodeType="clickEffect">
                                  <p:stCondLst>
                                    <p:cond delay="0"/>
                                  </p:stCondLst>
                                  <p:childTnLst>
                                    <p:set>
                                      <p:cBhvr>
                                        <p:cTn id="199" dur="1" fill="hold">
                                          <p:stCondLst>
                                            <p:cond delay="0"/>
                                          </p:stCondLst>
                                        </p:cTn>
                                        <p:tgtEl>
                                          <p:spTgt spid="34"/>
                                        </p:tgtEl>
                                        <p:attrNameLst>
                                          <p:attrName>style.visibility</p:attrName>
                                        </p:attrNameLst>
                                      </p:cBhvr>
                                      <p:to>
                                        <p:strVal val="visible"/>
                                      </p:to>
                                    </p:set>
                                    <p:animEffect transition="in" filter="fade">
                                      <p:cBhvr>
                                        <p:cTn id="200" dur="500"/>
                                        <p:tgtEl>
                                          <p:spTgt spid="34"/>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97"/>
                                        </p:tgtEl>
                                        <p:attrNameLst>
                                          <p:attrName>style.visibility</p:attrName>
                                        </p:attrNameLst>
                                      </p:cBhvr>
                                      <p:to>
                                        <p:strVal val="visible"/>
                                      </p:to>
                                    </p:set>
                                    <p:animEffect transition="in" filter="fade">
                                      <p:cBhvr>
                                        <p:cTn id="203" dur="500"/>
                                        <p:tgtEl>
                                          <p:spTgt spid="97"/>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35"/>
                                        </p:tgtEl>
                                        <p:attrNameLst>
                                          <p:attrName>style.visibility</p:attrName>
                                        </p:attrNameLst>
                                      </p:cBhvr>
                                      <p:to>
                                        <p:strVal val="visible"/>
                                      </p:to>
                                    </p:set>
                                    <p:animEffect transition="in" filter="fade">
                                      <p:cBhvr>
                                        <p:cTn id="206" dur="500"/>
                                        <p:tgtEl>
                                          <p:spTgt spid="35"/>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98"/>
                                        </p:tgtEl>
                                        <p:attrNameLst>
                                          <p:attrName>style.visibility</p:attrName>
                                        </p:attrNameLst>
                                      </p:cBhvr>
                                      <p:to>
                                        <p:strVal val="visible"/>
                                      </p:to>
                                    </p:set>
                                    <p:animEffect transition="in" filter="fade">
                                      <p:cBhvr>
                                        <p:cTn id="209" dur="500"/>
                                        <p:tgtEl>
                                          <p:spTgt spid="98"/>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36"/>
                                        </p:tgtEl>
                                        <p:attrNameLst>
                                          <p:attrName>style.visibility</p:attrName>
                                        </p:attrNameLst>
                                      </p:cBhvr>
                                      <p:to>
                                        <p:strVal val="visible"/>
                                      </p:to>
                                    </p:set>
                                    <p:animEffect transition="in" filter="fade">
                                      <p:cBhvr>
                                        <p:cTn id="212" dur="500"/>
                                        <p:tgtEl>
                                          <p:spTgt spid="36"/>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99"/>
                                        </p:tgtEl>
                                        <p:attrNameLst>
                                          <p:attrName>style.visibility</p:attrName>
                                        </p:attrNameLst>
                                      </p:cBhvr>
                                      <p:to>
                                        <p:strVal val="visible"/>
                                      </p:to>
                                    </p:set>
                                    <p:animEffect transition="in" filter="fade">
                                      <p:cBhvr>
                                        <p:cTn id="215" dur="500"/>
                                        <p:tgtEl>
                                          <p:spTgt spid="99"/>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37"/>
                                        </p:tgtEl>
                                        <p:attrNameLst>
                                          <p:attrName>style.visibility</p:attrName>
                                        </p:attrNameLst>
                                      </p:cBhvr>
                                      <p:to>
                                        <p:strVal val="visible"/>
                                      </p:to>
                                    </p:set>
                                    <p:animEffect transition="in" filter="fade">
                                      <p:cBhvr>
                                        <p:cTn id="218" dur="500"/>
                                        <p:tgtEl>
                                          <p:spTgt spid="37"/>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100"/>
                                        </p:tgtEl>
                                        <p:attrNameLst>
                                          <p:attrName>style.visibility</p:attrName>
                                        </p:attrNameLst>
                                      </p:cBhvr>
                                      <p:to>
                                        <p:strVal val="visible"/>
                                      </p:to>
                                    </p:set>
                                    <p:animEffect transition="in" filter="fade">
                                      <p:cBhvr>
                                        <p:cTn id="221" dur="500"/>
                                        <p:tgtEl>
                                          <p:spTgt spid="100"/>
                                        </p:tgtEl>
                                      </p:cBhvr>
                                    </p:animEffect>
                                  </p:childTnLst>
                                </p:cTn>
                              </p:par>
                            </p:childTnLst>
                          </p:cTn>
                        </p:par>
                      </p:childTnLst>
                    </p:cTn>
                  </p:par>
                  <p:par>
                    <p:cTn id="222" fill="hold">
                      <p:stCondLst>
                        <p:cond delay="indefinite"/>
                      </p:stCondLst>
                      <p:childTnLst>
                        <p:par>
                          <p:cTn id="223" fill="hold">
                            <p:stCondLst>
                              <p:cond delay="0"/>
                            </p:stCondLst>
                            <p:childTnLst>
                              <p:par>
                                <p:cTn id="224" presetID="10" presetClass="entr" presetSubtype="0" fill="hold" grpId="0" nodeType="clickEffect">
                                  <p:stCondLst>
                                    <p:cond delay="0"/>
                                  </p:stCondLst>
                                  <p:childTnLst>
                                    <p:set>
                                      <p:cBhvr>
                                        <p:cTn id="225" dur="1" fill="hold">
                                          <p:stCondLst>
                                            <p:cond delay="0"/>
                                          </p:stCondLst>
                                        </p:cTn>
                                        <p:tgtEl>
                                          <p:spTgt spid="33"/>
                                        </p:tgtEl>
                                        <p:attrNameLst>
                                          <p:attrName>style.visibility</p:attrName>
                                        </p:attrNameLst>
                                      </p:cBhvr>
                                      <p:to>
                                        <p:strVal val="visible"/>
                                      </p:to>
                                    </p:set>
                                    <p:animEffect transition="in" filter="fade">
                                      <p:cBhvr>
                                        <p:cTn id="226" dur="500"/>
                                        <p:tgtEl>
                                          <p:spTgt spid="33"/>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96"/>
                                        </p:tgtEl>
                                        <p:attrNameLst>
                                          <p:attrName>style.visibility</p:attrName>
                                        </p:attrNameLst>
                                      </p:cBhvr>
                                      <p:to>
                                        <p:strVal val="visible"/>
                                      </p:to>
                                    </p:set>
                                    <p:animEffect transition="in" filter="fade">
                                      <p:cBhvr>
                                        <p:cTn id="229" dur="500"/>
                                        <p:tgtEl>
                                          <p:spTgt spid="96"/>
                                        </p:tgtEl>
                                      </p:cBhvr>
                                    </p:animEffect>
                                  </p:childTnLst>
                                </p:cTn>
                              </p:par>
                            </p:childTnLst>
                          </p:cTn>
                        </p:par>
                      </p:childTnLst>
                    </p:cTn>
                  </p:par>
                  <p:par>
                    <p:cTn id="230" fill="hold">
                      <p:stCondLst>
                        <p:cond delay="indefinite"/>
                      </p:stCondLst>
                      <p:childTnLst>
                        <p:par>
                          <p:cTn id="231" fill="hold">
                            <p:stCondLst>
                              <p:cond delay="0"/>
                            </p:stCondLst>
                            <p:childTnLst>
                              <p:par>
                                <p:cTn id="232" presetID="10" presetClass="entr" presetSubtype="0" fill="hold" grpId="0" nodeType="clickEffect">
                                  <p:stCondLst>
                                    <p:cond delay="0"/>
                                  </p:stCondLst>
                                  <p:childTnLst>
                                    <p:set>
                                      <p:cBhvr>
                                        <p:cTn id="233" dur="1" fill="hold">
                                          <p:stCondLst>
                                            <p:cond delay="0"/>
                                          </p:stCondLst>
                                        </p:cTn>
                                        <p:tgtEl>
                                          <p:spTgt spid="101"/>
                                        </p:tgtEl>
                                        <p:attrNameLst>
                                          <p:attrName>style.visibility</p:attrName>
                                        </p:attrNameLst>
                                      </p:cBhvr>
                                      <p:to>
                                        <p:strVal val="visible"/>
                                      </p:to>
                                    </p:set>
                                    <p:animEffect transition="in" filter="fade">
                                      <p:cBhvr>
                                        <p:cTn id="234" dur="500"/>
                                        <p:tgtEl>
                                          <p:spTgt spid="101"/>
                                        </p:tgtEl>
                                      </p:cBhvr>
                                    </p:animEffect>
                                  </p:childTnLst>
                                </p:cTn>
                              </p:par>
                              <p:par>
                                <p:cTn id="235" presetID="10" presetClass="entr" presetSubtype="0" fill="hold" grpId="0" nodeType="withEffect">
                                  <p:stCondLst>
                                    <p:cond delay="0"/>
                                  </p:stCondLst>
                                  <p:childTnLst>
                                    <p:set>
                                      <p:cBhvr>
                                        <p:cTn id="236" dur="1" fill="hold">
                                          <p:stCondLst>
                                            <p:cond delay="0"/>
                                          </p:stCondLst>
                                        </p:cTn>
                                        <p:tgtEl>
                                          <p:spTgt spid="38"/>
                                        </p:tgtEl>
                                        <p:attrNameLst>
                                          <p:attrName>style.visibility</p:attrName>
                                        </p:attrNameLst>
                                      </p:cBhvr>
                                      <p:to>
                                        <p:strVal val="visible"/>
                                      </p:to>
                                    </p:set>
                                    <p:animEffect transition="in" filter="fade">
                                      <p:cBhvr>
                                        <p:cTn id="237" dur="500"/>
                                        <p:tgtEl>
                                          <p:spTgt spid="38"/>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grpId="0" nodeType="clickEffect">
                                  <p:stCondLst>
                                    <p:cond delay="0"/>
                                  </p:stCondLst>
                                  <p:childTnLst>
                                    <p:set>
                                      <p:cBhvr>
                                        <p:cTn id="241" dur="1" fill="hold">
                                          <p:stCondLst>
                                            <p:cond delay="0"/>
                                          </p:stCondLst>
                                        </p:cTn>
                                        <p:tgtEl>
                                          <p:spTgt spid="40"/>
                                        </p:tgtEl>
                                        <p:attrNameLst>
                                          <p:attrName>style.visibility</p:attrName>
                                        </p:attrNameLst>
                                      </p:cBhvr>
                                      <p:to>
                                        <p:strVal val="visible"/>
                                      </p:to>
                                    </p:set>
                                    <p:animEffect transition="in" filter="fade">
                                      <p:cBhvr>
                                        <p:cTn id="242" dur="500"/>
                                        <p:tgtEl>
                                          <p:spTgt spid="40"/>
                                        </p:tgtEl>
                                      </p:cBhvr>
                                    </p:animEffect>
                                  </p:childTnLst>
                                </p:cTn>
                              </p:par>
                              <p:par>
                                <p:cTn id="243" presetID="10" presetClass="entr" presetSubtype="0" fill="hold" grpId="0" nodeType="withEffect">
                                  <p:stCondLst>
                                    <p:cond delay="0"/>
                                  </p:stCondLst>
                                  <p:childTnLst>
                                    <p:set>
                                      <p:cBhvr>
                                        <p:cTn id="244" dur="1" fill="hold">
                                          <p:stCondLst>
                                            <p:cond delay="0"/>
                                          </p:stCondLst>
                                        </p:cTn>
                                        <p:tgtEl>
                                          <p:spTgt spid="103"/>
                                        </p:tgtEl>
                                        <p:attrNameLst>
                                          <p:attrName>style.visibility</p:attrName>
                                        </p:attrNameLst>
                                      </p:cBhvr>
                                      <p:to>
                                        <p:strVal val="visible"/>
                                      </p:to>
                                    </p:set>
                                    <p:animEffect transition="in" filter="fade">
                                      <p:cBhvr>
                                        <p:cTn id="245" dur="500"/>
                                        <p:tgtEl>
                                          <p:spTgt spid="103"/>
                                        </p:tgtEl>
                                      </p:cBhvr>
                                    </p:animEffect>
                                  </p:childTnLst>
                                </p:cTn>
                              </p:par>
                              <p:par>
                                <p:cTn id="246" presetID="10" presetClass="entr" presetSubtype="0" fill="hold" grpId="0" nodeType="withEffect">
                                  <p:stCondLst>
                                    <p:cond delay="0"/>
                                  </p:stCondLst>
                                  <p:childTnLst>
                                    <p:set>
                                      <p:cBhvr>
                                        <p:cTn id="247" dur="1" fill="hold">
                                          <p:stCondLst>
                                            <p:cond delay="0"/>
                                          </p:stCondLst>
                                        </p:cTn>
                                        <p:tgtEl>
                                          <p:spTgt spid="41"/>
                                        </p:tgtEl>
                                        <p:attrNameLst>
                                          <p:attrName>style.visibility</p:attrName>
                                        </p:attrNameLst>
                                      </p:cBhvr>
                                      <p:to>
                                        <p:strVal val="visible"/>
                                      </p:to>
                                    </p:set>
                                    <p:animEffect transition="in" filter="fade">
                                      <p:cBhvr>
                                        <p:cTn id="248" dur="500"/>
                                        <p:tgtEl>
                                          <p:spTgt spid="41"/>
                                        </p:tgtEl>
                                      </p:cBhvr>
                                    </p:animEffect>
                                  </p:childTnLst>
                                </p:cTn>
                              </p:par>
                              <p:par>
                                <p:cTn id="249" presetID="10" presetClass="entr" presetSubtype="0" fill="hold" grpId="0" nodeType="withEffect">
                                  <p:stCondLst>
                                    <p:cond delay="0"/>
                                  </p:stCondLst>
                                  <p:childTnLst>
                                    <p:set>
                                      <p:cBhvr>
                                        <p:cTn id="250" dur="1" fill="hold">
                                          <p:stCondLst>
                                            <p:cond delay="0"/>
                                          </p:stCondLst>
                                        </p:cTn>
                                        <p:tgtEl>
                                          <p:spTgt spid="104"/>
                                        </p:tgtEl>
                                        <p:attrNameLst>
                                          <p:attrName>style.visibility</p:attrName>
                                        </p:attrNameLst>
                                      </p:cBhvr>
                                      <p:to>
                                        <p:strVal val="visible"/>
                                      </p:to>
                                    </p:set>
                                    <p:animEffect transition="in" filter="fade">
                                      <p:cBhvr>
                                        <p:cTn id="251" dur="500"/>
                                        <p:tgtEl>
                                          <p:spTgt spid="104"/>
                                        </p:tgtEl>
                                      </p:cBhvr>
                                    </p:animEffect>
                                  </p:childTnLst>
                                </p:cTn>
                              </p:par>
                              <p:par>
                                <p:cTn id="252" presetID="10" presetClass="entr" presetSubtype="0" fill="hold" grpId="0" nodeType="withEffect">
                                  <p:stCondLst>
                                    <p:cond delay="0"/>
                                  </p:stCondLst>
                                  <p:childTnLst>
                                    <p:set>
                                      <p:cBhvr>
                                        <p:cTn id="253" dur="1" fill="hold">
                                          <p:stCondLst>
                                            <p:cond delay="0"/>
                                          </p:stCondLst>
                                        </p:cTn>
                                        <p:tgtEl>
                                          <p:spTgt spid="42"/>
                                        </p:tgtEl>
                                        <p:attrNameLst>
                                          <p:attrName>style.visibility</p:attrName>
                                        </p:attrNameLst>
                                      </p:cBhvr>
                                      <p:to>
                                        <p:strVal val="visible"/>
                                      </p:to>
                                    </p:set>
                                    <p:animEffect transition="in" filter="fade">
                                      <p:cBhvr>
                                        <p:cTn id="254" dur="500"/>
                                        <p:tgtEl>
                                          <p:spTgt spid="42"/>
                                        </p:tgtEl>
                                      </p:cBhvr>
                                    </p:animEffect>
                                  </p:childTnLst>
                                </p:cTn>
                              </p:par>
                              <p:par>
                                <p:cTn id="255" presetID="10" presetClass="entr" presetSubtype="0" fill="hold" grpId="0" nodeType="withEffect">
                                  <p:stCondLst>
                                    <p:cond delay="0"/>
                                  </p:stCondLst>
                                  <p:childTnLst>
                                    <p:set>
                                      <p:cBhvr>
                                        <p:cTn id="256" dur="1" fill="hold">
                                          <p:stCondLst>
                                            <p:cond delay="0"/>
                                          </p:stCondLst>
                                        </p:cTn>
                                        <p:tgtEl>
                                          <p:spTgt spid="105"/>
                                        </p:tgtEl>
                                        <p:attrNameLst>
                                          <p:attrName>style.visibility</p:attrName>
                                        </p:attrNameLst>
                                      </p:cBhvr>
                                      <p:to>
                                        <p:strVal val="visible"/>
                                      </p:to>
                                    </p:set>
                                    <p:animEffect transition="in" filter="fade">
                                      <p:cBhvr>
                                        <p:cTn id="257" dur="500"/>
                                        <p:tgtEl>
                                          <p:spTgt spid="105"/>
                                        </p:tgtEl>
                                      </p:cBhvr>
                                    </p:animEffect>
                                  </p:childTnLst>
                                </p:cTn>
                              </p:par>
                              <p:par>
                                <p:cTn id="258" presetID="10" presetClass="entr" presetSubtype="0" fill="hold" grpId="0" nodeType="withEffect">
                                  <p:stCondLst>
                                    <p:cond delay="0"/>
                                  </p:stCondLst>
                                  <p:childTnLst>
                                    <p:set>
                                      <p:cBhvr>
                                        <p:cTn id="259" dur="1" fill="hold">
                                          <p:stCondLst>
                                            <p:cond delay="0"/>
                                          </p:stCondLst>
                                        </p:cTn>
                                        <p:tgtEl>
                                          <p:spTgt spid="43"/>
                                        </p:tgtEl>
                                        <p:attrNameLst>
                                          <p:attrName>style.visibility</p:attrName>
                                        </p:attrNameLst>
                                      </p:cBhvr>
                                      <p:to>
                                        <p:strVal val="visible"/>
                                      </p:to>
                                    </p:set>
                                    <p:animEffect transition="in" filter="fade">
                                      <p:cBhvr>
                                        <p:cTn id="260" dur="500"/>
                                        <p:tgtEl>
                                          <p:spTgt spid="43"/>
                                        </p:tgtEl>
                                      </p:cBhvr>
                                    </p:animEffect>
                                  </p:childTnLst>
                                </p:cTn>
                              </p:par>
                              <p:par>
                                <p:cTn id="261" presetID="10" presetClass="entr" presetSubtype="0" fill="hold" grpId="0" nodeType="withEffect">
                                  <p:stCondLst>
                                    <p:cond delay="0"/>
                                  </p:stCondLst>
                                  <p:childTnLst>
                                    <p:set>
                                      <p:cBhvr>
                                        <p:cTn id="262" dur="1" fill="hold">
                                          <p:stCondLst>
                                            <p:cond delay="0"/>
                                          </p:stCondLst>
                                        </p:cTn>
                                        <p:tgtEl>
                                          <p:spTgt spid="106"/>
                                        </p:tgtEl>
                                        <p:attrNameLst>
                                          <p:attrName>style.visibility</p:attrName>
                                        </p:attrNameLst>
                                      </p:cBhvr>
                                      <p:to>
                                        <p:strVal val="visible"/>
                                      </p:to>
                                    </p:set>
                                    <p:animEffect transition="in" filter="fade">
                                      <p:cBhvr>
                                        <p:cTn id="263" dur="500"/>
                                        <p:tgtEl>
                                          <p:spTgt spid="106"/>
                                        </p:tgtEl>
                                      </p:cBhvr>
                                    </p:animEffect>
                                  </p:childTnLst>
                                </p:cTn>
                              </p:par>
                            </p:childTnLst>
                          </p:cTn>
                        </p:par>
                      </p:childTnLst>
                    </p:cTn>
                  </p:par>
                  <p:par>
                    <p:cTn id="264" fill="hold">
                      <p:stCondLst>
                        <p:cond delay="indefinite"/>
                      </p:stCondLst>
                      <p:childTnLst>
                        <p:par>
                          <p:cTn id="265" fill="hold">
                            <p:stCondLst>
                              <p:cond delay="0"/>
                            </p:stCondLst>
                            <p:childTnLst>
                              <p:par>
                                <p:cTn id="266" presetID="10" presetClass="entr" presetSubtype="0" fill="hold" grpId="0" nodeType="clickEffect">
                                  <p:stCondLst>
                                    <p:cond delay="0"/>
                                  </p:stCondLst>
                                  <p:childTnLst>
                                    <p:set>
                                      <p:cBhvr>
                                        <p:cTn id="267" dur="1" fill="hold">
                                          <p:stCondLst>
                                            <p:cond delay="0"/>
                                          </p:stCondLst>
                                        </p:cTn>
                                        <p:tgtEl>
                                          <p:spTgt spid="39"/>
                                        </p:tgtEl>
                                        <p:attrNameLst>
                                          <p:attrName>style.visibility</p:attrName>
                                        </p:attrNameLst>
                                      </p:cBhvr>
                                      <p:to>
                                        <p:strVal val="visible"/>
                                      </p:to>
                                    </p:set>
                                    <p:animEffect transition="in" filter="fade">
                                      <p:cBhvr>
                                        <p:cTn id="268" dur="500"/>
                                        <p:tgtEl>
                                          <p:spTgt spid="39"/>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102"/>
                                        </p:tgtEl>
                                        <p:attrNameLst>
                                          <p:attrName>style.visibility</p:attrName>
                                        </p:attrNameLst>
                                      </p:cBhvr>
                                      <p:to>
                                        <p:strVal val="visible"/>
                                      </p:to>
                                    </p:set>
                                    <p:animEffect transition="in" filter="fade">
                                      <p:cBhvr>
                                        <p:cTn id="271" dur="500"/>
                                        <p:tgtEl>
                                          <p:spTgt spid="102"/>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ntr" presetSubtype="0" fill="hold" grpId="0" nodeType="clickEffect">
                                  <p:stCondLst>
                                    <p:cond delay="0"/>
                                  </p:stCondLst>
                                  <p:childTnLst>
                                    <p:set>
                                      <p:cBhvr>
                                        <p:cTn id="275" dur="1" fill="hold">
                                          <p:stCondLst>
                                            <p:cond delay="0"/>
                                          </p:stCondLst>
                                        </p:cTn>
                                        <p:tgtEl>
                                          <p:spTgt spid="107"/>
                                        </p:tgtEl>
                                        <p:attrNameLst>
                                          <p:attrName>style.visibility</p:attrName>
                                        </p:attrNameLst>
                                      </p:cBhvr>
                                      <p:to>
                                        <p:strVal val="visible"/>
                                      </p:to>
                                    </p:set>
                                    <p:animEffect transition="in" filter="fade">
                                      <p:cBhvr>
                                        <p:cTn id="276" dur="500"/>
                                        <p:tgtEl>
                                          <p:spTgt spid="107"/>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44"/>
                                        </p:tgtEl>
                                        <p:attrNameLst>
                                          <p:attrName>style.visibility</p:attrName>
                                        </p:attrNameLst>
                                      </p:cBhvr>
                                      <p:to>
                                        <p:strVal val="visible"/>
                                      </p:to>
                                    </p:set>
                                    <p:animEffect transition="in" filter="fade">
                                      <p:cBhvr>
                                        <p:cTn id="279" dur="500"/>
                                        <p:tgtEl>
                                          <p:spTgt spid="44"/>
                                        </p:tgtEl>
                                      </p:cBhvr>
                                    </p:animEffect>
                                  </p:childTnLst>
                                </p:cTn>
                              </p:par>
                            </p:childTnLst>
                          </p:cTn>
                        </p:par>
                      </p:childTnLst>
                    </p:cTn>
                  </p:par>
                  <p:par>
                    <p:cTn id="280" fill="hold">
                      <p:stCondLst>
                        <p:cond delay="indefinite"/>
                      </p:stCondLst>
                      <p:childTnLst>
                        <p:par>
                          <p:cTn id="281" fill="hold">
                            <p:stCondLst>
                              <p:cond delay="0"/>
                            </p:stCondLst>
                            <p:childTnLst>
                              <p:par>
                                <p:cTn id="282" presetID="10" presetClass="entr" presetSubtype="0" fill="hold" grpId="0" nodeType="clickEffect">
                                  <p:stCondLst>
                                    <p:cond delay="0"/>
                                  </p:stCondLst>
                                  <p:childTnLst>
                                    <p:set>
                                      <p:cBhvr>
                                        <p:cTn id="283" dur="1" fill="hold">
                                          <p:stCondLst>
                                            <p:cond delay="0"/>
                                          </p:stCondLst>
                                        </p:cTn>
                                        <p:tgtEl>
                                          <p:spTgt spid="46"/>
                                        </p:tgtEl>
                                        <p:attrNameLst>
                                          <p:attrName>style.visibility</p:attrName>
                                        </p:attrNameLst>
                                      </p:cBhvr>
                                      <p:to>
                                        <p:strVal val="visible"/>
                                      </p:to>
                                    </p:set>
                                    <p:animEffect transition="in" filter="fade">
                                      <p:cBhvr>
                                        <p:cTn id="284" dur="500"/>
                                        <p:tgtEl>
                                          <p:spTgt spid="46"/>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109"/>
                                        </p:tgtEl>
                                        <p:attrNameLst>
                                          <p:attrName>style.visibility</p:attrName>
                                        </p:attrNameLst>
                                      </p:cBhvr>
                                      <p:to>
                                        <p:strVal val="visible"/>
                                      </p:to>
                                    </p:set>
                                    <p:animEffect transition="in" filter="fade">
                                      <p:cBhvr>
                                        <p:cTn id="287" dur="500"/>
                                        <p:tgtEl>
                                          <p:spTgt spid="109"/>
                                        </p:tgtEl>
                                      </p:cBhvr>
                                    </p:animEffect>
                                  </p:childTnLst>
                                </p:cTn>
                              </p:par>
                              <p:par>
                                <p:cTn id="288" presetID="10" presetClass="entr" presetSubtype="0" fill="hold" grpId="0" nodeType="withEffect">
                                  <p:stCondLst>
                                    <p:cond delay="0"/>
                                  </p:stCondLst>
                                  <p:childTnLst>
                                    <p:set>
                                      <p:cBhvr>
                                        <p:cTn id="289" dur="1" fill="hold">
                                          <p:stCondLst>
                                            <p:cond delay="0"/>
                                          </p:stCondLst>
                                        </p:cTn>
                                        <p:tgtEl>
                                          <p:spTgt spid="110"/>
                                        </p:tgtEl>
                                        <p:attrNameLst>
                                          <p:attrName>style.visibility</p:attrName>
                                        </p:attrNameLst>
                                      </p:cBhvr>
                                      <p:to>
                                        <p:strVal val="visible"/>
                                      </p:to>
                                    </p:set>
                                    <p:animEffect transition="in" filter="fade">
                                      <p:cBhvr>
                                        <p:cTn id="290" dur="500"/>
                                        <p:tgtEl>
                                          <p:spTgt spid="110"/>
                                        </p:tgtEl>
                                      </p:cBhvr>
                                    </p:animEffect>
                                  </p:childTnLst>
                                </p:cTn>
                              </p:par>
                              <p:par>
                                <p:cTn id="291" presetID="10" presetClass="entr" presetSubtype="0" fill="hold" grpId="0" nodeType="withEffect">
                                  <p:stCondLst>
                                    <p:cond delay="0"/>
                                  </p:stCondLst>
                                  <p:childTnLst>
                                    <p:set>
                                      <p:cBhvr>
                                        <p:cTn id="292" dur="1" fill="hold">
                                          <p:stCondLst>
                                            <p:cond delay="0"/>
                                          </p:stCondLst>
                                        </p:cTn>
                                        <p:tgtEl>
                                          <p:spTgt spid="47"/>
                                        </p:tgtEl>
                                        <p:attrNameLst>
                                          <p:attrName>style.visibility</p:attrName>
                                        </p:attrNameLst>
                                      </p:cBhvr>
                                      <p:to>
                                        <p:strVal val="visible"/>
                                      </p:to>
                                    </p:set>
                                    <p:animEffect transition="in" filter="fade">
                                      <p:cBhvr>
                                        <p:cTn id="293" dur="500"/>
                                        <p:tgtEl>
                                          <p:spTgt spid="47"/>
                                        </p:tgtEl>
                                      </p:cBhvr>
                                    </p:animEffect>
                                  </p:childTnLst>
                                </p:cTn>
                              </p:par>
                              <p:par>
                                <p:cTn id="294" presetID="10" presetClass="entr" presetSubtype="0" fill="hold" grpId="0" nodeType="withEffect">
                                  <p:stCondLst>
                                    <p:cond delay="0"/>
                                  </p:stCondLst>
                                  <p:childTnLst>
                                    <p:set>
                                      <p:cBhvr>
                                        <p:cTn id="295" dur="1" fill="hold">
                                          <p:stCondLst>
                                            <p:cond delay="0"/>
                                          </p:stCondLst>
                                        </p:cTn>
                                        <p:tgtEl>
                                          <p:spTgt spid="48"/>
                                        </p:tgtEl>
                                        <p:attrNameLst>
                                          <p:attrName>style.visibility</p:attrName>
                                        </p:attrNameLst>
                                      </p:cBhvr>
                                      <p:to>
                                        <p:strVal val="visible"/>
                                      </p:to>
                                    </p:set>
                                    <p:animEffect transition="in" filter="fade">
                                      <p:cBhvr>
                                        <p:cTn id="296" dur="500"/>
                                        <p:tgtEl>
                                          <p:spTgt spid="48"/>
                                        </p:tgtEl>
                                      </p:cBhvr>
                                    </p:animEffect>
                                  </p:childTnLst>
                                </p:cTn>
                              </p:par>
                              <p:par>
                                <p:cTn id="297" presetID="10" presetClass="entr" presetSubtype="0" fill="hold" grpId="0" nodeType="withEffect">
                                  <p:stCondLst>
                                    <p:cond delay="0"/>
                                  </p:stCondLst>
                                  <p:childTnLst>
                                    <p:set>
                                      <p:cBhvr>
                                        <p:cTn id="298" dur="1" fill="hold">
                                          <p:stCondLst>
                                            <p:cond delay="0"/>
                                          </p:stCondLst>
                                        </p:cTn>
                                        <p:tgtEl>
                                          <p:spTgt spid="111"/>
                                        </p:tgtEl>
                                        <p:attrNameLst>
                                          <p:attrName>style.visibility</p:attrName>
                                        </p:attrNameLst>
                                      </p:cBhvr>
                                      <p:to>
                                        <p:strVal val="visible"/>
                                      </p:to>
                                    </p:set>
                                    <p:animEffect transition="in" filter="fade">
                                      <p:cBhvr>
                                        <p:cTn id="299" dur="500"/>
                                        <p:tgtEl>
                                          <p:spTgt spid="111"/>
                                        </p:tgtEl>
                                      </p:cBhvr>
                                    </p:animEffect>
                                  </p:childTnLst>
                                </p:cTn>
                              </p:par>
                              <p:par>
                                <p:cTn id="300" presetID="10" presetClass="entr" presetSubtype="0" fill="hold" grpId="0" nodeType="withEffect">
                                  <p:stCondLst>
                                    <p:cond delay="0"/>
                                  </p:stCondLst>
                                  <p:childTnLst>
                                    <p:set>
                                      <p:cBhvr>
                                        <p:cTn id="301" dur="1" fill="hold">
                                          <p:stCondLst>
                                            <p:cond delay="0"/>
                                          </p:stCondLst>
                                        </p:cTn>
                                        <p:tgtEl>
                                          <p:spTgt spid="49"/>
                                        </p:tgtEl>
                                        <p:attrNameLst>
                                          <p:attrName>style.visibility</p:attrName>
                                        </p:attrNameLst>
                                      </p:cBhvr>
                                      <p:to>
                                        <p:strVal val="visible"/>
                                      </p:to>
                                    </p:set>
                                    <p:animEffect transition="in" filter="fade">
                                      <p:cBhvr>
                                        <p:cTn id="302" dur="500"/>
                                        <p:tgtEl>
                                          <p:spTgt spid="49"/>
                                        </p:tgtEl>
                                      </p:cBhvr>
                                    </p:animEffect>
                                  </p:childTnLst>
                                </p:cTn>
                              </p:par>
                              <p:par>
                                <p:cTn id="303" presetID="10" presetClass="entr" presetSubtype="0" fill="hold" grpId="0" nodeType="withEffect">
                                  <p:stCondLst>
                                    <p:cond delay="0"/>
                                  </p:stCondLst>
                                  <p:childTnLst>
                                    <p:set>
                                      <p:cBhvr>
                                        <p:cTn id="304" dur="1" fill="hold">
                                          <p:stCondLst>
                                            <p:cond delay="0"/>
                                          </p:stCondLst>
                                        </p:cTn>
                                        <p:tgtEl>
                                          <p:spTgt spid="112"/>
                                        </p:tgtEl>
                                        <p:attrNameLst>
                                          <p:attrName>style.visibility</p:attrName>
                                        </p:attrNameLst>
                                      </p:cBhvr>
                                      <p:to>
                                        <p:strVal val="visible"/>
                                      </p:to>
                                    </p:set>
                                    <p:animEffect transition="in" filter="fade">
                                      <p:cBhvr>
                                        <p:cTn id="305" dur="500"/>
                                        <p:tgtEl>
                                          <p:spTgt spid="112"/>
                                        </p:tgtEl>
                                      </p:cBhvr>
                                    </p:animEffect>
                                  </p:childTnLst>
                                </p:cTn>
                              </p:par>
                            </p:childTnLst>
                          </p:cTn>
                        </p:par>
                      </p:childTnLst>
                    </p:cTn>
                  </p:par>
                  <p:par>
                    <p:cTn id="306" fill="hold">
                      <p:stCondLst>
                        <p:cond delay="indefinite"/>
                      </p:stCondLst>
                      <p:childTnLst>
                        <p:par>
                          <p:cTn id="307" fill="hold">
                            <p:stCondLst>
                              <p:cond delay="0"/>
                            </p:stCondLst>
                            <p:childTnLst>
                              <p:par>
                                <p:cTn id="308" presetID="10" presetClass="entr" presetSubtype="0" fill="hold" grpId="0" nodeType="clickEffect">
                                  <p:stCondLst>
                                    <p:cond delay="0"/>
                                  </p:stCondLst>
                                  <p:childTnLst>
                                    <p:set>
                                      <p:cBhvr>
                                        <p:cTn id="309" dur="1" fill="hold">
                                          <p:stCondLst>
                                            <p:cond delay="0"/>
                                          </p:stCondLst>
                                        </p:cTn>
                                        <p:tgtEl>
                                          <p:spTgt spid="108"/>
                                        </p:tgtEl>
                                        <p:attrNameLst>
                                          <p:attrName>style.visibility</p:attrName>
                                        </p:attrNameLst>
                                      </p:cBhvr>
                                      <p:to>
                                        <p:strVal val="visible"/>
                                      </p:to>
                                    </p:set>
                                    <p:animEffect transition="in" filter="fade">
                                      <p:cBhvr>
                                        <p:cTn id="310" dur="500"/>
                                        <p:tgtEl>
                                          <p:spTgt spid="108"/>
                                        </p:tgtEl>
                                      </p:cBhvr>
                                    </p:animEffect>
                                  </p:childTnLst>
                                </p:cTn>
                              </p:par>
                              <p:par>
                                <p:cTn id="311" presetID="10" presetClass="entr" presetSubtype="0" fill="hold" grpId="0" nodeType="withEffect">
                                  <p:stCondLst>
                                    <p:cond delay="0"/>
                                  </p:stCondLst>
                                  <p:childTnLst>
                                    <p:set>
                                      <p:cBhvr>
                                        <p:cTn id="312" dur="1" fill="hold">
                                          <p:stCondLst>
                                            <p:cond delay="0"/>
                                          </p:stCondLst>
                                        </p:cTn>
                                        <p:tgtEl>
                                          <p:spTgt spid="45"/>
                                        </p:tgtEl>
                                        <p:attrNameLst>
                                          <p:attrName>style.visibility</p:attrName>
                                        </p:attrNameLst>
                                      </p:cBhvr>
                                      <p:to>
                                        <p:strVal val="visible"/>
                                      </p:to>
                                    </p:set>
                                    <p:animEffect transition="in" filter="fade">
                                      <p:cBhvr>
                                        <p:cTn id="31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5" grpId="0" animBg="1"/>
      <p:bldP spid="56" grpId="0" animBg="1"/>
      <p:bldP spid="63" grpId="0" animBg="1"/>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P spid="86" grpId="0"/>
      <p:bldP spid="87" grpId="0"/>
      <p:bldP spid="88" grpId="0"/>
      <p:bldP spid="89" grpId="0"/>
      <p:bldP spid="90" grpId="0"/>
      <p:bldP spid="91"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32756"/>
            <a:ext cx="8229600" cy="4824000"/>
          </a:xfrm>
        </p:spPr>
        <p:txBody>
          <a:bodyPr/>
          <a:lstStyle/>
          <a:p>
            <a:pPr marL="0" indent="0">
              <a:spcAft>
                <a:spcPts val="1800"/>
              </a:spcAft>
              <a:buNone/>
            </a:pPr>
            <a:r>
              <a:rPr lang="en-US" altLang="zh-CN" dirty="0">
                <a:solidFill>
                  <a:srgbClr val="FF0000"/>
                </a:solidFill>
              </a:rPr>
              <a:t>1. </a:t>
            </a:r>
            <a:r>
              <a:rPr lang="zh-CN" altLang="en-US" dirty="0">
                <a:solidFill>
                  <a:srgbClr val="FF0000"/>
                </a:solidFill>
              </a:rPr>
              <a:t>终归周期序列</a:t>
            </a:r>
            <a:endParaRPr lang="en-US" altLang="zh-CN" dirty="0">
              <a:solidFill>
                <a:srgbClr val="FF0000"/>
              </a:solidFill>
            </a:endParaRPr>
          </a:p>
          <a:p>
            <a:pPr marL="720090" lvl="2">
              <a:buClr>
                <a:srgbClr val="FF0000"/>
              </a:buClr>
              <a:buFont typeface="Wingdings" panose="05000000000000000000" pitchFamily="2" charset="2"/>
              <a:buChar char="l"/>
            </a:pPr>
            <a:r>
              <a:rPr lang="zh-CN" altLang="en-US" dirty="0"/>
              <a:t>对于</a:t>
            </a:r>
            <a:r>
              <a:rPr lang="en-US" i="1" dirty="0"/>
              <a:t>F</a:t>
            </a:r>
            <a:r>
              <a:rPr lang="en-US" baseline="-25000" dirty="0"/>
              <a:t>2</a:t>
            </a:r>
            <a:r>
              <a:rPr lang="zh-CN" altLang="en-US" dirty="0"/>
              <a:t>上的半无限序列</a:t>
            </a:r>
            <a:r>
              <a:rPr lang="en-US" i="1" dirty="0"/>
              <a:t>a</a:t>
            </a:r>
            <a:r>
              <a:rPr lang="en-US" dirty="0"/>
              <a:t> =</a:t>
            </a:r>
            <a:r>
              <a:rPr lang="en-US" i="1" dirty="0"/>
              <a:t>a</a:t>
            </a:r>
            <a:r>
              <a:rPr lang="en-US" baseline="-25000" dirty="0"/>
              <a:t>0</a:t>
            </a:r>
            <a:r>
              <a:rPr lang="en-US" dirty="0"/>
              <a:t> </a:t>
            </a:r>
            <a:r>
              <a:rPr lang="en-US" i="1" dirty="0"/>
              <a:t>a</a:t>
            </a:r>
            <a:r>
              <a:rPr lang="en-US" baseline="-25000" dirty="0"/>
              <a:t>1</a:t>
            </a:r>
            <a:r>
              <a:rPr lang="en-US" dirty="0"/>
              <a:t> </a:t>
            </a:r>
            <a:r>
              <a:rPr lang="en-US" i="1" dirty="0"/>
              <a:t>a</a:t>
            </a:r>
            <a:r>
              <a:rPr lang="en-US" baseline="-25000" dirty="0"/>
              <a:t>2</a:t>
            </a:r>
            <a:r>
              <a:rPr lang="en-US" dirty="0"/>
              <a:t>…,</a:t>
            </a:r>
            <a:r>
              <a:rPr lang="zh-CN" altLang="en-US" dirty="0"/>
              <a:t>如果</a:t>
            </a:r>
            <a:r>
              <a:rPr lang="zh-CN" altLang="en-US"/>
              <a:t>存在正整数</a:t>
            </a:r>
            <a:r>
              <a:rPr lang="en-US" altLang="zh-CN" i="1"/>
              <a:t>T</a:t>
            </a:r>
            <a:r>
              <a:rPr lang="zh-CN" altLang="en-US"/>
              <a:t>和</a:t>
            </a:r>
            <a:r>
              <a:rPr lang="zh-CN" altLang="en-US" dirty="0"/>
              <a:t>非负整数</a:t>
            </a:r>
            <a:r>
              <a:rPr lang="en-US" i="1" dirty="0"/>
              <a:t>j</a:t>
            </a:r>
            <a:r>
              <a:rPr lang="en-US" baseline="-25000" dirty="0"/>
              <a:t>0</a:t>
            </a:r>
            <a:r>
              <a:rPr lang="en-US" dirty="0"/>
              <a:t>, </a:t>
            </a:r>
            <a:r>
              <a:rPr lang="zh-CN" altLang="en-US" dirty="0"/>
              <a:t>满足</a:t>
            </a:r>
            <a:r>
              <a:rPr lang="en-US" i="1" err="1"/>
              <a:t>a</a:t>
            </a:r>
            <a:r>
              <a:rPr lang="en-US" i="1" baseline="-25000" err="1"/>
              <a:t>j</a:t>
            </a:r>
            <a:r>
              <a:rPr lang="en-US" baseline="-25000"/>
              <a:t>+</a:t>
            </a:r>
            <a:r>
              <a:rPr lang="en-US" i="1" baseline="-25000"/>
              <a:t>T</a:t>
            </a:r>
            <a:r>
              <a:rPr lang="en-US"/>
              <a:t>=</a:t>
            </a:r>
            <a:r>
              <a:rPr lang="en-US" i="1"/>
              <a:t> </a:t>
            </a:r>
            <a:r>
              <a:rPr lang="en-US" i="1" dirty="0" err="1"/>
              <a:t>a</a:t>
            </a:r>
            <a:r>
              <a:rPr lang="en-US" i="1" baseline="-25000" dirty="0" err="1"/>
              <a:t>j</a:t>
            </a:r>
            <a:r>
              <a:rPr lang="en-US" dirty="0"/>
              <a:t> , </a:t>
            </a:r>
            <a:r>
              <a:rPr lang="zh-CN" altLang="en-US" dirty="0"/>
              <a:t>对于所有的</a:t>
            </a:r>
            <a:r>
              <a:rPr lang="en-US" i="1" dirty="0"/>
              <a:t>j </a:t>
            </a:r>
            <a:r>
              <a:rPr lang="zh-CN" altLang="en-US" dirty="0"/>
              <a:t>≥ </a:t>
            </a:r>
            <a:r>
              <a:rPr lang="en-US" i="1" dirty="0"/>
              <a:t>j</a:t>
            </a:r>
            <a:r>
              <a:rPr lang="en-US" baseline="-25000" dirty="0"/>
              <a:t>0</a:t>
            </a:r>
            <a:r>
              <a:rPr lang="zh-CN" altLang="en-US" dirty="0"/>
              <a:t>成立，则称该序列是终归周期的</a:t>
            </a:r>
            <a:r>
              <a:rPr lang="zh-CN" altLang="en-US"/>
              <a:t>，且</a:t>
            </a:r>
            <a:r>
              <a:rPr lang="en-US" altLang="zh-CN" i="1"/>
              <a:t>T</a:t>
            </a:r>
            <a:r>
              <a:rPr lang="zh-CN" altLang="en-US"/>
              <a:t>为</a:t>
            </a:r>
            <a:r>
              <a:rPr lang="zh-CN" altLang="en-US" dirty="0"/>
              <a:t>该序列的一个周期。</a:t>
            </a:r>
            <a:endParaRPr lang="en-US" altLang="zh-CN" dirty="0"/>
          </a:p>
          <a:p>
            <a:pPr marL="720090" lvl="2">
              <a:buClr>
                <a:srgbClr val="FF0000"/>
              </a:buClr>
              <a:buFont typeface="Wingdings" panose="05000000000000000000" pitchFamily="2" charset="2"/>
              <a:buChar char="l"/>
            </a:pPr>
            <a:r>
              <a:rPr lang="zh-CN" altLang="en-US" dirty="0"/>
              <a:t>所有可能周期的最小者，称为序列的最小终归周期，记为</a:t>
            </a:r>
            <a:r>
              <a:rPr lang="en-US" altLang="zh-CN" i="1" dirty="0"/>
              <a:t>p</a:t>
            </a:r>
            <a:r>
              <a:rPr lang="en-US" altLang="zh-CN" dirty="0"/>
              <a:t>(</a:t>
            </a:r>
            <a:r>
              <a:rPr lang="en-US" altLang="zh-CN" i="1" dirty="0"/>
              <a:t>a</a:t>
            </a:r>
            <a:r>
              <a:rPr lang="en-US" altLang="zh-CN" dirty="0"/>
              <a:t>)</a:t>
            </a:r>
            <a:r>
              <a:rPr lang="zh-CN" altLang="en-US" dirty="0"/>
              <a:t>。</a:t>
            </a:r>
            <a:endParaRPr lang="en-US" altLang="zh-CN" dirty="0"/>
          </a:p>
          <a:p>
            <a:pPr marL="720090" lvl="2">
              <a:buClr>
                <a:srgbClr val="FF0000"/>
              </a:buClr>
              <a:buFont typeface="Wingdings" panose="05000000000000000000" pitchFamily="2" charset="2"/>
              <a:buChar char="l"/>
            </a:pPr>
            <a:r>
              <a:rPr lang="zh-CN" altLang="en-US" dirty="0"/>
              <a:t>如果</a:t>
            </a:r>
            <a:r>
              <a:rPr lang="en-US" i="1" dirty="0"/>
              <a:t>j</a:t>
            </a:r>
            <a:r>
              <a:rPr lang="en-US" baseline="-25000" dirty="0"/>
              <a:t>0</a:t>
            </a:r>
            <a:r>
              <a:rPr lang="en-US" altLang="zh-CN" dirty="0"/>
              <a:t>=0</a:t>
            </a:r>
            <a:r>
              <a:rPr lang="zh-CN" altLang="en-US" dirty="0"/>
              <a:t>，则</a:t>
            </a:r>
            <a:r>
              <a:rPr lang="en-US" altLang="zh-CN" i="1" dirty="0"/>
              <a:t>a</a:t>
            </a:r>
            <a:r>
              <a:rPr lang="zh-CN" altLang="en-US" dirty="0"/>
              <a:t>为周期序列</a:t>
            </a:r>
            <a:endParaRPr lang="zh-CN" altLang="en-US" dirty="0"/>
          </a:p>
          <a:p>
            <a:pPr lvl="2"/>
            <a:endParaRPr lang="zh-CN" altLang="en-US" dirty="0"/>
          </a:p>
          <a:p>
            <a:pPr lvl="2"/>
            <a:endParaRPr lang="zh-CN" altLang="en-US" dirty="0"/>
          </a:p>
          <a:p>
            <a:pPr lvl="2"/>
            <a:endParaRPr lang="zh-CN" altLang="en-US" dirty="0"/>
          </a:p>
          <a:p>
            <a:pPr lvl="2"/>
            <a:endParaRPr lang="en-US" altLang="zh-CN" dirty="0"/>
          </a:p>
          <a:p>
            <a:pPr lvl="1"/>
            <a:endParaRPr lang="en-US" altLang="zh-CN" dirty="0"/>
          </a:p>
          <a:p>
            <a:pPr lvl="1"/>
            <a:endParaRPr lang="en-US" altLang="zh-CN" dirty="0"/>
          </a:p>
          <a:p>
            <a:pPr lvl="1"/>
            <a:endParaRPr lang="en-US" altLang="zh-CN" dirty="0"/>
          </a:p>
          <a:p>
            <a:pPr lvl="1">
              <a:buNone/>
            </a:pPr>
            <a:endParaRPr lang="en-US" altLang="zh-CN" dirty="0"/>
          </a:p>
          <a:p>
            <a:pPr lvl="1">
              <a:buNone/>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blinds(horizontal)">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blinds(horizontal)">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blinds(horizontal)">
                                      <p:cBhvr>
                                        <p:cTn id="21"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4194" name="Picture 2"/>
          <p:cNvPicPr>
            <a:picLocks noChangeAspect="1" noChangeArrowheads="1"/>
          </p:cNvPicPr>
          <p:nvPr/>
        </p:nvPicPr>
        <p:blipFill>
          <a:blip r:embed="rId1"/>
          <a:srcRect/>
          <a:stretch>
            <a:fillRect/>
          </a:stretch>
        </p:blipFill>
        <p:spPr bwMode="auto">
          <a:xfrm>
            <a:off x="299979" y="2004993"/>
            <a:ext cx="4692690" cy="2876165"/>
          </a:xfrm>
          <a:prstGeom prst="rect">
            <a:avLst/>
          </a:prstGeom>
          <a:noFill/>
          <a:ln w="9525">
            <a:noFill/>
            <a:miter lim="800000"/>
            <a:headEnd/>
            <a:tailEnd/>
          </a:ln>
          <a:effectLst/>
        </p:spPr>
      </p:pic>
      <p:pic>
        <p:nvPicPr>
          <p:cNvPr id="1544195" name="Picture 3"/>
          <p:cNvPicPr>
            <a:picLocks noChangeAspect="1" noChangeArrowheads="1"/>
          </p:cNvPicPr>
          <p:nvPr/>
        </p:nvPicPr>
        <p:blipFill>
          <a:blip r:embed="rId2"/>
          <a:srcRect/>
          <a:stretch>
            <a:fillRect/>
          </a:stretch>
        </p:blipFill>
        <p:spPr bwMode="auto">
          <a:xfrm>
            <a:off x="5597935" y="2041506"/>
            <a:ext cx="3246086" cy="3030579"/>
          </a:xfrm>
          <a:prstGeom prst="rect">
            <a:avLst/>
          </a:prstGeom>
          <a:noFill/>
          <a:ln w="9525">
            <a:noFill/>
            <a:miter lim="800000"/>
            <a:headEnd/>
            <a:tailEnd/>
          </a:ln>
          <a:effectLst/>
        </p:spPr>
      </p:pic>
      <p:sp>
        <p:nvSpPr>
          <p:cNvPr id="2" name="文本框 1"/>
          <p:cNvSpPr txBox="1"/>
          <p:nvPr/>
        </p:nvSpPr>
        <p:spPr>
          <a:xfrm>
            <a:off x="2267744" y="5409220"/>
            <a:ext cx="2376264" cy="540060"/>
          </a:xfrm>
          <a:prstGeom prst="rect">
            <a:avLst/>
          </a:prstGeom>
          <a:noFill/>
        </p:spPr>
        <p:txBody>
          <a:bodyPr wrap="square" rtlCol="0">
            <a:spAutoFit/>
          </a:bodyPr>
          <a:lstStyle/>
          <a:p>
            <a:r>
              <a:rPr lang="zh-CN" altLang="en-US" u="none" dirty="0">
                <a:solidFill>
                  <a:schemeClr val="accent4">
                    <a:lumMod val="10000"/>
                  </a:schemeClr>
                </a:solidFill>
                <a:latin typeface="黑体" panose="02010609060101010101" pitchFamily="49" charset="-122"/>
                <a:ea typeface="黑体" panose="02010609060101010101" pitchFamily="49" charset="-122"/>
              </a:rPr>
              <a:t>终归周期序列</a:t>
            </a:r>
            <a:endParaRPr lang="zh-CN" altLang="en-US" u="none" dirty="0">
              <a:solidFill>
                <a:schemeClr val="accent4">
                  <a:lumMod val="10000"/>
                </a:schemeClr>
              </a:solidFill>
              <a:latin typeface="黑体" panose="02010609060101010101" pitchFamily="49" charset="-122"/>
              <a:ea typeface="黑体" panose="02010609060101010101" pitchFamily="49" charset="-122"/>
            </a:endParaRPr>
          </a:p>
        </p:txBody>
      </p:sp>
      <p:sp>
        <p:nvSpPr>
          <p:cNvPr id="5" name="文本框 4"/>
          <p:cNvSpPr txBox="1"/>
          <p:nvPr/>
        </p:nvSpPr>
        <p:spPr>
          <a:xfrm>
            <a:off x="6228184" y="5424805"/>
            <a:ext cx="2376264" cy="540060"/>
          </a:xfrm>
          <a:prstGeom prst="rect">
            <a:avLst/>
          </a:prstGeom>
          <a:noFill/>
        </p:spPr>
        <p:txBody>
          <a:bodyPr wrap="square" rtlCol="0">
            <a:spAutoFit/>
          </a:bodyPr>
          <a:lstStyle/>
          <a:p>
            <a:pPr algn="ctr"/>
            <a:r>
              <a:rPr lang="zh-CN" altLang="en-US" u="none" dirty="0">
                <a:solidFill>
                  <a:schemeClr val="accent4">
                    <a:lumMod val="10000"/>
                  </a:schemeClr>
                </a:solidFill>
                <a:latin typeface="黑体" panose="02010609060101010101" pitchFamily="49" charset="-122"/>
                <a:ea typeface="黑体" panose="02010609060101010101" pitchFamily="49" charset="-122"/>
              </a:rPr>
              <a:t>周期序列</a:t>
            </a:r>
            <a:endParaRPr lang="zh-CN" altLang="en-US" u="none" dirty="0">
              <a:solidFill>
                <a:schemeClr val="accent4">
                  <a:lumMod val="10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44194"/>
                                        </p:tgtEl>
                                        <p:attrNameLst>
                                          <p:attrName>style.visibility</p:attrName>
                                        </p:attrNameLst>
                                      </p:cBhvr>
                                      <p:to>
                                        <p:strVal val="visible"/>
                                      </p:to>
                                    </p:set>
                                    <p:anim calcmode="lin" valueType="num">
                                      <p:cBhvr additive="base">
                                        <p:cTn id="7" dur="500" fill="hold"/>
                                        <p:tgtEl>
                                          <p:spTgt spid="1544194"/>
                                        </p:tgtEl>
                                        <p:attrNameLst>
                                          <p:attrName>ppt_x</p:attrName>
                                        </p:attrNameLst>
                                      </p:cBhvr>
                                      <p:tavLst>
                                        <p:tav tm="0">
                                          <p:val>
                                            <p:strVal val="#ppt_x"/>
                                          </p:val>
                                        </p:tav>
                                        <p:tav tm="100000">
                                          <p:val>
                                            <p:strVal val="#ppt_x"/>
                                          </p:val>
                                        </p:tav>
                                      </p:tavLst>
                                    </p:anim>
                                    <p:anim calcmode="lin" valueType="num">
                                      <p:cBhvr additive="base">
                                        <p:cTn id="8" dur="500" fill="hold"/>
                                        <p:tgtEl>
                                          <p:spTgt spid="1544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544195"/>
                                        </p:tgtEl>
                                        <p:attrNameLst>
                                          <p:attrName>style.visibility</p:attrName>
                                        </p:attrNameLst>
                                      </p:cBhvr>
                                      <p:to>
                                        <p:strVal val="visible"/>
                                      </p:to>
                                    </p:set>
                                    <p:anim calcmode="lin" valueType="num">
                                      <p:cBhvr additive="base">
                                        <p:cTn id="18" dur="500" fill="hold"/>
                                        <p:tgtEl>
                                          <p:spTgt spid="1544195"/>
                                        </p:tgtEl>
                                        <p:attrNameLst>
                                          <p:attrName>ppt_x</p:attrName>
                                        </p:attrNameLst>
                                      </p:cBhvr>
                                      <p:tavLst>
                                        <p:tav tm="0">
                                          <p:val>
                                            <p:strVal val="#ppt_x"/>
                                          </p:val>
                                        </p:tav>
                                        <p:tav tm="100000">
                                          <p:val>
                                            <p:strVal val="#ppt_x"/>
                                          </p:val>
                                        </p:tav>
                                      </p:tavLst>
                                    </p:anim>
                                    <p:anim calcmode="lin" valueType="num">
                                      <p:cBhvr additive="base">
                                        <p:cTn id="19" dur="500" fill="hold"/>
                                        <p:tgtEl>
                                          <p:spTgt spid="154419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5536" y="1196752"/>
            <a:ext cx="8471284" cy="4824000"/>
          </a:xfrm>
        </p:spPr>
        <p:txBody>
          <a:bodyPr/>
          <a:lstStyle/>
          <a:p>
            <a:pPr marL="0" indent="0">
              <a:spcAft>
                <a:spcPts val="1800"/>
              </a:spcAft>
              <a:buNone/>
            </a:pPr>
            <a:r>
              <a:rPr lang="en-US" altLang="zh-CN" dirty="0">
                <a:solidFill>
                  <a:srgbClr val="FF0000"/>
                </a:solidFill>
              </a:rPr>
              <a:t>2. LFSR</a:t>
            </a:r>
            <a:r>
              <a:rPr lang="zh-CN" altLang="en-US" dirty="0">
                <a:solidFill>
                  <a:srgbClr val="FF0000"/>
                </a:solidFill>
              </a:rPr>
              <a:t>的周期特性</a:t>
            </a:r>
            <a:endParaRPr lang="en-US" altLang="zh-CN" dirty="0">
              <a:solidFill>
                <a:srgbClr val="FF0000"/>
              </a:solidFill>
            </a:endParaRPr>
          </a:p>
          <a:p>
            <a:pPr lvl="1"/>
            <a:r>
              <a:rPr lang="en-US" i="1" dirty="0"/>
              <a:t>F</a:t>
            </a:r>
            <a:r>
              <a:rPr lang="en-US" baseline="-25000" dirty="0"/>
              <a:t>2</a:t>
            </a:r>
            <a:r>
              <a:rPr lang="zh-CN" altLang="en-US" dirty="0"/>
              <a:t>上的任意</a:t>
            </a:r>
            <a:r>
              <a:rPr lang="en-US" altLang="zh-CN" i="1" dirty="0"/>
              <a:t>n</a:t>
            </a:r>
            <a:r>
              <a:rPr lang="zh-CN" altLang="en-US" dirty="0"/>
              <a:t>级</a:t>
            </a:r>
            <a:r>
              <a:rPr lang="en-US" altLang="zh-CN" dirty="0"/>
              <a:t>LFSR</a:t>
            </a:r>
            <a:r>
              <a:rPr lang="zh-CN" altLang="en-US" dirty="0"/>
              <a:t>产生的序列</a:t>
            </a:r>
            <a:r>
              <a:rPr lang="en-US" altLang="zh-CN" i="1" dirty="0"/>
              <a:t>a</a:t>
            </a:r>
            <a:r>
              <a:rPr lang="zh-CN" altLang="en-US" dirty="0"/>
              <a:t>都是终归周期的，且最小终归周期</a:t>
            </a:r>
            <a:r>
              <a:rPr lang="en-US" altLang="zh-CN" i="1" dirty="0"/>
              <a:t>p</a:t>
            </a:r>
            <a:r>
              <a:rPr lang="en-US" altLang="zh-CN" dirty="0"/>
              <a:t>(</a:t>
            </a:r>
            <a:r>
              <a:rPr lang="en-US" altLang="zh-CN" i="1" dirty="0"/>
              <a:t>a</a:t>
            </a:r>
            <a:r>
              <a:rPr lang="en-US" altLang="zh-CN" dirty="0"/>
              <a:t>)</a:t>
            </a:r>
            <a:r>
              <a:rPr lang="zh-CN" altLang="en-US" dirty="0"/>
              <a:t> ≤</a:t>
            </a:r>
            <a:r>
              <a:rPr lang="en-US" dirty="0"/>
              <a:t>2</a:t>
            </a:r>
            <a:r>
              <a:rPr lang="en-US" i="1" baseline="30000" dirty="0"/>
              <a:t>n</a:t>
            </a:r>
            <a:r>
              <a:rPr lang="en-US" dirty="0"/>
              <a:t>-1</a:t>
            </a:r>
            <a:r>
              <a:rPr lang="zh-CN" altLang="en-US" dirty="0"/>
              <a:t>。</a:t>
            </a:r>
            <a:endParaRPr lang="en-US" altLang="zh-CN" dirty="0"/>
          </a:p>
          <a:p>
            <a:pPr lvl="1"/>
            <a:r>
              <a:rPr lang="zh-CN" altLang="en-US" dirty="0"/>
              <a:t>若</a:t>
            </a:r>
            <a:r>
              <a:rPr lang="en-US" altLang="zh-CN" i="1" dirty="0"/>
              <a:t>n</a:t>
            </a:r>
            <a:r>
              <a:rPr lang="zh-CN" altLang="en-US" dirty="0"/>
              <a:t>级</a:t>
            </a:r>
            <a:r>
              <a:rPr lang="en-US" altLang="zh-CN" dirty="0"/>
              <a:t>LFSR</a:t>
            </a:r>
            <a:r>
              <a:rPr lang="zh-CN" altLang="en-US" dirty="0"/>
              <a:t>产生序列的最小终归周期</a:t>
            </a:r>
            <a:r>
              <a:rPr lang="en-US" altLang="zh-CN" i="1" dirty="0">
                <a:solidFill>
                  <a:schemeClr val="bg1">
                    <a:lumMod val="60000"/>
                    <a:lumOff val="40000"/>
                  </a:schemeClr>
                </a:solidFill>
              </a:rPr>
              <a:t>p</a:t>
            </a:r>
            <a:r>
              <a:rPr lang="en-US" altLang="zh-CN" dirty="0">
                <a:solidFill>
                  <a:schemeClr val="bg1">
                    <a:lumMod val="60000"/>
                    <a:lumOff val="40000"/>
                  </a:schemeClr>
                </a:solidFill>
              </a:rPr>
              <a:t>(</a:t>
            </a:r>
            <a:r>
              <a:rPr lang="en-US" altLang="zh-CN" i="1" dirty="0">
                <a:solidFill>
                  <a:schemeClr val="bg1">
                    <a:lumMod val="60000"/>
                    <a:lumOff val="40000"/>
                  </a:schemeClr>
                </a:solidFill>
              </a:rPr>
              <a:t>a</a:t>
            </a:r>
            <a:r>
              <a:rPr lang="en-US" altLang="zh-CN" dirty="0">
                <a:solidFill>
                  <a:schemeClr val="bg1">
                    <a:lumMod val="60000"/>
                    <a:lumOff val="40000"/>
                  </a:schemeClr>
                </a:solidFill>
              </a:rPr>
              <a:t>)=2</a:t>
            </a:r>
            <a:r>
              <a:rPr lang="en-US" altLang="zh-CN" i="1" baseline="30000" dirty="0">
                <a:solidFill>
                  <a:schemeClr val="bg1">
                    <a:lumMod val="60000"/>
                    <a:lumOff val="40000"/>
                  </a:schemeClr>
                </a:solidFill>
              </a:rPr>
              <a:t>n</a:t>
            </a:r>
            <a:r>
              <a:rPr lang="en-US" altLang="zh-CN" dirty="0">
                <a:solidFill>
                  <a:schemeClr val="bg1">
                    <a:lumMod val="60000"/>
                    <a:lumOff val="40000"/>
                  </a:schemeClr>
                </a:solidFill>
              </a:rPr>
              <a:t>-1</a:t>
            </a:r>
            <a:r>
              <a:rPr lang="zh-CN" altLang="en-US" dirty="0"/>
              <a:t>，则称该序列为</a:t>
            </a:r>
            <a:r>
              <a:rPr lang="en-US" altLang="zh-CN" i="1" dirty="0"/>
              <a:t>n</a:t>
            </a:r>
            <a:r>
              <a:rPr lang="zh-CN" altLang="en-US" dirty="0"/>
              <a:t>级最大周期</a:t>
            </a:r>
            <a:r>
              <a:rPr lang="en-US" altLang="zh-CN" dirty="0"/>
              <a:t>LFSR</a:t>
            </a:r>
            <a:r>
              <a:rPr lang="zh-CN" altLang="en-US" dirty="0"/>
              <a:t>序列，简称</a:t>
            </a:r>
            <a:r>
              <a:rPr lang="en-US" altLang="zh-CN" i="1" dirty="0"/>
              <a:t>m</a:t>
            </a:r>
            <a:r>
              <a:rPr lang="en-US" altLang="zh-CN" dirty="0"/>
              <a:t>-</a:t>
            </a:r>
            <a:r>
              <a:rPr lang="zh-CN" altLang="en-US" dirty="0"/>
              <a:t>序列。</a:t>
            </a:r>
            <a:endParaRPr lang="en-US" altLang="zh-CN" dirty="0"/>
          </a:p>
          <a:p>
            <a:pPr lvl="1"/>
            <a:r>
              <a:rPr lang="zh-CN" altLang="en-US" dirty="0"/>
              <a:t>该</a:t>
            </a:r>
            <a:r>
              <a:rPr lang="en-US" altLang="zh-CN" dirty="0"/>
              <a:t>LFSR</a:t>
            </a:r>
            <a:r>
              <a:rPr lang="zh-CN" altLang="en-US" dirty="0"/>
              <a:t>称为最长</a:t>
            </a:r>
            <a:r>
              <a:rPr lang="en-US" altLang="zh-CN" dirty="0"/>
              <a:t>LFSR</a:t>
            </a:r>
            <a:r>
              <a:rPr lang="zh-CN" altLang="en-US" dirty="0"/>
              <a:t>，也即</a:t>
            </a:r>
            <a:r>
              <a:rPr lang="en-US" altLang="zh-CN" i="1" dirty="0"/>
              <a:t>m</a:t>
            </a:r>
            <a:r>
              <a:rPr lang="en-US" altLang="zh-CN" dirty="0"/>
              <a:t>-</a:t>
            </a:r>
            <a:r>
              <a:rPr lang="zh-CN" altLang="en-US" dirty="0"/>
              <a:t>序列。</a:t>
            </a:r>
            <a:endParaRPr lang="en-US" altLang="zh-CN" dirty="0"/>
          </a:p>
          <a:p>
            <a:pPr lvl="1"/>
            <a:r>
              <a:rPr lang="zh-CN" altLang="en-US" dirty="0"/>
              <a:t>充要条件：</a:t>
            </a:r>
            <a:r>
              <a:rPr lang="en-US" altLang="zh-CN" i="1" dirty="0"/>
              <a:t>f</a:t>
            </a:r>
            <a:r>
              <a:rPr lang="en-US" altLang="zh-CN" dirty="0"/>
              <a:t>(</a:t>
            </a:r>
            <a:r>
              <a:rPr lang="en-US" altLang="zh-CN" i="1" dirty="0"/>
              <a:t>x</a:t>
            </a:r>
            <a:r>
              <a:rPr lang="en-US" altLang="zh-CN" dirty="0"/>
              <a:t>)</a:t>
            </a:r>
            <a:r>
              <a:rPr lang="zh-CN" altLang="en-US" dirty="0"/>
              <a:t>为</a:t>
            </a:r>
            <a:r>
              <a:rPr lang="en-US" altLang="zh-CN" i="1" dirty="0"/>
              <a:t>F</a:t>
            </a:r>
            <a:r>
              <a:rPr lang="en-US" altLang="zh-CN" baseline="-25000" dirty="0"/>
              <a:t>2</a:t>
            </a:r>
            <a:r>
              <a:rPr lang="zh-CN" altLang="en-US" dirty="0"/>
              <a:t>上的</a:t>
            </a:r>
            <a:r>
              <a:rPr lang="en-US" altLang="zh-CN" i="1" dirty="0"/>
              <a:t>n</a:t>
            </a:r>
            <a:r>
              <a:rPr lang="zh-CN" altLang="en-US" dirty="0"/>
              <a:t>次本原多项式。</a:t>
            </a:r>
            <a:endParaRPr lang="zh-CN" altLang="en-US" dirty="0"/>
          </a:p>
          <a:p>
            <a:pPr lvl="1"/>
            <a:endParaRPr lang="zh-CN" altLang="en-US" dirty="0"/>
          </a:p>
          <a:p>
            <a:pPr lvl="2"/>
            <a:endParaRPr lang="zh-CN" altLang="en-US" dirty="0"/>
          </a:p>
          <a:p>
            <a:pPr lvl="2"/>
            <a:endParaRPr lang="en-US" altLang="zh-CN" dirty="0"/>
          </a:p>
          <a:p>
            <a:pPr lvl="1"/>
            <a:endParaRPr lang="en-US" altLang="zh-CN" dirty="0"/>
          </a:p>
          <a:p>
            <a:pPr lvl="1"/>
            <a:endParaRPr lang="en-US" altLang="zh-CN" dirty="0"/>
          </a:p>
          <a:p>
            <a:pPr lvl="1"/>
            <a:endParaRPr lang="en-US" altLang="zh-CN" dirty="0"/>
          </a:p>
          <a:p>
            <a:pPr lvl="1">
              <a:buNone/>
            </a:pPr>
            <a:endParaRPr lang="en-US" altLang="zh-CN" dirty="0"/>
          </a:p>
          <a:p>
            <a:pPr lvl="1">
              <a:buNone/>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124744"/>
            <a:ext cx="8229600" cy="4824000"/>
          </a:xfrm>
        </p:spPr>
        <p:txBody>
          <a:bodyPr/>
          <a:lstStyle/>
          <a:p>
            <a:pPr marL="0" indent="0">
              <a:spcAft>
                <a:spcPts val="1800"/>
              </a:spcAft>
              <a:buNone/>
            </a:pPr>
            <a:r>
              <a:rPr lang="en-US" altLang="zh-CN" dirty="0">
                <a:solidFill>
                  <a:srgbClr val="FF0000"/>
                </a:solidFill>
              </a:rPr>
              <a:t>3. </a:t>
            </a:r>
            <a:r>
              <a:rPr lang="zh-CN" altLang="en-US" dirty="0">
                <a:solidFill>
                  <a:srgbClr val="FF0000"/>
                </a:solidFill>
              </a:rPr>
              <a:t>本原多项式</a:t>
            </a:r>
            <a:endParaRPr lang="en-US" altLang="zh-CN" dirty="0">
              <a:solidFill>
                <a:srgbClr val="FF0000"/>
              </a:solidFill>
            </a:endParaRPr>
          </a:p>
          <a:p>
            <a:pPr lvl="1"/>
            <a:r>
              <a:rPr lang="zh-CN" altLang="en-US" dirty="0"/>
              <a:t>多项式的阶：设</a:t>
            </a:r>
            <a:r>
              <a:rPr lang="en-US" altLang="zh-CN" i="1" dirty="0"/>
              <a:t>p</a:t>
            </a:r>
            <a:r>
              <a:rPr lang="en-US" altLang="zh-CN" dirty="0"/>
              <a:t>(</a:t>
            </a:r>
            <a:r>
              <a:rPr lang="en-US" altLang="zh-CN" i="1" dirty="0"/>
              <a:t>x</a:t>
            </a:r>
            <a:r>
              <a:rPr lang="en-US" altLang="zh-CN" dirty="0"/>
              <a:t>)</a:t>
            </a:r>
            <a:r>
              <a:rPr lang="zh-CN" altLang="en-US" dirty="0"/>
              <a:t>是</a:t>
            </a:r>
            <a:r>
              <a:rPr lang="en-US" altLang="zh-CN" i="1" dirty="0"/>
              <a:t>F</a:t>
            </a:r>
            <a:r>
              <a:rPr lang="en-US" altLang="zh-CN" baseline="-25000" dirty="0"/>
              <a:t>2</a:t>
            </a:r>
            <a:r>
              <a:rPr lang="zh-CN" altLang="en-US" dirty="0"/>
              <a:t>上的多项式，使</a:t>
            </a:r>
            <a:r>
              <a:rPr lang="en-US" altLang="zh-CN" i="1" dirty="0"/>
              <a:t>p</a:t>
            </a:r>
            <a:r>
              <a:rPr lang="en-US" altLang="zh-CN" dirty="0"/>
              <a:t>(</a:t>
            </a:r>
            <a:r>
              <a:rPr lang="en-US" altLang="zh-CN" i="1" dirty="0"/>
              <a:t>x</a:t>
            </a:r>
            <a:r>
              <a:rPr lang="en-US" altLang="zh-CN" dirty="0"/>
              <a:t>)|(</a:t>
            </a:r>
            <a:r>
              <a:rPr lang="en-US" altLang="zh-CN" i="1" dirty="0"/>
              <a:t>x</a:t>
            </a:r>
            <a:r>
              <a:rPr lang="en-US" altLang="zh-CN" i="1" baseline="30000" dirty="0"/>
              <a:t>p</a:t>
            </a:r>
            <a:r>
              <a:rPr lang="en-US" altLang="zh-CN" dirty="0"/>
              <a:t>-1)</a:t>
            </a:r>
            <a:r>
              <a:rPr lang="zh-CN" altLang="en-US" dirty="0"/>
              <a:t>的最小的</a:t>
            </a:r>
            <a:r>
              <a:rPr lang="en-US" altLang="zh-CN" i="1" dirty="0"/>
              <a:t>p</a:t>
            </a:r>
            <a:r>
              <a:rPr lang="zh-CN" altLang="en-US" dirty="0"/>
              <a:t>称为</a:t>
            </a:r>
            <a:r>
              <a:rPr lang="en-US" altLang="zh-CN" i="1" dirty="0"/>
              <a:t>p</a:t>
            </a:r>
            <a:r>
              <a:rPr lang="en-US" altLang="zh-CN" dirty="0"/>
              <a:t>(</a:t>
            </a:r>
            <a:r>
              <a:rPr lang="en-US" altLang="zh-CN" i="1" dirty="0"/>
              <a:t>x</a:t>
            </a:r>
            <a:r>
              <a:rPr lang="en-US" altLang="zh-CN" dirty="0"/>
              <a:t>)</a:t>
            </a:r>
            <a:r>
              <a:rPr lang="zh-CN" altLang="en-US" dirty="0"/>
              <a:t>的</a:t>
            </a:r>
            <a:r>
              <a:rPr lang="zh-CN" altLang="en-US" dirty="0">
                <a:solidFill>
                  <a:schemeClr val="bg1">
                    <a:lumMod val="60000"/>
                    <a:lumOff val="40000"/>
                  </a:schemeClr>
                </a:solidFill>
              </a:rPr>
              <a:t>阶</a:t>
            </a:r>
            <a:endParaRPr lang="en-US" altLang="zh-CN" dirty="0">
              <a:solidFill>
                <a:schemeClr val="bg1">
                  <a:lumMod val="60000"/>
                  <a:lumOff val="40000"/>
                </a:schemeClr>
              </a:solidFill>
            </a:endParaRPr>
          </a:p>
          <a:p>
            <a:pPr lvl="1"/>
            <a:r>
              <a:rPr lang="zh-CN" altLang="en-US" dirty="0"/>
              <a:t>若</a:t>
            </a:r>
            <a:r>
              <a:rPr lang="en-US" altLang="zh-CN" i="1" dirty="0"/>
              <a:t>n</a:t>
            </a:r>
            <a:r>
              <a:rPr lang="zh-CN" altLang="en-US" dirty="0"/>
              <a:t>次不可约多项式</a:t>
            </a:r>
            <a:r>
              <a:rPr lang="en-US" altLang="zh-CN" i="1" dirty="0"/>
              <a:t>p</a:t>
            </a:r>
            <a:r>
              <a:rPr lang="en-US" altLang="zh-CN" dirty="0"/>
              <a:t>(</a:t>
            </a:r>
            <a:r>
              <a:rPr lang="en-US" altLang="zh-CN" i="1" dirty="0"/>
              <a:t>x</a:t>
            </a:r>
            <a:r>
              <a:rPr lang="en-US" altLang="zh-CN" dirty="0"/>
              <a:t>)</a:t>
            </a:r>
            <a:r>
              <a:rPr lang="zh-CN" altLang="en-US" dirty="0"/>
              <a:t>的阶为</a:t>
            </a:r>
            <a:r>
              <a:rPr lang="en-US" altLang="zh-CN" dirty="0"/>
              <a:t>2</a:t>
            </a:r>
            <a:r>
              <a:rPr lang="en-US" altLang="zh-CN" i="1" baseline="30000" dirty="0"/>
              <a:t>n</a:t>
            </a:r>
            <a:r>
              <a:rPr lang="en-US" altLang="zh-CN" dirty="0"/>
              <a:t>-1</a:t>
            </a:r>
            <a:r>
              <a:rPr lang="zh-CN" altLang="en-US" dirty="0"/>
              <a:t>，则称</a:t>
            </a:r>
            <a:r>
              <a:rPr lang="en-US" altLang="zh-CN" i="1" dirty="0"/>
              <a:t>p</a:t>
            </a:r>
            <a:r>
              <a:rPr lang="en-US" altLang="zh-CN" dirty="0"/>
              <a:t>(</a:t>
            </a:r>
            <a:r>
              <a:rPr lang="en-US" altLang="zh-CN" i="1" dirty="0"/>
              <a:t>x</a:t>
            </a:r>
            <a:r>
              <a:rPr lang="en-US" altLang="zh-CN" dirty="0"/>
              <a:t>)</a:t>
            </a:r>
            <a:r>
              <a:rPr lang="zh-CN" altLang="en-US" dirty="0"/>
              <a:t>是</a:t>
            </a:r>
            <a:r>
              <a:rPr lang="en-US" altLang="zh-CN" i="1" dirty="0"/>
              <a:t>n</a:t>
            </a:r>
            <a:r>
              <a:rPr lang="zh-CN" altLang="en-US" dirty="0"/>
              <a:t>次</a:t>
            </a:r>
            <a:r>
              <a:rPr lang="zh-CN" altLang="en-US" dirty="0">
                <a:solidFill>
                  <a:schemeClr val="bg1">
                    <a:lumMod val="60000"/>
                    <a:lumOff val="40000"/>
                  </a:schemeClr>
                </a:solidFill>
              </a:rPr>
              <a:t>本原多项式</a:t>
            </a:r>
            <a:endParaRPr lang="en-US" altLang="zh-CN" dirty="0">
              <a:solidFill>
                <a:schemeClr val="bg1">
                  <a:lumMod val="60000"/>
                  <a:lumOff val="40000"/>
                </a:schemeClr>
              </a:solidFill>
            </a:endParaRPr>
          </a:p>
          <a:p>
            <a:pPr lvl="1"/>
            <a:r>
              <a:rPr lang="zh-CN" altLang="en-US" dirty="0"/>
              <a:t>对于任意的正整数</a:t>
            </a:r>
            <a:r>
              <a:rPr lang="en-US" altLang="zh-CN" i="1" dirty="0"/>
              <a:t>n</a:t>
            </a:r>
            <a:r>
              <a:rPr lang="zh-CN" altLang="en-US" dirty="0"/>
              <a:t>，至少存在一个</a:t>
            </a:r>
            <a:r>
              <a:rPr lang="en-US" altLang="zh-CN" i="1" dirty="0"/>
              <a:t>n</a:t>
            </a:r>
            <a:r>
              <a:rPr lang="zh-CN" altLang="en-US" dirty="0"/>
              <a:t>次本原多项式，因此</a:t>
            </a:r>
            <a:r>
              <a:rPr lang="zh-CN" altLang="en-US" dirty="0">
                <a:solidFill>
                  <a:schemeClr val="bg1">
                    <a:lumMod val="60000"/>
                    <a:lumOff val="40000"/>
                  </a:schemeClr>
                </a:solidFill>
              </a:rPr>
              <a:t>对于任意的</a:t>
            </a:r>
            <a:r>
              <a:rPr lang="en-US" altLang="zh-CN" i="1" dirty="0">
                <a:solidFill>
                  <a:schemeClr val="bg1">
                    <a:lumMod val="60000"/>
                    <a:lumOff val="40000"/>
                  </a:schemeClr>
                </a:solidFill>
              </a:rPr>
              <a:t>n</a:t>
            </a:r>
            <a:r>
              <a:rPr lang="zh-CN" altLang="en-US" dirty="0">
                <a:solidFill>
                  <a:schemeClr val="bg1">
                    <a:lumMod val="60000"/>
                    <a:lumOff val="40000"/>
                  </a:schemeClr>
                </a:solidFill>
              </a:rPr>
              <a:t>级</a:t>
            </a:r>
            <a:r>
              <a:rPr lang="en-US" altLang="zh-CN" dirty="0">
                <a:solidFill>
                  <a:schemeClr val="bg1">
                    <a:lumMod val="60000"/>
                    <a:lumOff val="40000"/>
                  </a:schemeClr>
                </a:solidFill>
              </a:rPr>
              <a:t>LFSR</a:t>
            </a:r>
            <a:r>
              <a:rPr lang="zh-CN" altLang="en-US" dirty="0">
                <a:solidFill>
                  <a:schemeClr val="bg1">
                    <a:lumMod val="60000"/>
                    <a:lumOff val="40000"/>
                  </a:schemeClr>
                </a:solidFill>
              </a:rPr>
              <a:t>，至少存在一种连接方式使其输出序列为</a:t>
            </a:r>
            <a:r>
              <a:rPr lang="en-US" altLang="zh-CN" i="1" dirty="0">
                <a:solidFill>
                  <a:schemeClr val="bg1">
                    <a:lumMod val="60000"/>
                    <a:lumOff val="40000"/>
                  </a:schemeClr>
                </a:solidFill>
              </a:rPr>
              <a:t>m</a:t>
            </a:r>
            <a:r>
              <a:rPr lang="zh-CN" altLang="en-US" dirty="0">
                <a:solidFill>
                  <a:schemeClr val="bg1">
                    <a:lumMod val="60000"/>
                    <a:lumOff val="40000"/>
                  </a:schemeClr>
                </a:solidFill>
              </a:rPr>
              <a:t>序列</a:t>
            </a:r>
            <a:endParaRPr lang="en-US" altLang="zh-CN" dirty="0">
              <a:solidFill>
                <a:schemeClr val="bg1">
                  <a:lumMod val="60000"/>
                  <a:lumOff val="40000"/>
                </a:schemeClr>
              </a:solidFill>
            </a:endParaRPr>
          </a:p>
          <a:p>
            <a:pPr lvl="1"/>
            <a:endParaRPr lang="zh-CN" altLang="en-US" dirty="0"/>
          </a:p>
          <a:p>
            <a:pPr lvl="2"/>
            <a:endParaRPr lang="zh-CN" altLang="en-US" dirty="0"/>
          </a:p>
          <a:p>
            <a:pPr lvl="2"/>
            <a:endParaRPr lang="zh-CN" altLang="en-US" dirty="0"/>
          </a:p>
          <a:p>
            <a:pPr lvl="2"/>
            <a:endParaRPr lang="en-US" altLang="zh-CN" dirty="0"/>
          </a:p>
          <a:p>
            <a:pPr lvl="1"/>
            <a:endParaRPr lang="en-US" altLang="zh-CN" dirty="0"/>
          </a:p>
          <a:p>
            <a:pPr lvl="1"/>
            <a:endParaRPr lang="en-US" altLang="zh-CN" dirty="0"/>
          </a:p>
          <a:p>
            <a:pPr lvl="1"/>
            <a:endParaRPr lang="en-US" altLang="zh-CN" dirty="0"/>
          </a:p>
          <a:p>
            <a:pPr lvl="1">
              <a:buNone/>
            </a:pPr>
            <a:endParaRPr lang="en-US" altLang="zh-CN" dirty="0"/>
          </a:p>
          <a:p>
            <a:pPr lvl="1">
              <a:buNone/>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199" y="1270449"/>
            <a:ext cx="8532873" cy="4824000"/>
          </a:xfrm>
        </p:spPr>
        <p:txBody>
          <a:bodyPr/>
          <a:lstStyle/>
          <a:p>
            <a:pPr marL="0" indent="0">
              <a:spcAft>
                <a:spcPts val="1800"/>
              </a:spcAft>
              <a:buNone/>
            </a:pPr>
            <a:r>
              <a:rPr lang="en-US" altLang="zh-CN" dirty="0">
                <a:solidFill>
                  <a:srgbClr val="FF0000"/>
                </a:solidFill>
              </a:rPr>
              <a:t>4. M</a:t>
            </a:r>
            <a:r>
              <a:rPr lang="zh-CN" altLang="en-US" dirty="0">
                <a:solidFill>
                  <a:srgbClr val="FF0000"/>
                </a:solidFill>
              </a:rPr>
              <a:t>序列</a:t>
            </a:r>
            <a:endParaRPr lang="en-US" altLang="zh-CN" dirty="0">
              <a:solidFill>
                <a:srgbClr val="FF0000"/>
              </a:solidFill>
            </a:endParaRPr>
          </a:p>
          <a:p>
            <a:pPr lvl="1"/>
            <a:r>
              <a:rPr lang="zh-CN" altLang="en-US" dirty="0"/>
              <a:t>定义：如</a:t>
            </a:r>
            <a:r>
              <a:rPr lang="en-US" altLang="zh-CN" i="1" dirty="0"/>
              <a:t>n</a:t>
            </a:r>
            <a:r>
              <a:rPr lang="zh-CN" altLang="en-US" dirty="0"/>
              <a:t>级</a:t>
            </a:r>
            <a:r>
              <a:rPr lang="en-US" altLang="zh-CN" dirty="0"/>
              <a:t>FSR</a:t>
            </a:r>
            <a:r>
              <a:rPr lang="zh-CN" altLang="en-US" dirty="0"/>
              <a:t>中的</a:t>
            </a:r>
            <a:r>
              <a:rPr lang="zh-CN" altLang="en-US" dirty="0">
                <a:solidFill>
                  <a:schemeClr val="bg1">
                    <a:lumMod val="60000"/>
                    <a:lumOff val="40000"/>
                  </a:schemeClr>
                </a:solidFill>
              </a:rPr>
              <a:t>反馈函数为非线性函数</a:t>
            </a:r>
            <a:r>
              <a:rPr lang="zh-CN" altLang="en-US" dirty="0"/>
              <a:t>，则构成的反馈移位寄存器为非线性反馈移位寄存器</a:t>
            </a:r>
            <a:r>
              <a:rPr lang="en-US" altLang="zh-CN" dirty="0"/>
              <a:t>NFSR</a:t>
            </a:r>
            <a:r>
              <a:rPr lang="zh-CN" altLang="en-US" dirty="0"/>
              <a:t>，输出序列为非线性序列。</a:t>
            </a:r>
            <a:r>
              <a:rPr lang="zh-CN" altLang="en-US" dirty="0">
                <a:solidFill>
                  <a:schemeClr val="bg1">
                    <a:lumMod val="60000"/>
                    <a:lumOff val="40000"/>
                  </a:schemeClr>
                </a:solidFill>
              </a:rPr>
              <a:t>输出序列的周期最大的达到</a:t>
            </a:r>
            <a:r>
              <a:rPr lang="en-US" altLang="zh-CN" dirty="0">
                <a:solidFill>
                  <a:schemeClr val="bg1">
                    <a:lumMod val="60000"/>
                    <a:lumOff val="40000"/>
                  </a:schemeClr>
                </a:solidFill>
              </a:rPr>
              <a:t>2</a:t>
            </a:r>
            <a:r>
              <a:rPr lang="en-US" altLang="zh-CN" i="1" baseline="30000" dirty="0">
                <a:solidFill>
                  <a:schemeClr val="bg1">
                    <a:lumMod val="60000"/>
                    <a:lumOff val="40000"/>
                  </a:schemeClr>
                </a:solidFill>
              </a:rPr>
              <a:t>n</a:t>
            </a:r>
            <a:r>
              <a:rPr lang="zh-CN" altLang="en-US" dirty="0"/>
              <a:t>，并称周期达到最大值的非线性移位寄存器序列为</a:t>
            </a:r>
            <a:r>
              <a:rPr lang="en-US" altLang="zh-CN" dirty="0"/>
              <a:t>M-</a:t>
            </a:r>
            <a:r>
              <a:rPr lang="zh-CN" altLang="en-US" dirty="0"/>
              <a:t>序列。</a:t>
            </a:r>
            <a:endParaRPr lang="zh-CN" altLang="en-US" dirty="0"/>
          </a:p>
          <a:p>
            <a:pPr lvl="2"/>
            <a:endParaRPr lang="zh-CN" altLang="en-US" dirty="0"/>
          </a:p>
          <a:p>
            <a:pPr lvl="2"/>
            <a:endParaRPr lang="zh-CN" altLang="en-US" dirty="0"/>
          </a:p>
          <a:p>
            <a:pPr lvl="2"/>
            <a:endParaRPr lang="en-US" altLang="zh-CN" dirty="0"/>
          </a:p>
          <a:p>
            <a:pPr lvl="1"/>
            <a:endParaRPr lang="en-US" altLang="zh-CN" dirty="0"/>
          </a:p>
          <a:p>
            <a:pPr lvl="1"/>
            <a:endParaRPr lang="en-US" altLang="zh-CN" dirty="0"/>
          </a:p>
          <a:p>
            <a:pPr lvl="1"/>
            <a:endParaRPr lang="en-US" altLang="zh-CN" dirty="0"/>
          </a:p>
          <a:p>
            <a:pPr lvl="1">
              <a:buNone/>
            </a:pPr>
            <a:endParaRPr lang="en-US" altLang="zh-CN" dirty="0"/>
          </a:p>
          <a:p>
            <a:pPr lvl="1">
              <a:buNone/>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41376"/>
            <a:ext cx="8229600" cy="4824000"/>
          </a:xfrm>
        </p:spPr>
        <p:txBody>
          <a:bodyPr/>
          <a:lstStyle/>
          <a:p>
            <a:pPr marL="0" indent="0">
              <a:spcAft>
                <a:spcPts val="1800"/>
              </a:spcAft>
              <a:buNone/>
            </a:pPr>
            <a:r>
              <a:rPr lang="en-US" altLang="zh-CN" dirty="0">
                <a:solidFill>
                  <a:srgbClr val="FF0000"/>
                </a:solidFill>
              </a:rPr>
              <a:t>5. </a:t>
            </a:r>
            <a:r>
              <a:rPr lang="zh-CN" altLang="en-US" dirty="0">
                <a:solidFill>
                  <a:srgbClr val="FF0000"/>
                </a:solidFill>
              </a:rPr>
              <a:t>利用</a:t>
            </a:r>
            <a:r>
              <a:rPr lang="en-US" altLang="zh-CN" dirty="0">
                <a:solidFill>
                  <a:srgbClr val="FF0000"/>
                </a:solidFill>
              </a:rPr>
              <a:t>LFSR</a:t>
            </a:r>
            <a:r>
              <a:rPr lang="zh-CN" altLang="en-US" dirty="0">
                <a:solidFill>
                  <a:srgbClr val="FF0000"/>
                </a:solidFill>
              </a:rPr>
              <a:t>产生密钥流</a:t>
            </a:r>
            <a:endParaRPr lang="en-US" altLang="zh-CN" dirty="0">
              <a:solidFill>
                <a:srgbClr val="FF0000"/>
              </a:solidFill>
            </a:endParaRPr>
          </a:p>
          <a:p>
            <a:pPr lvl="1"/>
            <a:r>
              <a:rPr lang="zh-CN" altLang="en-US" dirty="0"/>
              <a:t>非线性组合一些</a:t>
            </a:r>
            <a:r>
              <a:rPr lang="en-US" altLang="zh-CN" dirty="0"/>
              <a:t>LFSR</a:t>
            </a:r>
            <a:r>
              <a:rPr lang="zh-CN" altLang="en-US" dirty="0"/>
              <a:t>的输出</a:t>
            </a:r>
            <a:endParaRPr lang="en-US" altLang="zh-CN" dirty="0"/>
          </a:p>
          <a:p>
            <a:pPr lvl="1"/>
            <a:r>
              <a:rPr lang="zh-CN" altLang="en-US" dirty="0"/>
              <a:t>非线性滤波一个</a:t>
            </a:r>
            <a:r>
              <a:rPr lang="en-US" altLang="zh-CN" dirty="0"/>
              <a:t>LFSR</a:t>
            </a:r>
            <a:r>
              <a:rPr lang="zh-CN" altLang="en-US" dirty="0"/>
              <a:t>的状态</a:t>
            </a:r>
            <a:endParaRPr lang="en-US" altLang="zh-CN" dirty="0"/>
          </a:p>
          <a:p>
            <a:pPr lvl="1">
              <a:buNone/>
            </a:pPr>
            <a:endParaRPr lang="en-US" altLang="zh-CN" dirty="0"/>
          </a:p>
          <a:p>
            <a:pPr lvl="1"/>
            <a:endParaRPr lang="zh-CN" altLang="en-US" dirty="0"/>
          </a:p>
          <a:p>
            <a:pPr lvl="2"/>
            <a:endParaRPr lang="zh-CN" altLang="en-US" dirty="0"/>
          </a:p>
          <a:p>
            <a:pPr lvl="2"/>
            <a:endParaRPr lang="en-US" altLang="zh-CN" dirty="0"/>
          </a:p>
          <a:p>
            <a:pPr lvl="1"/>
            <a:endParaRPr lang="en-US" altLang="zh-CN" dirty="0"/>
          </a:p>
          <a:p>
            <a:pPr lvl="1"/>
            <a:endParaRPr lang="en-US" altLang="zh-CN" dirty="0"/>
          </a:p>
          <a:p>
            <a:pPr lvl="1"/>
            <a:endParaRPr lang="en-US" altLang="zh-CN" dirty="0"/>
          </a:p>
          <a:p>
            <a:pPr lvl="1">
              <a:buNone/>
            </a:pPr>
            <a:endParaRPr lang="en-US" altLang="zh-CN" dirty="0"/>
          </a:p>
          <a:p>
            <a:pPr lvl="1">
              <a:buNone/>
            </a:pPr>
            <a:endParaRPr lang="zh-CN" altLang="en-US" dirty="0"/>
          </a:p>
        </p:txBody>
      </p:sp>
      <p:sp>
        <p:nvSpPr>
          <p:cNvPr id="1545222" name="Rectangle 6"/>
          <p:cNvSpPr>
            <a:spLocks noChangeArrowheads="1"/>
          </p:cNvSpPr>
          <p:nvPr/>
        </p:nvSpPr>
        <p:spPr bwMode="auto">
          <a:xfrm>
            <a:off x="0" y="-243408"/>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545221" name="Object 5"/>
          <p:cNvGraphicFramePr>
            <a:graphicFrameLocks noChangeAspect="1"/>
          </p:cNvGraphicFramePr>
          <p:nvPr/>
        </p:nvGraphicFramePr>
        <p:xfrm>
          <a:off x="1655676" y="4020648"/>
          <a:ext cx="4105235" cy="2044728"/>
        </p:xfrm>
        <a:graphic>
          <a:graphicData uri="http://schemas.openxmlformats.org/presentationml/2006/ole">
            <mc:AlternateContent xmlns:mc="http://schemas.openxmlformats.org/markup-compatibility/2006">
              <mc:Choice xmlns:v="urn:schemas-microsoft-com:vml" Requires="v">
                <p:oleObj spid="_x0000_s3" name="Visio" r:id="rId1" imgW="1751330" imgH="869315" progId="Visio.Drawing.11">
                  <p:embed/>
                </p:oleObj>
              </mc:Choice>
              <mc:Fallback>
                <p:oleObj name="Visio" r:id="rId1" imgW="1751330" imgH="869315" progId="Visio.Drawing.11">
                  <p:embed/>
                  <p:pic>
                    <p:nvPicPr>
                      <p:cNvPr id="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676" y="4020648"/>
                        <a:ext cx="4105235" cy="20447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45224" name="Rectangle 8"/>
          <p:cNvSpPr>
            <a:spLocks noChangeArrowheads="1"/>
          </p:cNvSpPr>
          <p:nvPr/>
        </p:nvSpPr>
        <p:spPr bwMode="auto">
          <a:xfrm>
            <a:off x="0" y="-243408"/>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5225" name="Rectangle 9"/>
          <p:cNvSpPr>
            <a:spLocks noChangeArrowheads="1"/>
          </p:cNvSpPr>
          <p:nvPr/>
        </p:nvSpPr>
        <p:spPr bwMode="auto">
          <a:xfrm>
            <a:off x="0" y="-243408"/>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4" name="Object 8"/>
          <p:cNvGraphicFramePr>
            <a:graphicFrameLocks noChangeAspect="1"/>
          </p:cNvGraphicFramePr>
          <p:nvPr/>
        </p:nvGraphicFramePr>
        <p:xfrm>
          <a:off x="6569046" y="3437620"/>
          <a:ext cx="2117754" cy="2964203"/>
        </p:xfrm>
        <a:graphic>
          <a:graphicData uri="http://schemas.openxmlformats.org/presentationml/2006/ole">
            <mc:AlternateContent xmlns:mc="http://schemas.openxmlformats.org/markup-compatibility/2006">
              <mc:Choice xmlns:v="urn:schemas-microsoft-com:vml" Requires="v">
                <p:oleObj spid="_x0000_s5" name="Visio" r:id="rId3" imgW="869315" imgH="1217295" progId="Visio.Drawing.11">
                  <p:embed/>
                </p:oleObj>
              </mc:Choice>
              <mc:Fallback>
                <p:oleObj name="Visio" r:id="rId3" imgW="869315" imgH="1217295" progId="Visio.Drawing.11">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9046" y="3437620"/>
                        <a:ext cx="2117754" cy="29642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142851" y="4812179"/>
            <a:ext cx="1409380" cy="461665"/>
          </a:xfrm>
          <a:prstGeom prst="rect">
            <a:avLst/>
          </a:prstGeom>
          <a:solidFill>
            <a:srgbClr val="5A8800"/>
          </a:solidFill>
        </p:spPr>
        <p:txBody>
          <a:bodyPr wrap="square" rtlCol="0">
            <a:spAutoFit/>
          </a:bodyPr>
          <a:lstStyle/>
          <a:p>
            <a:r>
              <a:rPr lang="en-US" altLang="zh-CN" sz="2400" u="none" dirty="0"/>
              <a:t>A5/1</a:t>
            </a:r>
            <a:r>
              <a:rPr lang="zh-CN" altLang="en-US" sz="2400" u="none" dirty="0">
                <a:latin typeface="黑体" panose="02010609060101010101" pitchFamily="49" charset="-122"/>
                <a:ea typeface="黑体" panose="02010609060101010101" pitchFamily="49" charset="-122"/>
              </a:rPr>
              <a:t>算法</a:t>
            </a:r>
            <a:endParaRPr lang="zh-CN" altLang="en-US" sz="2400" u="none" dirty="0">
              <a:latin typeface="黑体" panose="02010609060101010101" pitchFamily="49" charset="-122"/>
              <a:ea typeface="黑体" panose="02010609060101010101" pitchFamily="49" charset="-122"/>
            </a:endParaRPr>
          </a:p>
        </p:txBody>
      </p:sp>
      <p:sp>
        <p:nvSpPr>
          <p:cNvPr id="9" name="TextBox 8"/>
          <p:cNvSpPr txBox="1"/>
          <p:nvPr/>
        </p:nvSpPr>
        <p:spPr>
          <a:xfrm>
            <a:off x="6881524" y="2789548"/>
            <a:ext cx="1492797" cy="461665"/>
          </a:xfrm>
          <a:prstGeom prst="rect">
            <a:avLst/>
          </a:prstGeom>
          <a:solidFill>
            <a:srgbClr val="5A8800"/>
          </a:solidFill>
        </p:spPr>
        <p:txBody>
          <a:bodyPr wrap="square" rtlCol="0">
            <a:spAutoFit/>
          </a:bodyPr>
          <a:lstStyle/>
          <a:p>
            <a:r>
              <a:rPr lang="en-US" altLang="zh-CN" sz="2400" u="none" dirty="0"/>
              <a:t>ZUC</a:t>
            </a:r>
            <a:r>
              <a:rPr lang="zh-CN" altLang="en-US" sz="2400" u="none" dirty="0">
                <a:latin typeface="黑体" panose="02010609060101010101" pitchFamily="49" charset="-122"/>
                <a:ea typeface="黑体" panose="02010609060101010101" pitchFamily="49" charset="-122"/>
              </a:rPr>
              <a:t>算法</a:t>
            </a:r>
            <a:endParaRPr lang="zh-CN" altLang="en-US" sz="2400" u="none"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10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545221"/>
                                        </p:tgtEl>
                                        <p:attrNameLst>
                                          <p:attrName>style.visibility</p:attrName>
                                        </p:attrNameLst>
                                      </p:cBhvr>
                                      <p:to>
                                        <p:strVal val="visible"/>
                                      </p:to>
                                    </p:set>
                                    <p:animEffect transition="in" filter="dissolve">
                                      <p:cBhvr>
                                        <p:cTn id="16" dur="500"/>
                                        <p:tgtEl>
                                          <p:spTgt spid="15452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1000"/>
                                        <p:tgtEl>
                                          <p:spTgt spid="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有限状态自动机</a:t>
            </a:r>
            <a:endParaRPr lang="en-US" altLang="zh-CN" dirty="0"/>
          </a:p>
          <a:p>
            <a:endParaRPr lang="zh-CN" altLang="en-US" dirty="0"/>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8107" t="36095" r="16532" b="7554"/>
          <a:stretch>
            <a:fillRect/>
          </a:stretch>
        </p:blipFill>
        <p:spPr>
          <a:xfrm>
            <a:off x="491393" y="2204865"/>
            <a:ext cx="8365083" cy="38801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1">
            <a:extLst>
              <a:ext uri="{28A0092B-C50C-407E-A947-70E740481C1C}">
                <a14:useLocalDpi xmlns:a14="http://schemas.microsoft.com/office/drawing/2010/main" val="0"/>
              </a:ext>
            </a:extLst>
          </a:blip>
          <a:srcRect l="21497" t="37820" r="14714" b="9615"/>
          <a:stretch>
            <a:fillRect/>
          </a:stretch>
        </p:blipFill>
        <p:spPr>
          <a:xfrm>
            <a:off x="64168" y="1457781"/>
            <a:ext cx="8892480" cy="3942438"/>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1">
            <a:extLst>
              <a:ext uri="{28A0092B-C50C-407E-A947-70E740481C1C}">
                <a14:useLocalDpi xmlns:a14="http://schemas.microsoft.com/office/drawing/2010/main" val="0"/>
              </a:ext>
            </a:extLst>
          </a:blip>
          <a:srcRect l="20688" t="35376" r="19814" b="11770"/>
          <a:stretch>
            <a:fillRect/>
          </a:stretch>
        </p:blipFill>
        <p:spPr>
          <a:xfrm>
            <a:off x="315773" y="1556792"/>
            <a:ext cx="8663116" cy="4140460"/>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a:xfrm>
            <a:off x="2231740" y="2276872"/>
            <a:ext cx="4856231" cy="581025"/>
            <a:chOff x="1375683" y="2060848"/>
            <a:chExt cx="4856231" cy="581025"/>
          </a:xfrm>
        </p:grpSpPr>
        <p:sp>
          <p:nvSpPr>
            <p:cNvPr id="29" name="Rectangle 4"/>
            <p:cNvSpPr>
              <a:spLocks noChangeArrowheads="1"/>
            </p:cNvSpPr>
            <p:nvPr/>
          </p:nvSpPr>
          <p:spPr bwMode="auto">
            <a:xfrm>
              <a:off x="1375683" y="2060848"/>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一</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sp>
          <p:nvSpPr>
            <p:cNvPr id="32" name="AutoShape 5"/>
            <p:cNvSpPr>
              <a:spLocks noChangeArrowheads="1"/>
            </p:cNvSpPr>
            <p:nvPr/>
          </p:nvSpPr>
          <p:spPr bwMode="auto">
            <a:xfrm>
              <a:off x="2229470" y="2060848"/>
              <a:ext cx="4002444" cy="581025"/>
            </a:xfrm>
            <a:prstGeom prst="roundRect">
              <a:avLst>
                <a:gd name="adj" fmla="val 0"/>
              </a:avLst>
            </a:prstGeom>
            <a:noFill/>
            <a:ln w="3175">
              <a:solidFill>
                <a:srgbClr val="C0C0C0"/>
              </a:solidFill>
              <a:round/>
            </a:ln>
          </p:spPr>
          <p:txBody>
            <a:bodyPr anchor="ctr"/>
            <a:lstStyle/>
            <a:p>
              <a:pPr>
                <a:defRPr/>
              </a:pPr>
              <a:r>
                <a:rPr lang="zh-CN" altLang="en-US" sz="3200" u="none" kern="0" dirty="0">
                  <a:solidFill>
                    <a:srgbClr val="FF0000"/>
                  </a:solidFill>
                  <a:latin typeface="黑体" panose="02010609060101010101" pitchFamily="49" charset="-122"/>
                  <a:ea typeface="黑体" panose="02010609060101010101" pitchFamily="49" charset="-122"/>
                </a:rPr>
                <a:t>序列密码概述</a:t>
              </a:r>
              <a:endParaRPr lang="zh-CN" altLang="en-US" sz="3200" u="none" kern="0" dirty="0">
                <a:solidFill>
                  <a:srgbClr val="FF0000"/>
                </a:solidFill>
                <a:latin typeface="黑体" panose="02010609060101010101" pitchFamily="49" charset="-122"/>
                <a:ea typeface="黑体" panose="02010609060101010101" pitchFamily="49" charset="-122"/>
              </a:endParaRPr>
            </a:p>
          </p:txBody>
        </p:sp>
      </p:grpSp>
      <p:grpSp>
        <p:nvGrpSpPr>
          <p:cNvPr id="3" name="组合 43"/>
          <p:cNvGrpSpPr/>
          <p:nvPr/>
        </p:nvGrpSpPr>
        <p:grpSpPr>
          <a:xfrm>
            <a:off x="2231740" y="3164826"/>
            <a:ext cx="4819717" cy="581025"/>
            <a:chOff x="1375683" y="4149080"/>
            <a:chExt cx="4819717" cy="581025"/>
          </a:xfrm>
        </p:grpSpPr>
        <p:sp>
          <p:nvSpPr>
            <p:cNvPr id="38" name="AutoShape 7"/>
            <p:cNvSpPr>
              <a:spLocks noChangeArrowheads="1"/>
            </p:cNvSpPr>
            <p:nvPr/>
          </p:nvSpPr>
          <p:spPr bwMode="auto">
            <a:xfrm>
              <a:off x="2229469" y="4149080"/>
              <a:ext cx="3965931" cy="581025"/>
            </a:xfrm>
            <a:prstGeom prst="roundRect">
              <a:avLst>
                <a:gd name="adj" fmla="val 0"/>
              </a:avLst>
            </a:prstGeom>
            <a:noFill/>
            <a:ln w="3175">
              <a:solidFill>
                <a:srgbClr val="C0C0C0"/>
              </a:solidFill>
              <a:round/>
            </a:ln>
          </p:spPr>
          <p:txBody>
            <a:bodyPr anchor="ctr"/>
            <a:lstStyle/>
            <a:p>
              <a:r>
                <a:rPr lang="zh-CN" altLang="en-US" sz="3200" u="none" dirty="0">
                  <a:solidFill>
                    <a:srgbClr val="000000"/>
                  </a:solidFill>
                  <a:ea typeface="黑体" panose="02010609060101010101" pitchFamily="49" charset="-122"/>
                </a:rPr>
                <a:t>线性反馈移位寄存器</a:t>
              </a:r>
              <a:endParaRPr lang="zh-CN" altLang="en-US" sz="3200" u="none" dirty="0">
                <a:solidFill>
                  <a:srgbClr val="000000"/>
                </a:solidFill>
                <a:ea typeface="黑体" panose="02010609060101010101" pitchFamily="49" charset="-122"/>
              </a:endParaRPr>
            </a:p>
          </p:txBody>
        </p:sp>
        <p:sp>
          <p:nvSpPr>
            <p:cNvPr id="39" name="Rectangle 8"/>
            <p:cNvSpPr>
              <a:spLocks noChangeArrowheads="1"/>
            </p:cNvSpPr>
            <p:nvPr/>
          </p:nvSpPr>
          <p:spPr bwMode="auto">
            <a:xfrm>
              <a:off x="1375683" y="4149080"/>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二</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
        <p:nvSpPr>
          <p:cNvPr id="40" name="矩形 39"/>
          <p:cNvSpPr/>
          <p:nvPr/>
        </p:nvSpPr>
        <p:spPr>
          <a:xfrm>
            <a:off x="3405767" y="1268760"/>
            <a:ext cx="2371162" cy="707886"/>
          </a:xfrm>
          <a:prstGeom prst="rect">
            <a:avLst/>
          </a:prstGeom>
          <a:ln>
            <a:noFill/>
          </a:ln>
        </p:spPr>
        <p:txBody>
          <a:bodyPr wrap="none">
            <a:spAutoFit/>
          </a:bodyPr>
          <a:lstStyle/>
          <a:p>
            <a:r>
              <a:rPr lang="zh-CN" altLang="en-US" sz="4000" b="1" u="none" dirty="0">
                <a:solidFill>
                  <a:srgbClr val="008000"/>
                </a:solidFill>
                <a:latin typeface="方正大黑简体" pitchFamily="65" charset="-122"/>
                <a:ea typeface="方正大黑简体" pitchFamily="65" charset="-122"/>
              </a:rPr>
              <a:t>主要内容</a:t>
            </a:r>
            <a:r>
              <a:rPr lang="en-US" altLang="zh-CN" sz="4000" b="1" u="none" dirty="0">
                <a:solidFill>
                  <a:srgbClr val="008000"/>
                </a:solidFill>
                <a:latin typeface="方正大黑简体" pitchFamily="65" charset="-122"/>
                <a:ea typeface="方正大黑简体" pitchFamily="65" charset="-122"/>
              </a:rPr>
              <a:t> </a:t>
            </a:r>
            <a:endParaRPr lang="en-US" altLang="zh-CN" sz="4000" b="1" u="none" dirty="0">
              <a:solidFill>
                <a:srgbClr val="008000"/>
              </a:solidFill>
              <a:latin typeface="方正大黑简体" pitchFamily="65" charset="-122"/>
              <a:ea typeface="方正大黑简体" pitchFamily="65" charset="-122"/>
            </a:endParaRPr>
          </a:p>
        </p:txBody>
      </p:sp>
      <p:grpSp>
        <p:nvGrpSpPr>
          <p:cNvPr id="4" name="组合 47"/>
          <p:cNvGrpSpPr/>
          <p:nvPr/>
        </p:nvGrpSpPr>
        <p:grpSpPr>
          <a:xfrm>
            <a:off x="2231740" y="4052780"/>
            <a:ext cx="4819715" cy="581025"/>
            <a:chOff x="1375683" y="4149080"/>
            <a:chExt cx="4819715" cy="581025"/>
          </a:xfrm>
        </p:grpSpPr>
        <p:sp>
          <p:nvSpPr>
            <p:cNvPr id="42" name="AutoShape 7"/>
            <p:cNvSpPr>
              <a:spLocks noChangeArrowheads="1"/>
            </p:cNvSpPr>
            <p:nvPr/>
          </p:nvSpPr>
          <p:spPr bwMode="auto">
            <a:xfrm>
              <a:off x="2229469" y="4149080"/>
              <a:ext cx="3965929" cy="581025"/>
            </a:xfrm>
            <a:prstGeom prst="roundRect">
              <a:avLst>
                <a:gd name="adj" fmla="val 0"/>
              </a:avLst>
            </a:prstGeom>
            <a:noFill/>
            <a:ln w="3175">
              <a:solidFill>
                <a:srgbClr val="C0C0C0"/>
              </a:solidFill>
              <a:round/>
            </a:ln>
          </p:spPr>
          <p:txBody>
            <a:bodyPr anchor="ctr"/>
            <a:lstStyle/>
            <a:p>
              <a:r>
                <a:rPr lang="zh-CN" altLang="en-US" sz="3200" u="none" dirty="0">
                  <a:solidFill>
                    <a:srgbClr val="000000"/>
                  </a:solidFill>
                  <a:latin typeface="黑体" panose="02010609060101010101" pitchFamily="49" charset="-122"/>
                  <a:ea typeface="黑体" panose="02010609060101010101" pitchFamily="49" charset="-122"/>
                </a:rPr>
                <a:t>祖冲之序列密码算法</a:t>
              </a:r>
              <a:endParaRPr lang="zh-CN" altLang="en-US" sz="3200" u="none" dirty="0">
                <a:solidFill>
                  <a:srgbClr val="000000"/>
                </a:solidFill>
                <a:latin typeface="黑体" panose="02010609060101010101" pitchFamily="49" charset="-122"/>
                <a:ea typeface="黑体" panose="02010609060101010101" pitchFamily="49" charset="-122"/>
              </a:endParaRPr>
            </a:p>
          </p:txBody>
        </p:sp>
        <p:sp>
          <p:nvSpPr>
            <p:cNvPr id="43" name="Rectangle 8"/>
            <p:cNvSpPr>
              <a:spLocks noChangeArrowheads="1"/>
            </p:cNvSpPr>
            <p:nvPr/>
          </p:nvSpPr>
          <p:spPr bwMode="auto">
            <a:xfrm>
              <a:off x="1375683" y="4149080"/>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三</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grpSp>
        <p:nvGrpSpPr>
          <p:cNvPr id="5" name="组合 47"/>
          <p:cNvGrpSpPr/>
          <p:nvPr/>
        </p:nvGrpSpPr>
        <p:grpSpPr>
          <a:xfrm>
            <a:off x="2231740" y="4940734"/>
            <a:ext cx="4819715" cy="581025"/>
            <a:chOff x="1375683" y="4149080"/>
            <a:chExt cx="4819715" cy="581025"/>
          </a:xfrm>
        </p:grpSpPr>
        <p:sp>
          <p:nvSpPr>
            <p:cNvPr id="6" name="AutoShape 7"/>
            <p:cNvSpPr>
              <a:spLocks noChangeArrowheads="1"/>
            </p:cNvSpPr>
            <p:nvPr/>
          </p:nvSpPr>
          <p:spPr bwMode="auto">
            <a:xfrm>
              <a:off x="2229469" y="4149080"/>
              <a:ext cx="3965929" cy="581025"/>
            </a:xfrm>
            <a:prstGeom prst="roundRect">
              <a:avLst>
                <a:gd name="adj" fmla="val 0"/>
              </a:avLst>
            </a:prstGeom>
            <a:noFill/>
            <a:ln w="3175">
              <a:solidFill>
                <a:srgbClr val="C0C0C0"/>
              </a:solidFill>
              <a:round/>
            </a:ln>
          </p:spPr>
          <p:txBody>
            <a:bodyPr anchor="ctr"/>
            <a:lstStyle/>
            <a:p>
              <a:r>
                <a:rPr lang="en-US" altLang="zh-CN" sz="3200" u="none">
                  <a:solidFill>
                    <a:srgbClr val="000000"/>
                  </a:solidFill>
                  <a:ea typeface="黑体" panose="02010609060101010101" pitchFamily="49" charset="-122"/>
                </a:rPr>
                <a:t>Trivium</a:t>
              </a:r>
              <a:r>
                <a:rPr lang="zh-CN" altLang="en-US" sz="3200" u="none" dirty="0">
                  <a:solidFill>
                    <a:srgbClr val="000000"/>
                  </a:solidFill>
                  <a:latin typeface="黑体" panose="02010609060101010101" pitchFamily="49" charset="-122"/>
                  <a:ea typeface="黑体" panose="02010609060101010101" pitchFamily="49" charset="-122"/>
                </a:rPr>
                <a:t>算法</a:t>
              </a:r>
              <a:endParaRPr lang="zh-CN" altLang="en-US" sz="3200" u="none" dirty="0">
                <a:solidFill>
                  <a:srgbClr val="000000"/>
                </a:solidFill>
                <a:latin typeface="黑体" panose="02010609060101010101" pitchFamily="49" charset="-122"/>
                <a:ea typeface="黑体" panose="02010609060101010101" pitchFamily="49" charset="-122"/>
              </a:endParaRPr>
            </a:p>
          </p:txBody>
        </p:sp>
        <p:sp>
          <p:nvSpPr>
            <p:cNvPr id="7" name="Rectangle 8"/>
            <p:cNvSpPr>
              <a:spLocks noChangeArrowheads="1"/>
            </p:cNvSpPr>
            <p:nvPr/>
          </p:nvSpPr>
          <p:spPr bwMode="auto">
            <a:xfrm>
              <a:off x="1375683" y="4149080"/>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四</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1">
            <a:extLst>
              <a:ext uri="{28A0092B-C50C-407E-A947-70E740481C1C}">
                <a14:useLocalDpi xmlns:a14="http://schemas.microsoft.com/office/drawing/2010/main" val="0"/>
              </a:ext>
            </a:extLst>
          </a:blip>
          <a:srcRect l="17188" t="39441" r="19376" b="15022"/>
          <a:stretch>
            <a:fillRect/>
          </a:stretch>
        </p:blipFill>
        <p:spPr>
          <a:xfrm>
            <a:off x="179512" y="1592796"/>
            <a:ext cx="8763112" cy="3384376"/>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1">
            <a:extLst>
              <a:ext uri="{28A0092B-C50C-407E-A947-70E740481C1C}">
                <a14:useLocalDpi xmlns:a14="http://schemas.microsoft.com/office/drawing/2010/main" val="0"/>
              </a:ext>
            </a:extLst>
          </a:blip>
          <a:srcRect l="21126" t="28057" r="20688" b="28846"/>
          <a:stretch>
            <a:fillRect/>
          </a:stretch>
        </p:blipFill>
        <p:spPr>
          <a:xfrm>
            <a:off x="1187623" y="1004278"/>
            <a:ext cx="6595521" cy="2628292"/>
          </a:xfrm>
        </p:spPr>
      </p:pic>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31368" t="35363" r="31582" b="15351"/>
          <a:stretch>
            <a:fillRect/>
          </a:stretch>
        </p:blipFill>
        <p:spPr>
          <a:xfrm>
            <a:off x="2951820" y="3632570"/>
            <a:ext cx="3672408" cy="262829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p:cNvPicPr>
            <a:picLocks noGrp="1" noChangeAspect="1"/>
          </p:cNvPicPr>
          <p:nvPr>
            <p:ph idx="1"/>
          </p:nvPr>
        </p:nvPicPr>
        <p:blipFill rotWithShape="1">
          <a:blip r:embed="rId1">
            <a:extLst>
              <a:ext uri="{28A0092B-C50C-407E-A947-70E740481C1C}">
                <a14:useLocalDpi xmlns:a14="http://schemas.microsoft.com/office/drawing/2010/main" val="0"/>
              </a:ext>
            </a:extLst>
          </a:blip>
          <a:srcRect l="22044" t="37559" r="22437" b="31704"/>
          <a:stretch>
            <a:fillRect/>
          </a:stretch>
        </p:blipFill>
        <p:spPr>
          <a:xfrm>
            <a:off x="395536" y="1052736"/>
            <a:ext cx="7977667" cy="2376264"/>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21650" t="35363" r="20076" b="22922"/>
          <a:stretch>
            <a:fillRect/>
          </a:stretch>
        </p:blipFill>
        <p:spPr>
          <a:xfrm>
            <a:off x="395536" y="3212976"/>
            <a:ext cx="8100900" cy="311994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1">
            <a:extLst>
              <a:ext uri="{28A0092B-C50C-407E-A947-70E740481C1C}">
                <a14:useLocalDpi xmlns:a14="http://schemas.microsoft.com/office/drawing/2010/main" val="0"/>
              </a:ext>
            </a:extLst>
          </a:blip>
          <a:srcRect l="20251" t="27230" r="19374" b="11782"/>
          <a:stretch>
            <a:fillRect/>
          </a:stretch>
        </p:blipFill>
        <p:spPr>
          <a:xfrm>
            <a:off x="215516" y="1484784"/>
            <a:ext cx="8665443" cy="4709480"/>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二元序列的伪随机性</a:t>
            </a:r>
            <a:endParaRPr lang="en-US" altLang="zh-CN" dirty="0"/>
          </a:p>
          <a:p>
            <a:pPr>
              <a:buFont typeface="Arial" panose="020B0604020202020204" pitchFamily="34" charset="0"/>
              <a:buChar char="•"/>
            </a:pPr>
            <a:r>
              <a:rPr lang="zh-CN" altLang="en-US" dirty="0"/>
              <a:t>周期</a:t>
            </a:r>
            <a:endParaRPr lang="en-US" altLang="zh-CN" dirty="0"/>
          </a:p>
          <a:p>
            <a:pPr>
              <a:buFont typeface="Arial" panose="020B0604020202020204" pitchFamily="34" charset="0"/>
              <a:buChar char="•"/>
            </a:pPr>
            <a:r>
              <a:rPr lang="zh-CN" altLang="en-US" dirty="0"/>
              <a:t>游程</a:t>
            </a:r>
            <a:endParaRPr lang="en-US" altLang="zh-CN" dirty="0"/>
          </a:p>
          <a:p>
            <a:pPr>
              <a:buFont typeface="Arial" panose="020B0604020202020204" pitchFamily="34" charset="0"/>
              <a:buChar char="•"/>
            </a:pPr>
            <a:r>
              <a:rPr lang="zh-CN" altLang="en-US" dirty="0"/>
              <a:t>自相关函数</a:t>
            </a:r>
            <a:endParaRPr lang="en-US" altLang="zh-CN" dirty="0"/>
          </a:p>
          <a:p>
            <a:pPr>
              <a:buFont typeface="Arial" panose="020B0604020202020204" pitchFamily="34" charset="0"/>
              <a:buChar char="•"/>
            </a:pPr>
            <a:r>
              <a:rPr lang="en-US" altLang="zh-CN" dirty="0" err="1"/>
              <a:t>Golomb</a:t>
            </a:r>
            <a:r>
              <a:rPr lang="zh-CN" altLang="en-US" dirty="0"/>
              <a:t>伪随机公设</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1">
            <a:extLst>
              <a:ext uri="{28A0092B-C50C-407E-A947-70E740481C1C}">
                <a14:useLocalDpi xmlns:a14="http://schemas.microsoft.com/office/drawing/2010/main" val="0"/>
              </a:ext>
            </a:extLst>
          </a:blip>
          <a:srcRect l="19375" t="25617" r="26813" b="15835"/>
          <a:stretch>
            <a:fillRect/>
          </a:stretch>
        </p:blipFill>
        <p:spPr>
          <a:xfrm>
            <a:off x="719572" y="1664803"/>
            <a:ext cx="7308812" cy="4278331"/>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1">
            <a:extLst>
              <a:ext uri="{28A0092B-C50C-407E-A947-70E740481C1C}">
                <a14:useLocalDpi xmlns:a14="http://schemas.microsoft.com/office/drawing/2010/main" val="0"/>
              </a:ext>
            </a:extLst>
          </a:blip>
          <a:srcRect l="19375" t="25618" r="26813" b="28845"/>
          <a:stretch>
            <a:fillRect/>
          </a:stretch>
        </p:blipFill>
        <p:spPr>
          <a:xfrm>
            <a:off x="440221" y="1547864"/>
            <a:ext cx="8263558" cy="3762272"/>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r>
              <a:rPr lang="en-US" altLang="zh-CN" dirty="0" err="1"/>
              <a:t>Golomb</a:t>
            </a:r>
            <a:r>
              <a:rPr lang="zh-CN" altLang="en-US" dirty="0"/>
              <a:t>随机性公设：</a:t>
            </a:r>
            <a:endParaRPr lang="en-US" altLang="zh-CN" dirty="0"/>
          </a:p>
          <a:p>
            <a:pPr marL="0" indent="0">
              <a:buNone/>
            </a:pPr>
            <a:endParaRPr lang="zh-CN" altLang="en-US" dirty="0"/>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20862" t="44877" r="20864" b="19263"/>
          <a:stretch>
            <a:fillRect/>
          </a:stretch>
        </p:blipFill>
        <p:spPr>
          <a:xfrm>
            <a:off x="276505" y="2240868"/>
            <a:ext cx="8590990" cy="284431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a:xfrm>
            <a:off x="2231740" y="2276872"/>
            <a:ext cx="4856231" cy="581025"/>
            <a:chOff x="1375683" y="2060848"/>
            <a:chExt cx="4856231" cy="581025"/>
          </a:xfrm>
        </p:grpSpPr>
        <p:sp>
          <p:nvSpPr>
            <p:cNvPr id="29" name="Rectangle 4"/>
            <p:cNvSpPr>
              <a:spLocks noChangeArrowheads="1"/>
            </p:cNvSpPr>
            <p:nvPr/>
          </p:nvSpPr>
          <p:spPr bwMode="auto">
            <a:xfrm>
              <a:off x="1375683" y="2060848"/>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一</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sp>
          <p:nvSpPr>
            <p:cNvPr id="32" name="AutoShape 5"/>
            <p:cNvSpPr>
              <a:spLocks noChangeArrowheads="1"/>
            </p:cNvSpPr>
            <p:nvPr/>
          </p:nvSpPr>
          <p:spPr bwMode="auto">
            <a:xfrm>
              <a:off x="2229470" y="2060848"/>
              <a:ext cx="4002444" cy="581025"/>
            </a:xfrm>
            <a:prstGeom prst="roundRect">
              <a:avLst>
                <a:gd name="adj" fmla="val 0"/>
              </a:avLst>
            </a:prstGeom>
            <a:noFill/>
            <a:ln w="3175">
              <a:solidFill>
                <a:srgbClr val="C0C0C0"/>
              </a:solidFill>
              <a:round/>
            </a:ln>
          </p:spPr>
          <p:txBody>
            <a:bodyPr anchor="ctr"/>
            <a:lstStyle/>
            <a:p>
              <a:pPr>
                <a:defRPr/>
              </a:pPr>
              <a:r>
                <a:rPr lang="zh-CN" altLang="en-US" sz="3200" u="none" kern="0" dirty="0">
                  <a:solidFill>
                    <a:srgbClr val="000000"/>
                  </a:solidFill>
                  <a:latin typeface="黑体" panose="02010609060101010101" pitchFamily="49" charset="-122"/>
                  <a:ea typeface="黑体" panose="02010609060101010101" pitchFamily="49" charset="-122"/>
                </a:rPr>
                <a:t>序列密码概述</a:t>
              </a:r>
              <a:endParaRPr lang="zh-CN" altLang="en-US" sz="3200" u="none" kern="0" dirty="0">
                <a:solidFill>
                  <a:srgbClr val="000000"/>
                </a:solidFill>
                <a:latin typeface="黑体" panose="02010609060101010101" pitchFamily="49" charset="-122"/>
                <a:ea typeface="黑体" panose="02010609060101010101" pitchFamily="49" charset="-122"/>
              </a:endParaRPr>
            </a:p>
          </p:txBody>
        </p:sp>
      </p:grpSp>
      <p:grpSp>
        <p:nvGrpSpPr>
          <p:cNvPr id="3" name="组合 43"/>
          <p:cNvGrpSpPr/>
          <p:nvPr/>
        </p:nvGrpSpPr>
        <p:grpSpPr>
          <a:xfrm>
            <a:off x="2231740" y="3164826"/>
            <a:ext cx="4819717" cy="581025"/>
            <a:chOff x="1375683" y="4149080"/>
            <a:chExt cx="4819717" cy="581025"/>
          </a:xfrm>
        </p:grpSpPr>
        <p:sp>
          <p:nvSpPr>
            <p:cNvPr id="38" name="AutoShape 7"/>
            <p:cNvSpPr>
              <a:spLocks noChangeArrowheads="1"/>
            </p:cNvSpPr>
            <p:nvPr/>
          </p:nvSpPr>
          <p:spPr bwMode="auto">
            <a:xfrm>
              <a:off x="2229469" y="4149080"/>
              <a:ext cx="3965931" cy="581025"/>
            </a:xfrm>
            <a:prstGeom prst="roundRect">
              <a:avLst>
                <a:gd name="adj" fmla="val 0"/>
              </a:avLst>
            </a:prstGeom>
            <a:noFill/>
            <a:ln w="3175">
              <a:solidFill>
                <a:srgbClr val="C0C0C0"/>
              </a:solidFill>
              <a:round/>
            </a:ln>
          </p:spPr>
          <p:txBody>
            <a:bodyPr anchor="ctr"/>
            <a:lstStyle/>
            <a:p>
              <a:r>
                <a:rPr lang="zh-CN" altLang="en-US" sz="3200" u="none" dirty="0">
                  <a:solidFill>
                    <a:srgbClr val="000000"/>
                  </a:solidFill>
                  <a:ea typeface="黑体" panose="02010609060101010101" pitchFamily="49" charset="-122"/>
                </a:rPr>
                <a:t>线性反馈移位寄存器</a:t>
              </a:r>
              <a:endParaRPr lang="zh-CN" altLang="en-US" sz="3200" u="none" dirty="0">
                <a:solidFill>
                  <a:srgbClr val="000000"/>
                </a:solidFill>
                <a:ea typeface="黑体" panose="02010609060101010101" pitchFamily="49" charset="-122"/>
              </a:endParaRPr>
            </a:p>
          </p:txBody>
        </p:sp>
        <p:sp>
          <p:nvSpPr>
            <p:cNvPr id="39" name="Rectangle 8"/>
            <p:cNvSpPr>
              <a:spLocks noChangeArrowheads="1"/>
            </p:cNvSpPr>
            <p:nvPr/>
          </p:nvSpPr>
          <p:spPr bwMode="auto">
            <a:xfrm>
              <a:off x="1375683" y="4149080"/>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二</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
        <p:nvSpPr>
          <p:cNvPr id="40" name="矩形 39"/>
          <p:cNvSpPr/>
          <p:nvPr/>
        </p:nvSpPr>
        <p:spPr>
          <a:xfrm>
            <a:off x="3405767" y="1268760"/>
            <a:ext cx="2371162" cy="707886"/>
          </a:xfrm>
          <a:prstGeom prst="rect">
            <a:avLst/>
          </a:prstGeom>
          <a:ln>
            <a:noFill/>
          </a:ln>
        </p:spPr>
        <p:txBody>
          <a:bodyPr wrap="none">
            <a:spAutoFit/>
          </a:bodyPr>
          <a:lstStyle/>
          <a:p>
            <a:r>
              <a:rPr lang="zh-CN" altLang="en-US" sz="4000" b="1" u="none" dirty="0">
                <a:solidFill>
                  <a:srgbClr val="008000"/>
                </a:solidFill>
                <a:latin typeface="方正大黑简体" pitchFamily="65" charset="-122"/>
                <a:ea typeface="方正大黑简体" pitchFamily="65" charset="-122"/>
              </a:rPr>
              <a:t>主要内容</a:t>
            </a:r>
            <a:r>
              <a:rPr lang="en-US" altLang="zh-CN" sz="4000" b="1" u="none" dirty="0">
                <a:solidFill>
                  <a:srgbClr val="008000"/>
                </a:solidFill>
                <a:latin typeface="方正大黑简体" pitchFamily="65" charset="-122"/>
                <a:ea typeface="方正大黑简体" pitchFamily="65" charset="-122"/>
              </a:rPr>
              <a:t> </a:t>
            </a:r>
            <a:endParaRPr lang="en-US" altLang="zh-CN" sz="4000" b="1" u="none" dirty="0">
              <a:solidFill>
                <a:srgbClr val="008000"/>
              </a:solidFill>
              <a:latin typeface="方正大黑简体" pitchFamily="65" charset="-122"/>
              <a:ea typeface="方正大黑简体" pitchFamily="65" charset="-122"/>
            </a:endParaRPr>
          </a:p>
        </p:txBody>
      </p:sp>
      <p:grpSp>
        <p:nvGrpSpPr>
          <p:cNvPr id="4" name="组合 47"/>
          <p:cNvGrpSpPr/>
          <p:nvPr/>
        </p:nvGrpSpPr>
        <p:grpSpPr>
          <a:xfrm>
            <a:off x="2231740" y="4052780"/>
            <a:ext cx="4819715" cy="581025"/>
            <a:chOff x="1375683" y="4149080"/>
            <a:chExt cx="4819715" cy="581025"/>
          </a:xfrm>
        </p:grpSpPr>
        <p:sp>
          <p:nvSpPr>
            <p:cNvPr id="42" name="AutoShape 7"/>
            <p:cNvSpPr>
              <a:spLocks noChangeArrowheads="1"/>
            </p:cNvSpPr>
            <p:nvPr/>
          </p:nvSpPr>
          <p:spPr bwMode="auto">
            <a:xfrm>
              <a:off x="2229469" y="4149080"/>
              <a:ext cx="3965929" cy="581025"/>
            </a:xfrm>
            <a:prstGeom prst="roundRect">
              <a:avLst>
                <a:gd name="adj" fmla="val 0"/>
              </a:avLst>
            </a:prstGeom>
            <a:noFill/>
            <a:ln w="3175">
              <a:solidFill>
                <a:srgbClr val="C0C0C0"/>
              </a:solidFill>
              <a:round/>
            </a:ln>
          </p:spPr>
          <p:txBody>
            <a:bodyPr anchor="ctr"/>
            <a:lstStyle/>
            <a:p>
              <a:r>
                <a:rPr lang="zh-CN" altLang="en-US" sz="3200" u="none" dirty="0">
                  <a:solidFill>
                    <a:srgbClr val="FF0000"/>
                  </a:solidFill>
                  <a:latin typeface="黑体" panose="02010609060101010101" pitchFamily="49" charset="-122"/>
                  <a:ea typeface="黑体" panose="02010609060101010101" pitchFamily="49" charset="-122"/>
                </a:rPr>
                <a:t>祖冲之序列密码算法</a:t>
              </a:r>
              <a:endParaRPr lang="zh-CN" altLang="en-US" sz="3200" u="none" dirty="0">
                <a:solidFill>
                  <a:srgbClr val="FF0000"/>
                </a:solidFill>
                <a:latin typeface="黑体" panose="02010609060101010101" pitchFamily="49" charset="-122"/>
                <a:ea typeface="黑体" panose="02010609060101010101" pitchFamily="49" charset="-122"/>
              </a:endParaRPr>
            </a:p>
          </p:txBody>
        </p:sp>
        <p:sp>
          <p:nvSpPr>
            <p:cNvPr id="43" name="Rectangle 8"/>
            <p:cNvSpPr>
              <a:spLocks noChangeArrowheads="1"/>
            </p:cNvSpPr>
            <p:nvPr/>
          </p:nvSpPr>
          <p:spPr bwMode="auto">
            <a:xfrm>
              <a:off x="1375683" y="4149080"/>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三</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grpSp>
        <p:nvGrpSpPr>
          <p:cNvPr id="5" name="组合 47"/>
          <p:cNvGrpSpPr/>
          <p:nvPr/>
        </p:nvGrpSpPr>
        <p:grpSpPr>
          <a:xfrm>
            <a:off x="2231740" y="4940734"/>
            <a:ext cx="4819715" cy="581025"/>
            <a:chOff x="1375683" y="4149080"/>
            <a:chExt cx="4819715" cy="581025"/>
          </a:xfrm>
        </p:grpSpPr>
        <p:sp>
          <p:nvSpPr>
            <p:cNvPr id="6" name="AutoShape 7"/>
            <p:cNvSpPr>
              <a:spLocks noChangeArrowheads="1"/>
            </p:cNvSpPr>
            <p:nvPr/>
          </p:nvSpPr>
          <p:spPr bwMode="auto">
            <a:xfrm>
              <a:off x="2229469" y="4149080"/>
              <a:ext cx="3965929" cy="581025"/>
            </a:xfrm>
            <a:prstGeom prst="roundRect">
              <a:avLst>
                <a:gd name="adj" fmla="val 0"/>
              </a:avLst>
            </a:prstGeom>
            <a:noFill/>
            <a:ln w="3175">
              <a:solidFill>
                <a:srgbClr val="C0C0C0"/>
              </a:solidFill>
              <a:round/>
            </a:ln>
          </p:spPr>
          <p:txBody>
            <a:bodyPr anchor="ctr"/>
            <a:lstStyle/>
            <a:p>
              <a:r>
                <a:rPr lang="en-US" altLang="zh-CN" sz="3200" u="none">
                  <a:solidFill>
                    <a:srgbClr val="000000"/>
                  </a:solidFill>
                  <a:ea typeface="黑体" panose="02010609060101010101" pitchFamily="49" charset="-122"/>
                </a:rPr>
                <a:t>Trivium</a:t>
              </a:r>
              <a:r>
                <a:rPr lang="zh-CN" altLang="en-US" sz="3200" u="none" dirty="0">
                  <a:solidFill>
                    <a:srgbClr val="000000"/>
                  </a:solidFill>
                  <a:latin typeface="黑体" panose="02010609060101010101" pitchFamily="49" charset="-122"/>
                  <a:ea typeface="黑体" panose="02010609060101010101" pitchFamily="49" charset="-122"/>
                </a:rPr>
                <a:t>算法</a:t>
              </a:r>
              <a:endParaRPr lang="zh-CN" altLang="en-US" sz="3200" u="none" dirty="0">
                <a:solidFill>
                  <a:srgbClr val="000000"/>
                </a:solidFill>
                <a:latin typeface="黑体" panose="02010609060101010101" pitchFamily="49" charset="-122"/>
                <a:ea typeface="黑体" panose="02010609060101010101" pitchFamily="49" charset="-122"/>
              </a:endParaRPr>
            </a:p>
          </p:txBody>
        </p:sp>
        <p:sp>
          <p:nvSpPr>
            <p:cNvPr id="7" name="Rectangle 8"/>
            <p:cNvSpPr>
              <a:spLocks noChangeArrowheads="1"/>
            </p:cNvSpPr>
            <p:nvPr/>
          </p:nvSpPr>
          <p:spPr bwMode="auto">
            <a:xfrm>
              <a:off x="1375683" y="4149080"/>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四</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957356" y="2276872"/>
            <a:ext cx="3154106" cy="609398"/>
          </a:xfrm>
          <a:prstGeom prst="rect">
            <a:avLst/>
          </a:prstGeom>
          <a:solidFill>
            <a:srgbClr val="5A8800"/>
          </a:solidFill>
          <a:ln>
            <a:solidFill>
              <a:srgbClr val="80C535"/>
            </a:solidFill>
          </a:ln>
        </p:spPr>
        <p:txBody>
          <a:bodyPr wrap="square" rtlCol="0">
            <a:spAutoFit/>
          </a:bodyPr>
          <a:lstStyle/>
          <a:p>
            <a:pPr marL="0" marR="0" lvl="1" indent="-269875" algn="l" defTabSz="914400" rtl="0" eaLnBrk="0" fontAlgn="base" latinLnBrk="0" hangingPunct="0">
              <a:lnSpc>
                <a:spcPct val="120000"/>
              </a:lnSpc>
              <a:spcBef>
                <a:spcPts val="600"/>
              </a:spcBef>
              <a:spcAft>
                <a:spcPct val="0"/>
              </a:spcAft>
              <a:buClr>
                <a:srgbClr val="00FF00"/>
              </a:buClr>
              <a:buSzTx/>
              <a:buFontTx/>
              <a:buNone/>
              <a:defRPr/>
            </a:pP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（一）</a:t>
            </a:r>
            <a:r>
              <a:rPr lang="zh-CN" altLang="en-US" b="0" u="none" dirty="0">
                <a:solidFill>
                  <a:srgbClr val="FFFFFF"/>
                </a:solidFill>
                <a:ea typeface="黑体" panose="02010609060101010101" pitchFamily="49" charset="-122"/>
              </a:rPr>
              <a:t>算法概况</a:t>
            </a:r>
            <a:endPar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文本框 13"/>
          <p:cNvSpPr txBox="1"/>
          <p:nvPr/>
        </p:nvSpPr>
        <p:spPr>
          <a:xfrm>
            <a:off x="957355" y="3185630"/>
            <a:ext cx="3154107" cy="609398"/>
          </a:xfrm>
          <a:prstGeom prst="rect">
            <a:avLst/>
          </a:prstGeom>
          <a:solidFill>
            <a:srgbClr val="5A8800"/>
          </a:solidFill>
          <a:ln>
            <a:solidFill>
              <a:srgbClr val="80C535"/>
            </a:solidFill>
          </a:ln>
        </p:spPr>
        <p:txBody>
          <a:bodyPr wrap="square" rtlCol="0">
            <a:spAutoFit/>
          </a:bodyPr>
          <a:lstStyle/>
          <a:p>
            <a:pPr marL="0" lvl="1" indent="-269875"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（二）</a:t>
            </a:r>
            <a:r>
              <a:rPr lang="zh-CN" altLang="en-US" b="0" u="none" dirty="0">
                <a:solidFill>
                  <a:srgbClr val="FFFFFF"/>
                </a:solidFill>
                <a:ea typeface="黑体" panose="02010609060101010101" pitchFamily="49" charset="-122"/>
              </a:rPr>
              <a:t>算法结构</a:t>
            </a:r>
            <a:endParaRPr lang="zh-CN" altLang="en-US" b="0" u="none" kern="0" dirty="0">
              <a:solidFill>
                <a:srgbClr val="FFFFFF"/>
              </a:solidFill>
              <a:ea typeface="黑体" panose="02010609060101010101" pitchFamily="49" charset="-122"/>
            </a:endParaRPr>
          </a:p>
        </p:txBody>
      </p:sp>
      <p:sp>
        <p:nvSpPr>
          <p:cNvPr id="15" name="文本框 14"/>
          <p:cNvSpPr txBox="1"/>
          <p:nvPr/>
        </p:nvSpPr>
        <p:spPr>
          <a:xfrm>
            <a:off x="943111" y="4094388"/>
            <a:ext cx="3168352" cy="609398"/>
          </a:xfrm>
          <a:prstGeom prst="rect">
            <a:avLst/>
          </a:prstGeom>
          <a:solidFill>
            <a:srgbClr val="5A8800"/>
          </a:solidFill>
          <a:ln>
            <a:solidFill>
              <a:srgbClr val="80C535"/>
            </a:solidFill>
          </a:ln>
        </p:spPr>
        <p:txBody>
          <a:bodyPr wrap="square" rtlCol="0">
            <a:spAutoFit/>
          </a:bodyPr>
          <a:lstStyle/>
          <a:p>
            <a:pPr marL="0" lvl="1" indent="-269875"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（三）</a:t>
            </a:r>
            <a:r>
              <a:rPr lang="zh-CN" altLang="en-US" b="0" u="none" dirty="0">
                <a:solidFill>
                  <a:srgbClr val="FFFFFF"/>
                </a:solidFill>
                <a:ea typeface="黑体" panose="02010609060101010101" pitchFamily="49" charset="-122"/>
              </a:rPr>
              <a:t>算法描述</a:t>
            </a:r>
            <a:endParaRPr lang="zh-CN" altLang="en-US" b="0" u="none" kern="0" dirty="0">
              <a:solidFill>
                <a:srgbClr val="FFFFFF"/>
              </a:solidFill>
              <a:ea typeface="黑体" panose="02010609060101010101" pitchFamily="49" charset="-122"/>
            </a:endParaRPr>
          </a:p>
        </p:txBody>
      </p:sp>
      <p:sp>
        <p:nvSpPr>
          <p:cNvPr id="16" name="文本框 15"/>
          <p:cNvSpPr txBox="1"/>
          <p:nvPr/>
        </p:nvSpPr>
        <p:spPr>
          <a:xfrm>
            <a:off x="5097816" y="2289056"/>
            <a:ext cx="3168351" cy="609398"/>
          </a:xfrm>
          <a:prstGeom prst="rect">
            <a:avLst/>
          </a:prstGeom>
          <a:solidFill>
            <a:srgbClr val="5A8800"/>
          </a:solidFill>
          <a:ln>
            <a:solidFill>
              <a:srgbClr val="80C535"/>
            </a:solidFill>
          </a:ln>
        </p:spPr>
        <p:txBody>
          <a:bodyPr wrap="square" rtlCol="0">
            <a:spAutoFit/>
          </a:bodyPr>
          <a:lstStyle/>
          <a:p>
            <a:pPr marL="0" lvl="1" indent="-269875"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b="0" u="none" kern="0" dirty="0">
                <a:solidFill>
                  <a:srgbClr val="FFFFFF"/>
                </a:solidFill>
                <a:ea typeface="黑体" panose="02010609060101010101" pitchFamily="49" charset="-122"/>
              </a:rPr>
              <a:t>四</a:t>
            </a: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b="0" u="none" noProof="0" dirty="0">
                <a:solidFill>
                  <a:srgbClr val="FFFFFF"/>
                </a:solidFill>
                <a:ea typeface="黑体" panose="02010609060101010101" pitchFamily="49" charset="-122"/>
              </a:rPr>
              <a:t>算法原理</a:t>
            </a:r>
            <a:endParaRPr lang="zh-CN" altLang="en-US" b="0" u="none" kern="0" dirty="0">
              <a:solidFill>
                <a:srgbClr val="FFFFFF"/>
              </a:solidFill>
              <a:ea typeface="黑体" panose="02010609060101010101" pitchFamily="49" charset="-122"/>
            </a:endParaRPr>
          </a:p>
        </p:txBody>
      </p:sp>
      <p:sp>
        <p:nvSpPr>
          <p:cNvPr id="17" name="文本框 16"/>
          <p:cNvSpPr txBox="1"/>
          <p:nvPr/>
        </p:nvSpPr>
        <p:spPr>
          <a:xfrm>
            <a:off x="5112060" y="3178453"/>
            <a:ext cx="3168352" cy="609398"/>
          </a:xfrm>
          <a:prstGeom prst="rect">
            <a:avLst/>
          </a:prstGeom>
          <a:solidFill>
            <a:srgbClr val="5A8800"/>
          </a:solidFill>
          <a:ln>
            <a:solidFill>
              <a:srgbClr val="80C535"/>
            </a:solidFill>
          </a:ln>
        </p:spPr>
        <p:txBody>
          <a:bodyPr wrap="square" rtlCol="0">
            <a:spAutoFit/>
          </a:bodyPr>
          <a:lstStyle/>
          <a:p>
            <a:pPr marL="0" lvl="1" indent="-269875"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b="0" u="none" kern="0" dirty="0">
                <a:solidFill>
                  <a:srgbClr val="FFFFFF"/>
                </a:solidFill>
                <a:ea typeface="黑体" panose="02010609060101010101" pitchFamily="49" charset="-122"/>
              </a:rPr>
              <a:t>五</a:t>
            </a: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b="0" u="none" dirty="0">
                <a:solidFill>
                  <a:srgbClr val="FFFFFF"/>
                </a:solidFill>
                <a:ea typeface="黑体" panose="02010609060101010101" pitchFamily="49" charset="-122"/>
              </a:rPr>
              <a:t>算法安全性</a:t>
            </a:r>
            <a:endParaRPr lang="zh-CN" altLang="en-US" b="0" u="none" kern="0" dirty="0">
              <a:solidFill>
                <a:srgbClr val="FFFFFF"/>
              </a:solidFill>
              <a:ea typeface="黑体" panose="02010609060101010101" pitchFamily="49" charset="-122"/>
            </a:endParaRPr>
          </a:p>
        </p:txBody>
      </p:sp>
      <p:sp>
        <p:nvSpPr>
          <p:cNvPr id="18" name="文本框 17"/>
          <p:cNvSpPr txBox="1"/>
          <p:nvPr/>
        </p:nvSpPr>
        <p:spPr>
          <a:xfrm>
            <a:off x="5112060" y="4123888"/>
            <a:ext cx="3168351" cy="609398"/>
          </a:xfrm>
          <a:prstGeom prst="rect">
            <a:avLst/>
          </a:prstGeom>
          <a:solidFill>
            <a:srgbClr val="5A8800"/>
          </a:solidFill>
          <a:ln>
            <a:solidFill>
              <a:srgbClr val="80C535"/>
            </a:solidFill>
          </a:ln>
        </p:spPr>
        <p:txBody>
          <a:bodyPr wrap="square" rtlCol="0">
            <a:spAutoFit/>
          </a:bodyPr>
          <a:lstStyle/>
          <a:p>
            <a:pPr marL="0" lvl="1" indent="-269875"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b="0" u="none" kern="0" dirty="0">
                <a:solidFill>
                  <a:srgbClr val="FFFFFF"/>
                </a:solidFill>
                <a:ea typeface="黑体" panose="02010609060101010101" pitchFamily="49" charset="-122"/>
              </a:rPr>
              <a:t>六</a:t>
            </a: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b="0" u="none" noProof="0" dirty="0">
                <a:solidFill>
                  <a:srgbClr val="FFFFFF"/>
                </a:solidFill>
                <a:ea typeface="黑体" panose="02010609060101010101" pitchFamily="49" charset="-122"/>
              </a:rPr>
              <a:t>算法升级版</a:t>
            </a:r>
            <a:endParaRPr lang="zh-CN" altLang="en-US" b="0" u="none" kern="0" dirty="0">
              <a:solidFill>
                <a:srgbClr val="FFFFFF"/>
              </a:solidFill>
              <a:ea typeface="黑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13938" y="2000867"/>
            <a:ext cx="5566374" cy="609398"/>
          </a:xfrm>
          <a:prstGeom prst="rect">
            <a:avLst/>
          </a:prstGeom>
          <a:solidFill>
            <a:srgbClr val="5A8800"/>
          </a:solidFill>
          <a:ln>
            <a:solidFill>
              <a:srgbClr val="80C535"/>
            </a:solidFill>
          </a:ln>
        </p:spPr>
        <p:txBody>
          <a:bodyPr wrap="square" rtlCol="0">
            <a:spAutoFit/>
          </a:bodyPr>
          <a:lstStyle/>
          <a:p>
            <a:pPr marL="0" marR="0" lvl="1" indent="-269875" algn="l" defTabSz="914400" rtl="0" eaLnBrk="0" fontAlgn="base" latinLnBrk="0" hangingPunct="0">
              <a:lnSpc>
                <a:spcPct val="120000"/>
              </a:lnSpc>
              <a:spcBef>
                <a:spcPts val="600"/>
              </a:spcBef>
              <a:spcAft>
                <a:spcPct val="0"/>
              </a:spcAft>
              <a:buClr>
                <a:srgbClr val="00FF00"/>
              </a:buClr>
              <a:buSzTx/>
              <a:buFontTx/>
              <a:buNone/>
              <a:defRPr/>
            </a:pP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（一）</a:t>
            </a:r>
            <a:r>
              <a:rPr lang="zh-CN" altLang="en-US" b="0" u="none" dirty="0">
                <a:solidFill>
                  <a:srgbClr val="FFFFFF"/>
                </a:solidFill>
                <a:ea typeface="黑体" panose="02010609060101010101" pitchFamily="49" charset="-122"/>
              </a:rPr>
              <a:t>序列密码的模型</a:t>
            </a:r>
            <a:endPar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文本框 22"/>
          <p:cNvSpPr txBox="1"/>
          <p:nvPr/>
        </p:nvSpPr>
        <p:spPr>
          <a:xfrm>
            <a:off x="1813937" y="2909625"/>
            <a:ext cx="5566375" cy="609398"/>
          </a:xfrm>
          <a:prstGeom prst="rect">
            <a:avLst/>
          </a:prstGeom>
          <a:solidFill>
            <a:srgbClr val="5A8800"/>
          </a:solidFill>
          <a:ln>
            <a:solidFill>
              <a:srgbClr val="80C535"/>
            </a:solidFill>
          </a:ln>
        </p:spPr>
        <p:txBody>
          <a:bodyPr wrap="square" rtlCol="0">
            <a:spAutoFit/>
          </a:bodyPr>
          <a:lstStyle/>
          <a:p>
            <a:pPr marL="0" lvl="1" indent="-269875"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（二）</a:t>
            </a:r>
            <a:r>
              <a:rPr lang="zh-CN" altLang="en-US" b="0" u="none" dirty="0">
                <a:solidFill>
                  <a:srgbClr val="FFFFFF"/>
                </a:solidFill>
                <a:ea typeface="黑体" panose="02010609060101010101" pitchFamily="49" charset="-122"/>
              </a:rPr>
              <a:t>序列密码和分组密码的区别</a:t>
            </a:r>
            <a:endParaRPr lang="zh-CN" altLang="en-US" b="0" u="none" kern="0" dirty="0">
              <a:solidFill>
                <a:srgbClr val="FFFFFF"/>
              </a:solidFill>
              <a:ea typeface="黑体" panose="02010609060101010101" pitchFamily="49" charset="-122"/>
            </a:endParaRPr>
          </a:p>
        </p:txBody>
      </p:sp>
      <p:sp>
        <p:nvSpPr>
          <p:cNvPr id="24" name="文本框 23"/>
          <p:cNvSpPr txBox="1"/>
          <p:nvPr/>
        </p:nvSpPr>
        <p:spPr>
          <a:xfrm>
            <a:off x="1799692" y="3818383"/>
            <a:ext cx="5580619" cy="609398"/>
          </a:xfrm>
          <a:prstGeom prst="rect">
            <a:avLst/>
          </a:prstGeom>
          <a:solidFill>
            <a:srgbClr val="5A8800"/>
          </a:solidFill>
          <a:ln>
            <a:solidFill>
              <a:srgbClr val="80C535"/>
            </a:solidFill>
          </a:ln>
        </p:spPr>
        <p:txBody>
          <a:bodyPr wrap="square" rtlCol="0">
            <a:spAutoFit/>
          </a:bodyPr>
          <a:lstStyle/>
          <a:p>
            <a:pPr marL="0" lvl="1" indent="-269875"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（三）</a:t>
            </a:r>
            <a:r>
              <a:rPr lang="zh-CN" altLang="en-US" b="0" u="none" dirty="0">
                <a:solidFill>
                  <a:srgbClr val="FFFFFF"/>
                </a:solidFill>
                <a:ea typeface="黑体" panose="02010609060101010101" pitchFamily="49" charset="-122"/>
              </a:rPr>
              <a:t>序列密码的特点</a:t>
            </a:r>
            <a:endParaRPr lang="zh-CN" altLang="en-US" b="0" u="none" kern="0" dirty="0">
              <a:solidFill>
                <a:srgbClr val="FFFFFF"/>
              </a:solidFill>
              <a:ea typeface="黑体" panose="02010609060101010101" pitchFamily="49" charset="-122"/>
            </a:endParaRPr>
          </a:p>
        </p:txBody>
      </p:sp>
      <p:sp>
        <p:nvSpPr>
          <p:cNvPr id="26" name="文本框 25"/>
          <p:cNvSpPr txBox="1"/>
          <p:nvPr/>
        </p:nvSpPr>
        <p:spPr>
          <a:xfrm>
            <a:off x="1799693" y="4763818"/>
            <a:ext cx="5580618" cy="609398"/>
          </a:xfrm>
          <a:prstGeom prst="rect">
            <a:avLst/>
          </a:prstGeom>
          <a:solidFill>
            <a:srgbClr val="5A8800"/>
          </a:solidFill>
          <a:ln>
            <a:solidFill>
              <a:srgbClr val="80C535"/>
            </a:solidFill>
          </a:ln>
        </p:spPr>
        <p:txBody>
          <a:bodyPr wrap="square" rtlCol="0">
            <a:spAutoFit/>
          </a:bodyPr>
          <a:lstStyle/>
          <a:p>
            <a:pPr marL="0" lvl="1" indent="-269875"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b="0" u="none" kern="0" dirty="0">
                <a:solidFill>
                  <a:srgbClr val="FFFFFF"/>
                </a:solidFill>
                <a:ea typeface="黑体" panose="02010609060101010101" pitchFamily="49" charset="-122"/>
              </a:rPr>
              <a:t>四</a:t>
            </a:r>
            <a:r>
              <a:rPr kumimoji="0" lang="zh-CN" altLang="en-US" sz="2800" b="0" i="0" u="none" strike="noStrike" kern="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lang="zh-CN" altLang="en-US" b="0" u="none" dirty="0">
                <a:solidFill>
                  <a:srgbClr val="FFFFFF"/>
                </a:solidFill>
                <a:ea typeface="黑体" panose="02010609060101010101" pitchFamily="49" charset="-122"/>
              </a:rPr>
              <a:t>序列密码的分类</a:t>
            </a:r>
            <a:endParaRPr lang="zh-CN" altLang="en-US" b="0" u="none" kern="0" dirty="0">
              <a:solidFill>
                <a:srgbClr val="FFFFFF"/>
              </a:solidFill>
              <a:ea typeface="黑体" panose="02010609060101010101"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典型序列密码算法</a:t>
            </a:r>
            <a:endParaRPr lang="en-US" altLang="zh-CN" dirty="0"/>
          </a:p>
          <a:p>
            <a:pPr lvl="1">
              <a:buClr>
                <a:srgbClr val="FF0000"/>
              </a:buClr>
            </a:pPr>
            <a:r>
              <a:rPr lang="en-US" altLang="zh-CN" dirty="0"/>
              <a:t>RC4</a:t>
            </a:r>
            <a:endParaRPr lang="en-US" altLang="zh-CN" dirty="0"/>
          </a:p>
          <a:p>
            <a:pPr lvl="2"/>
            <a:r>
              <a:rPr lang="en-US" altLang="zh-CN"/>
              <a:t>Rivest</a:t>
            </a:r>
            <a:r>
              <a:rPr lang="zh-CN" altLang="en-US"/>
              <a:t>，</a:t>
            </a:r>
            <a:r>
              <a:rPr lang="en-US" altLang="zh-CN" dirty="0"/>
              <a:t>1987</a:t>
            </a:r>
            <a:r>
              <a:rPr lang="zh-CN" altLang="en-US" dirty="0"/>
              <a:t>年设计，</a:t>
            </a:r>
            <a:r>
              <a:rPr lang="en-US" altLang="zh-CN" dirty="0"/>
              <a:t>1994</a:t>
            </a:r>
            <a:r>
              <a:rPr lang="zh-CN" altLang="en-US" dirty="0"/>
              <a:t>年公开</a:t>
            </a:r>
            <a:endParaRPr lang="en-US" altLang="zh-CN" dirty="0"/>
          </a:p>
          <a:p>
            <a:pPr lvl="2"/>
            <a:r>
              <a:rPr lang="zh-CN" altLang="en-US" dirty="0"/>
              <a:t>使用广泛（</a:t>
            </a:r>
            <a:r>
              <a:rPr lang="en-US" altLang="zh-CN"/>
              <a:t>SSL/TLS</a:t>
            </a:r>
            <a:r>
              <a:rPr lang="zh-CN" altLang="en-US" dirty="0"/>
              <a:t>协议，</a:t>
            </a:r>
            <a:r>
              <a:rPr lang="en-US" altLang="zh-CN" dirty="0"/>
              <a:t>WEP</a:t>
            </a:r>
            <a:r>
              <a:rPr lang="zh-CN" altLang="en-US" dirty="0"/>
              <a:t>协议）</a:t>
            </a:r>
            <a:endParaRPr lang="en-US" altLang="zh-CN" dirty="0"/>
          </a:p>
          <a:p>
            <a:pPr lvl="1">
              <a:buClr>
                <a:srgbClr val="FF0000"/>
              </a:buClr>
            </a:pPr>
            <a:r>
              <a:rPr lang="en-US" altLang="zh-CN" dirty="0">
                <a:solidFill>
                  <a:srgbClr val="DADADA">
                    <a:lumMod val="10000"/>
                  </a:srgbClr>
                </a:solidFill>
              </a:rPr>
              <a:t>A5/1</a:t>
            </a:r>
            <a:endParaRPr lang="en-US" altLang="zh-CN" dirty="0">
              <a:solidFill>
                <a:srgbClr val="DADADA">
                  <a:lumMod val="10000"/>
                </a:srgbClr>
              </a:solidFill>
            </a:endParaRPr>
          </a:p>
          <a:p>
            <a:pPr lvl="2"/>
            <a:r>
              <a:rPr lang="en-US" altLang="zh-CN" dirty="0">
                <a:solidFill>
                  <a:srgbClr val="DADADA">
                    <a:lumMod val="10000"/>
                  </a:srgbClr>
                </a:solidFill>
              </a:rPr>
              <a:t>A5</a:t>
            </a:r>
            <a:r>
              <a:rPr lang="zh-CN" altLang="en-US" dirty="0">
                <a:solidFill>
                  <a:srgbClr val="DADADA">
                    <a:lumMod val="10000"/>
                  </a:srgbClr>
                </a:solidFill>
              </a:rPr>
              <a:t>密码族中的一个</a:t>
            </a:r>
            <a:endParaRPr lang="en-US" altLang="zh-CN" dirty="0">
              <a:solidFill>
                <a:srgbClr val="DADADA">
                  <a:lumMod val="10000"/>
                </a:srgbClr>
              </a:solidFill>
            </a:endParaRPr>
          </a:p>
          <a:p>
            <a:pPr lvl="2"/>
            <a:r>
              <a:rPr lang="zh-CN" altLang="en-US" dirty="0">
                <a:solidFill>
                  <a:srgbClr val="DADADA">
                    <a:lumMod val="10000"/>
                  </a:srgbClr>
                </a:solidFill>
              </a:rPr>
              <a:t>全球移动通信系统（</a:t>
            </a:r>
            <a:r>
              <a:rPr lang="en-US" altLang="zh-CN" dirty="0">
                <a:solidFill>
                  <a:srgbClr val="DADADA">
                    <a:lumMod val="10000"/>
                  </a:srgbClr>
                </a:solidFill>
              </a:rPr>
              <a:t>GSM</a:t>
            </a:r>
            <a:r>
              <a:rPr lang="zh-CN" altLang="en-US" dirty="0">
                <a:solidFill>
                  <a:srgbClr val="DADADA">
                    <a:lumMod val="10000"/>
                  </a:srgbClr>
                </a:solidFill>
              </a:rPr>
              <a:t>）蜂窝电话标准中提供无线通信隐私的序列密码</a:t>
            </a:r>
            <a:endParaRPr lang="en-US" altLang="zh-CN" dirty="0">
              <a:solidFill>
                <a:srgbClr val="DADADA">
                  <a:lumMod val="10000"/>
                </a:srgbClr>
              </a:solidFill>
            </a:endParaRPr>
          </a:p>
          <a:p>
            <a:pPr lvl="2">
              <a:buNone/>
            </a:pPr>
            <a:endParaRPr lang="en-US" altLang="zh-CN" dirty="0"/>
          </a:p>
          <a:p>
            <a:pPr lvl="2">
              <a:buNone/>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017000"/>
            <a:ext cx="8229600" cy="5472340"/>
          </a:xfrm>
        </p:spPr>
        <p:txBody>
          <a:bodyPr/>
          <a:lstStyle/>
          <a:p>
            <a:r>
              <a:rPr lang="zh-CN" altLang="en-US" dirty="0"/>
              <a:t>典型序列密码算法</a:t>
            </a:r>
            <a:endParaRPr lang="en-US" altLang="zh-CN" dirty="0"/>
          </a:p>
          <a:p>
            <a:pPr lvl="1">
              <a:buClr>
                <a:srgbClr val="FF0000"/>
              </a:buClr>
            </a:pPr>
            <a:r>
              <a:rPr lang="en-US" altLang="zh-CN" dirty="0"/>
              <a:t>NESSIE</a:t>
            </a:r>
            <a:r>
              <a:rPr lang="zh-CN" altLang="en-US" dirty="0"/>
              <a:t>工程（</a:t>
            </a:r>
            <a:r>
              <a:rPr lang="en-US" altLang="zh-CN" dirty="0"/>
              <a:t>2000-2003</a:t>
            </a:r>
            <a:r>
              <a:rPr lang="zh-CN" altLang="en-US" dirty="0"/>
              <a:t>）</a:t>
            </a:r>
            <a:endParaRPr lang="en-US" altLang="zh-CN" dirty="0"/>
          </a:p>
          <a:p>
            <a:pPr lvl="2">
              <a:buClr>
                <a:srgbClr val="FF0000"/>
              </a:buClr>
            </a:pPr>
            <a:r>
              <a:rPr lang="zh-CN" altLang="en-US" dirty="0"/>
              <a:t>所有提交的</a:t>
            </a:r>
            <a:r>
              <a:rPr lang="en-US" altLang="zh-CN" dirty="0"/>
              <a:t>6</a:t>
            </a:r>
            <a:r>
              <a:rPr lang="zh-CN" altLang="en-US" dirty="0"/>
              <a:t>个流密码均安全性存在问题</a:t>
            </a:r>
            <a:endParaRPr lang="en-US" altLang="zh-CN" dirty="0"/>
          </a:p>
          <a:p>
            <a:pPr lvl="1">
              <a:buClr>
                <a:srgbClr val="FF0000"/>
              </a:buClr>
            </a:pPr>
            <a:r>
              <a:rPr lang="en-US" altLang="zh-CN"/>
              <a:t>eStream</a:t>
            </a:r>
            <a:r>
              <a:rPr lang="zh-CN" altLang="en-US" dirty="0"/>
              <a:t>工程（</a:t>
            </a:r>
            <a:r>
              <a:rPr lang="en-US" altLang="zh-CN" dirty="0"/>
              <a:t>2004-2008</a:t>
            </a:r>
            <a:r>
              <a:rPr lang="zh-CN" altLang="en-US" dirty="0"/>
              <a:t>）</a:t>
            </a:r>
            <a:endParaRPr lang="en-US" altLang="zh-CN" dirty="0"/>
          </a:p>
          <a:p>
            <a:pPr lvl="2"/>
            <a:r>
              <a:rPr lang="zh-CN" altLang="en-US" dirty="0"/>
              <a:t>面向硬件实现：</a:t>
            </a:r>
            <a:r>
              <a:rPr lang="en-US" altLang="zh-CN" dirty="0"/>
              <a:t>Grain v1</a:t>
            </a:r>
            <a:r>
              <a:rPr lang="zh-CN" altLang="en-US" dirty="0"/>
              <a:t>、</a:t>
            </a:r>
            <a:r>
              <a:rPr lang="en-US" altLang="zh-CN"/>
              <a:t>MICKEY2.0</a:t>
            </a:r>
            <a:r>
              <a:rPr lang="zh-CN" altLang="en-US"/>
              <a:t>、</a:t>
            </a:r>
            <a:r>
              <a:rPr lang="en-US" altLang="zh-CN">
                <a:solidFill>
                  <a:srgbClr val="FF0000"/>
                </a:solidFill>
              </a:rPr>
              <a:t>Trivium</a:t>
            </a:r>
            <a:r>
              <a:rPr lang="en-US" altLang="zh-CN" dirty="0"/>
              <a:t>; </a:t>
            </a:r>
            <a:endParaRPr lang="en-US" altLang="zh-CN" dirty="0"/>
          </a:p>
          <a:p>
            <a:pPr lvl="2"/>
            <a:r>
              <a:rPr lang="zh-CN" altLang="en-US" dirty="0"/>
              <a:t>面向软件实现：</a:t>
            </a:r>
            <a:r>
              <a:rPr lang="en-US" altLang="zh-CN" dirty="0"/>
              <a:t>HC-128</a:t>
            </a:r>
            <a:r>
              <a:rPr lang="zh-CN" altLang="en-US"/>
              <a:t>、</a:t>
            </a:r>
            <a:r>
              <a:rPr lang="en-US" altLang="zh-CN"/>
              <a:t>Rabbit</a:t>
            </a:r>
            <a:r>
              <a:rPr lang="zh-CN" altLang="en-US"/>
              <a:t>、</a:t>
            </a:r>
            <a:r>
              <a:rPr lang="en-US" altLang="zh-CN" dirty="0"/>
              <a:t>Salsa20</a:t>
            </a:r>
            <a:r>
              <a:rPr lang="zh-CN" altLang="en-US" dirty="0"/>
              <a:t>、</a:t>
            </a:r>
            <a:r>
              <a:rPr lang="en-US" altLang="zh-CN" dirty="0"/>
              <a:t>SOSEMANUK</a:t>
            </a:r>
            <a:endParaRPr lang="en-US" altLang="zh-CN" dirty="0"/>
          </a:p>
          <a:p>
            <a:pPr lvl="1"/>
            <a:r>
              <a:rPr lang="zh-CN" altLang="en-US" dirty="0">
                <a:solidFill>
                  <a:srgbClr val="FF0000"/>
                </a:solidFill>
              </a:rPr>
              <a:t>祖冲之序列密码算法（国标）</a:t>
            </a:r>
            <a:endParaRPr lang="en-US" altLang="zh-CN" dirty="0">
              <a:solidFill>
                <a:srgbClr val="FF0000"/>
              </a:solidFill>
            </a:endParaRPr>
          </a:p>
          <a:p>
            <a:pPr lvl="2">
              <a:buNone/>
            </a:pPr>
            <a:endParaRPr lang="en-US" altLang="zh-CN" dirty="0"/>
          </a:p>
          <a:p>
            <a:pPr lvl="2">
              <a:buNone/>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arn(in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in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arn(inHorizontal)">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540" y="1124744"/>
            <a:ext cx="8147248" cy="4824000"/>
          </a:xfrm>
        </p:spPr>
        <p:txBody>
          <a:bodyPr/>
          <a:lstStyle/>
          <a:p>
            <a:pPr lvl="1"/>
            <a:r>
              <a:rPr lang="zh-CN" altLang="en-US" sz="2800" spc="10" dirty="0">
                <a:solidFill>
                  <a:srgbClr val="0E0E0E"/>
                </a:solidFill>
              </a:rPr>
              <a:t>祖冲</a:t>
            </a:r>
            <a:r>
              <a:rPr lang="zh-CN" altLang="en-US" sz="2800" spc="5" dirty="0">
                <a:solidFill>
                  <a:srgbClr val="0E0E0E"/>
                </a:solidFill>
              </a:rPr>
              <a:t>之</a:t>
            </a:r>
            <a:r>
              <a:rPr lang="zh-CN" altLang="en-US" sz="2800" spc="10" dirty="0">
                <a:solidFill>
                  <a:srgbClr val="0E0E0E"/>
                </a:solidFill>
              </a:rPr>
              <a:t>序列</a:t>
            </a:r>
            <a:r>
              <a:rPr lang="zh-CN" altLang="en-US" sz="2800" spc="-5" dirty="0">
                <a:solidFill>
                  <a:srgbClr val="0E0E0E"/>
                </a:solidFill>
              </a:rPr>
              <a:t>密</a:t>
            </a:r>
            <a:r>
              <a:rPr lang="zh-CN" altLang="en-US" sz="2800" spc="10" dirty="0">
                <a:solidFill>
                  <a:srgbClr val="0E0E0E"/>
                </a:solidFill>
              </a:rPr>
              <a:t>码</a:t>
            </a:r>
            <a:r>
              <a:rPr lang="zh-CN" altLang="en-US" sz="2800" spc="-5" dirty="0">
                <a:solidFill>
                  <a:srgbClr val="0E0E0E"/>
                </a:solidFill>
              </a:rPr>
              <a:t>算</a:t>
            </a:r>
            <a:r>
              <a:rPr lang="zh-CN" altLang="en-US" sz="2800" spc="-15" dirty="0">
                <a:solidFill>
                  <a:srgbClr val="0E0E0E"/>
                </a:solidFill>
              </a:rPr>
              <a:t>法（简</a:t>
            </a:r>
            <a:r>
              <a:rPr lang="zh-CN" altLang="en-US" sz="2800" dirty="0">
                <a:solidFill>
                  <a:srgbClr val="0E0E0E"/>
                </a:solidFill>
              </a:rPr>
              <a:t>称</a:t>
            </a:r>
            <a:r>
              <a:rPr lang="en-US" altLang="zh-CN" sz="2800" spc="-15" dirty="0">
                <a:solidFill>
                  <a:srgbClr val="0E0E0E"/>
                </a:solidFill>
              </a:rPr>
              <a:t>Z</a:t>
            </a:r>
            <a:r>
              <a:rPr lang="en-US" altLang="zh-CN" sz="2800" spc="-10" dirty="0">
                <a:solidFill>
                  <a:srgbClr val="0E0E0E"/>
                </a:solidFill>
              </a:rPr>
              <a:t>UC</a:t>
            </a:r>
            <a:r>
              <a:rPr lang="zh-CN" altLang="en-US" sz="2800" spc="5" dirty="0">
                <a:solidFill>
                  <a:srgbClr val="0E0E0E"/>
                </a:solidFill>
              </a:rPr>
              <a:t>算法</a:t>
            </a:r>
            <a:r>
              <a:rPr lang="zh-CN" altLang="en-US" sz="2800" spc="-5" dirty="0">
                <a:solidFill>
                  <a:srgbClr val="0E0E0E"/>
                </a:solidFill>
              </a:rPr>
              <a:t>），现包含</a:t>
            </a:r>
            <a:r>
              <a:rPr lang="en-US" altLang="zh-CN" sz="2800" spc="-5" dirty="0">
                <a:solidFill>
                  <a:srgbClr val="0E0E0E"/>
                </a:solidFill>
              </a:rPr>
              <a:t>ZUC-128</a:t>
            </a:r>
            <a:r>
              <a:rPr lang="zh-CN" altLang="en-US" sz="2800" spc="-5" dirty="0">
                <a:solidFill>
                  <a:srgbClr val="0E0E0E"/>
                </a:solidFill>
              </a:rPr>
              <a:t>版本和</a:t>
            </a:r>
            <a:r>
              <a:rPr lang="en-US" altLang="zh-CN" sz="2800" spc="-5" dirty="0">
                <a:solidFill>
                  <a:srgbClr val="0E0E0E"/>
                </a:solidFill>
              </a:rPr>
              <a:t>ZUC-256</a:t>
            </a:r>
            <a:r>
              <a:rPr lang="zh-CN" altLang="en-US" sz="2800" spc="-5" dirty="0">
                <a:solidFill>
                  <a:srgbClr val="0E0E0E"/>
                </a:solidFill>
              </a:rPr>
              <a:t>版本。</a:t>
            </a:r>
            <a:endParaRPr lang="en-US" altLang="zh-CN" sz="2800" spc="-5" dirty="0">
              <a:solidFill>
                <a:srgbClr val="0E0E0E"/>
              </a:solidFill>
            </a:endParaRPr>
          </a:p>
          <a:p>
            <a:pPr lvl="1"/>
            <a:r>
              <a:rPr lang="en-US" altLang="zh-CN" sz="2800" spc="-5" dirty="0">
                <a:solidFill>
                  <a:srgbClr val="0E0E0E"/>
                </a:solidFill>
              </a:rPr>
              <a:t>ZUC-128</a:t>
            </a:r>
            <a:r>
              <a:rPr lang="zh-CN" altLang="en-US" sz="2800" spc="10" dirty="0">
                <a:solidFill>
                  <a:srgbClr val="0E0E0E"/>
                </a:solidFill>
              </a:rPr>
              <a:t>序列</a:t>
            </a:r>
            <a:r>
              <a:rPr lang="zh-CN" altLang="en-US" sz="2800" spc="-5" dirty="0">
                <a:solidFill>
                  <a:srgbClr val="0E0E0E"/>
                </a:solidFill>
              </a:rPr>
              <a:t>密</a:t>
            </a:r>
            <a:r>
              <a:rPr lang="zh-CN" altLang="en-US" sz="2800" spc="10" dirty="0">
                <a:solidFill>
                  <a:srgbClr val="0E0E0E"/>
                </a:solidFill>
              </a:rPr>
              <a:t>码</a:t>
            </a:r>
            <a:r>
              <a:rPr lang="zh-CN" altLang="en-US" sz="2800" spc="-5" dirty="0">
                <a:solidFill>
                  <a:srgbClr val="0E0E0E"/>
                </a:solidFill>
              </a:rPr>
              <a:t>算</a:t>
            </a:r>
            <a:r>
              <a:rPr lang="zh-CN" altLang="en-US" sz="2800" spc="-15" dirty="0">
                <a:solidFill>
                  <a:srgbClr val="0E0E0E"/>
                </a:solidFill>
              </a:rPr>
              <a:t>法</a:t>
            </a:r>
            <a:r>
              <a:rPr lang="zh-CN" altLang="en-US" sz="2800" spc="5" dirty="0">
                <a:solidFill>
                  <a:srgbClr val="0E0E0E"/>
                </a:solidFill>
                <a:latin typeface="黑体" panose="02010609060101010101" pitchFamily="49" charset="-122"/>
                <a:cs typeface="黑体" panose="02010609060101010101" pitchFamily="49" charset="-122"/>
              </a:rPr>
              <a:t>包</a:t>
            </a:r>
            <a:r>
              <a:rPr lang="zh-CN" altLang="en-US" sz="2800" spc="-5" dirty="0">
                <a:solidFill>
                  <a:srgbClr val="0E0E0E"/>
                </a:solidFill>
                <a:latin typeface="黑体" panose="02010609060101010101" pitchFamily="49" charset="-122"/>
                <a:cs typeface="黑体" panose="02010609060101010101" pitchFamily="49" charset="-122"/>
              </a:rPr>
              <a:t>括</a:t>
            </a:r>
            <a:r>
              <a:rPr lang="zh-CN" altLang="en-US" sz="2800" spc="-5" dirty="0">
                <a:solidFill>
                  <a:srgbClr val="FF0000"/>
                </a:solidFill>
                <a:latin typeface="黑体" panose="02010609060101010101" pitchFamily="49" charset="-122"/>
                <a:cs typeface="黑体" panose="02010609060101010101" pitchFamily="49" charset="-122"/>
              </a:rPr>
              <a:t>祖冲</a:t>
            </a:r>
            <a:r>
              <a:rPr lang="zh-CN" altLang="en-US" sz="2800" spc="10" dirty="0">
                <a:solidFill>
                  <a:srgbClr val="FF0000"/>
                </a:solidFill>
                <a:latin typeface="黑体" panose="02010609060101010101" pitchFamily="49" charset="-122"/>
                <a:cs typeface="黑体" panose="02010609060101010101" pitchFamily="49" charset="-122"/>
              </a:rPr>
              <a:t>之算</a:t>
            </a:r>
            <a:r>
              <a:rPr lang="zh-CN" altLang="en-US" sz="2800" spc="5" dirty="0">
                <a:solidFill>
                  <a:srgbClr val="FF0000"/>
                </a:solidFill>
                <a:latin typeface="黑体" panose="02010609060101010101" pitchFamily="49" charset="-122"/>
                <a:cs typeface="黑体" panose="02010609060101010101" pitchFamily="49" charset="-122"/>
              </a:rPr>
              <a:t>法</a:t>
            </a:r>
            <a:r>
              <a:rPr lang="zh-CN" altLang="en-US" sz="2800" spc="10" dirty="0">
                <a:solidFill>
                  <a:srgbClr val="0E0E0E"/>
                </a:solidFill>
                <a:latin typeface="黑体" panose="02010609060101010101" pitchFamily="49" charset="-122"/>
                <a:cs typeface="黑体" panose="02010609060101010101" pitchFamily="49" charset="-122"/>
              </a:rPr>
              <a:t>、</a:t>
            </a:r>
            <a:r>
              <a:rPr lang="zh-CN" altLang="en-US" sz="2800" spc="10" dirty="0">
                <a:solidFill>
                  <a:srgbClr val="FF0000"/>
                </a:solidFill>
                <a:latin typeface="黑体" panose="02010609060101010101" pitchFamily="49" charset="-122"/>
                <a:cs typeface="黑体" panose="02010609060101010101" pitchFamily="49" charset="-122"/>
              </a:rPr>
              <a:t>保密性算</a:t>
            </a:r>
            <a:r>
              <a:rPr lang="zh-CN" altLang="en-US" sz="2800" spc="-10" dirty="0">
                <a:solidFill>
                  <a:srgbClr val="FF0000"/>
                </a:solidFill>
                <a:latin typeface="黑体" panose="02010609060101010101" pitchFamily="49" charset="-122"/>
                <a:cs typeface="黑体" panose="02010609060101010101" pitchFamily="49" charset="-122"/>
              </a:rPr>
              <a:t>法</a:t>
            </a:r>
            <a:r>
              <a:rPr lang="en-US" altLang="zh-CN" sz="2800" spc="-5" dirty="0">
                <a:solidFill>
                  <a:srgbClr val="0E0E0E"/>
                </a:solidFill>
                <a:latin typeface="Times New Roman" panose="02020603050405020304"/>
                <a:cs typeface="Times New Roman" panose="02020603050405020304"/>
              </a:rPr>
              <a:t>128-E</a:t>
            </a:r>
            <a:r>
              <a:rPr lang="en-US" altLang="zh-CN" sz="2800" spc="-10" dirty="0">
                <a:solidFill>
                  <a:srgbClr val="0E0E0E"/>
                </a:solidFill>
                <a:latin typeface="Times New Roman" panose="02020603050405020304"/>
                <a:cs typeface="Times New Roman" panose="02020603050405020304"/>
              </a:rPr>
              <a:t>EA3</a:t>
            </a:r>
            <a:r>
              <a:rPr lang="zh-CN" altLang="en-US" sz="2800" spc="10" dirty="0">
                <a:solidFill>
                  <a:srgbClr val="0E0E0E"/>
                </a:solidFill>
                <a:latin typeface="黑体" panose="02010609060101010101" pitchFamily="49" charset="-122"/>
                <a:cs typeface="黑体" panose="02010609060101010101" pitchFamily="49" charset="-122"/>
              </a:rPr>
              <a:t>和</a:t>
            </a:r>
            <a:r>
              <a:rPr lang="zh-CN" altLang="en-US" sz="2800" spc="10" dirty="0">
                <a:solidFill>
                  <a:srgbClr val="FF0000"/>
                </a:solidFill>
                <a:latin typeface="黑体" panose="02010609060101010101" pitchFamily="49" charset="-122"/>
                <a:cs typeface="黑体" panose="02010609060101010101" pitchFamily="49" charset="-122"/>
              </a:rPr>
              <a:t>完</a:t>
            </a:r>
            <a:r>
              <a:rPr lang="zh-CN" altLang="en-US" sz="2800" spc="-5" dirty="0">
                <a:solidFill>
                  <a:srgbClr val="FF0000"/>
                </a:solidFill>
                <a:latin typeface="黑体" panose="02010609060101010101" pitchFamily="49" charset="-122"/>
                <a:cs typeface="黑体" panose="02010609060101010101" pitchFamily="49" charset="-122"/>
              </a:rPr>
              <a:t>整性</a:t>
            </a:r>
            <a:r>
              <a:rPr lang="zh-CN" altLang="en-US" sz="2800" spc="10" dirty="0">
                <a:solidFill>
                  <a:srgbClr val="FF0000"/>
                </a:solidFill>
                <a:latin typeface="黑体" panose="02010609060101010101" pitchFamily="49" charset="-122"/>
                <a:cs typeface="黑体" panose="02010609060101010101" pitchFamily="49" charset="-122"/>
              </a:rPr>
              <a:t>算</a:t>
            </a:r>
            <a:r>
              <a:rPr lang="zh-CN" altLang="en-US" sz="2800" spc="-10" dirty="0">
                <a:solidFill>
                  <a:srgbClr val="FF0000"/>
                </a:solidFill>
                <a:latin typeface="黑体" panose="02010609060101010101" pitchFamily="49" charset="-122"/>
                <a:cs typeface="黑体" panose="02010609060101010101" pitchFamily="49" charset="-122"/>
              </a:rPr>
              <a:t>法</a:t>
            </a:r>
            <a:r>
              <a:rPr lang="en-US" altLang="zh-CN" sz="2800" spc="-5" dirty="0">
                <a:solidFill>
                  <a:srgbClr val="0E0E0E"/>
                </a:solidFill>
                <a:latin typeface="Times New Roman" panose="02020603050405020304"/>
                <a:cs typeface="Times New Roman" panose="02020603050405020304"/>
              </a:rPr>
              <a:t>128-</a:t>
            </a:r>
            <a:r>
              <a:rPr lang="en-US" altLang="zh-CN" sz="2800" spc="-10" dirty="0">
                <a:solidFill>
                  <a:srgbClr val="0E0E0E"/>
                </a:solidFill>
                <a:latin typeface="Times New Roman" panose="02020603050405020304"/>
                <a:cs typeface="Times New Roman" panose="02020603050405020304"/>
              </a:rPr>
              <a:t>E</a:t>
            </a:r>
            <a:r>
              <a:rPr lang="en-US" altLang="zh-CN" sz="2800" spc="-5" dirty="0">
                <a:solidFill>
                  <a:srgbClr val="0E0E0E"/>
                </a:solidFill>
                <a:latin typeface="Times New Roman" panose="02020603050405020304"/>
                <a:cs typeface="Times New Roman" panose="02020603050405020304"/>
              </a:rPr>
              <a:t>IA3</a:t>
            </a:r>
            <a:r>
              <a:rPr lang="zh-CN" altLang="en-US" sz="2800" spc="-5" dirty="0">
                <a:solidFill>
                  <a:srgbClr val="0E0E0E"/>
                </a:solidFill>
                <a:latin typeface="Times New Roman" panose="02020603050405020304"/>
                <a:cs typeface="Times New Roman" panose="02020603050405020304"/>
              </a:rPr>
              <a:t>。</a:t>
            </a:r>
            <a:endParaRPr lang="en-US" altLang="zh-CN" sz="2800" spc="-5" dirty="0">
              <a:solidFill>
                <a:srgbClr val="0E0E0E"/>
              </a:solidFill>
              <a:latin typeface="Times New Roman" panose="02020603050405020304"/>
              <a:cs typeface="Times New Roman" panose="02020603050405020304"/>
            </a:endParaRPr>
          </a:p>
          <a:p>
            <a:pPr lvl="1"/>
            <a:r>
              <a:rPr lang="zh-CN" altLang="en-US" sz="2800" spc="-5" dirty="0">
                <a:solidFill>
                  <a:srgbClr val="0E0E0E"/>
                </a:solidFill>
              </a:rPr>
              <a:t>为应对</a:t>
            </a:r>
            <a:r>
              <a:rPr lang="en-US" altLang="zh-CN" sz="2800" spc="-5" dirty="0">
                <a:solidFill>
                  <a:srgbClr val="0E0E0E"/>
                </a:solidFill>
              </a:rPr>
              <a:t>5G </a:t>
            </a:r>
            <a:r>
              <a:rPr lang="zh-CN" altLang="en-US" sz="2800" spc="-5" dirty="0">
                <a:solidFill>
                  <a:srgbClr val="0E0E0E"/>
                </a:solidFill>
              </a:rPr>
              <a:t>通信与后量子密码时代的来临， </a:t>
            </a:r>
            <a:r>
              <a:rPr lang="en-US" altLang="zh-CN" sz="2800" spc="-5" dirty="0">
                <a:solidFill>
                  <a:srgbClr val="0E0E0E"/>
                </a:solidFill>
              </a:rPr>
              <a:t>ZUC-256</a:t>
            </a:r>
            <a:r>
              <a:rPr lang="zh-CN" altLang="en-US" sz="2800" spc="-5" dirty="0">
                <a:solidFill>
                  <a:srgbClr val="0E0E0E"/>
                </a:solidFill>
              </a:rPr>
              <a:t>序列密码算法被提出，其与</a:t>
            </a:r>
            <a:r>
              <a:rPr lang="en-US" altLang="zh-CN" sz="2800" spc="-5" dirty="0">
                <a:solidFill>
                  <a:srgbClr val="0E0E0E"/>
                </a:solidFill>
              </a:rPr>
              <a:t>ZUC-128 </a:t>
            </a:r>
            <a:r>
              <a:rPr lang="zh-CN" altLang="en-US" sz="2800" spc="-5" dirty="0">
                <a:solidFill>
                  <a:srgbClr val="0E0E0E"/>
                </a:solidFill>
              </a:rPr>
              <a:t>算法高度兼容。</a:t>
            </a:r>
            <a:endParaRPr lang="en-US" altLang="zh-CN" dirty="0"/>
          </a:p>
        </p:txBody>
      </p:sp>
      <p:sp>
        <p:nvSpPr>
          <p:cNvPr id="1660930"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pic>
        <p:nvPicPr>
          <p:cNvPr id="7" name="图片 6"/>
          <p:cNvPicPr>
            <a:picLocks noChangeAspect="1"/>
          </p:cNvPicPr>
          <p:nvPr/>
        </p:nvPicPr>
        <p:blipFill>
          <a:blip r:embed="rId1"/>
          <a:stretch>
            <a:fillRect/>
          </a:stretch>
        </p:blipFill>
        <p:spPr>
          <a:xfrm>
            <a:off x="0" y="4991295"/>
            <a:ext cx="9144000" cy="14328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3"/>
            <a:ext cx="8422557" cy="4609665"/>
          </a:xfrm>
        </p:spPr>
        <p:txBody>
          <a:bodyPr/>
          <a:lstStyle/>
          <a:p>
            <a:pPr lvl="1"/>
            <a:r>
              <a:rPr lang="en-US" altLang="zh-CN" dirty="0"/>
              <a:t>2011</a:t>
            </a:r>
            <a:r>
              <a:rPr lang="zh-CN" altLang="en-US" dirty="0"/>
              <a:t>年，</a:t>
            </a:r>
            <a:r>
              <a:rPr lang="en-US" altLang="zh-CN" dirty="0"/>
              <a:t>ZUC-128</a:t>
            </a:r>
            <a:r>
              <a:rPr lang="zh-CN" altLang="en-US" dirty="0"/>
              <a:t>算法的加密算法和完整性算法成为第</a:t>
            </a:r>
            <a:r>
              <a:rPr lang="en-US" altLang="zh-CN" dirty="0"/>
              <a:t>4</a:t>
            </a:r>
            <a:r>
              <a:rPr lang="zh-CN" altLang="en-US" dirty="0"/>
              <a:t>代移动通信加密标准（</a:t>
            </a:r>
            <a:r>
              <a:rPr lang="en-US" altLang="zh-CN" dirty="0"/>
              <a:t>4G</a:t>
            </a:r>
            <a:r>
              <a:rPr lang="zh-CN" altLang="en-US" dirty="0"/>
              <a:t>），它是我国自主研制的第一个国际标准密码算法。</a:t>
            </a:r>
            <a:endParaRPr lang="en-US" altLang="zh-CN" dirty="0"/>
          </a:p>
          <a:p>
            <a:pPr lvl="1"/>
            <a:r>
              <a:rPr lang="en-US" altLang="zh-CN" dirty="0"/>
              <a:t>2012</a:t>
            </a:r>
            <a:r>
              <a:rPr lang="zh-CN" altLang="en-US" dirty="0"/>
              <a:t>年，</a:t>
            </a:r>
            <a:r>
              <a:rPr lang="en-US" altLang="zh-CN" dirty="0"/>
              <a:t>ZUC-128</a:t>
            </a:r>
            <a:r>
              <a:rPr lang="zh-CN" altLang="en-US" dirty="0"/>
              <a:t>算法成为国家密码行业标准。</a:t>
            </a:r>
            <a:endParaRPr lang="en-US" altLang="zh-CN" dirty="0"/>
          </a:p>
          <a:p>
            <a:pPr lvl="1"/>
            <a:r>
              <a:rPr lang="en-US" altLang="zh-CN" dirty="0"/>
              <a:t>2016</a:t>
            </a:r>
            <a:r>
              <a:rPr lang="zh-CN" altLang="en-US" dirty="0"/>
              <a:t>年，</a:t>
            </a:r>
            <a:r>
              <a:rPr lang="en-US" altLang="zh-CN" dirty="0"/>
              <a:t>ZUC-128</a:t>
            </a:r>
            <a:r>
              <a:rPr lang="zh-CN" altLang="en-US" dirty="0"/>
              <a:t>算法成为国家标准。</a:t>
            </a:r>
            <a:endParaRPr lang="en-US" altLang="zh-CN" dirty="0"/>
          </a:p>
          <a:p>
            <a:pPr lvl="1"/>
            <a:endParaRPr lang="en-US" altLang="zh-CN" dirty="0"/>
          </a:p>
          <a:p>
            <a:pPr lvl="1"/>
            <a:endParaRPr lang="en-US" altLang="zh-CN" dirty="0"/>
          </a:p>
          <a:p>
            <a:pPr lvl="2">
              <a:buNone/>
            </a:pPr>
            <a:endParaRPr lang="en-US" altLang="zh-CN" dirty="0"/>
          </a:p>
          <a:p>
            <a:pPr lvl="2">
              <a:buNone/>
            </a:pPr>
            <a:endParaRPr lang="en-US" altLang="zh-CN" dirty="0"/>
          </a:p>
        </p:txBody>
      </p:sp>
      <p:pic>
        <p:nvPicPr>
          <p:cNvPr id="4" name="Picture 2"/>
          <p:cNvPicPr>
            <a:picLocks noChangeAspect="1" noChangeArrowheads="1"/>
          </p:cNvPicPr>
          <p:nvPr/>
        </p:nvPicPr>
        <p:blipFill>
          <a:blip r:embed="rId1" cstate="print"/>
          <a:srcRect/>
          <a:stretch>
            <a:fillRect/>
          </a:stretch>
        </p:blipFill>
        <p:spPr bwMode="auto">
          <a:xfrm>
            <a:off x="5148064" y="1202043"/>
            <a:ext cx="3695689" cy="517514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1"/>
            <a:r>
              <a:rPr lang="en-US" altLang="zh-CN" dirty="0"/>
              <a:t>ZUC-128</a:t>
            </a:r>
            <a:r>
              <a:rPr lang="zh-CN" altLang="en-US" dirty="0"/>
              <a:t>算法是面向字的序列密码，算法输入包括一个</a:t>
            </a:r>
            <a:r>
              <a:rPr lang="en-US" altLang="zh-CN" dirty="0"/>
              <a:t>128</a:t>
            </a:r>
            <a:r>
              <a:rPr lang="zh-CN" altLang="en-US" dirty="0"/>
              <a:t>比特的密钥和一个</a:t>
            </a:r>
            <a:r>
              <a:rPr lang="en-US" altLang="zh-CN" dirty="0"/>
              <a:t>128</a:t>
            </a:r>
            <a:r>
              <a:rPr lang="zh-CN" altLang="en-US" dirty="0"/>
              <a:t>比特的初始向量。</a:t>
            </a:r>
            <a:endParaRPr lang="en-US" altLang="zh-CN" dirty="0"/>
          </a:p>
          <a:p>
            <a:pPr lvl="1"/>
            <a:r>
              <a:rPr lang="zh-CN" altLang="en-US" dirty="0"/>
              <a:t>在整体结构上分为上、中、下三层：</a:t>
            </a:r>
            <a:r>
              <a:rPr lang="en-US" altLang="zh-CN" dirty="0"/>
              <a:t>LFSR</a:t>
            </a:r>
            <a:r>
              <a:rPr lang="zh-CN" altLang="en-US" dirty="0"/>
              <a:t>、</a:t>
            </a:r>
            <a:r>
              <a:rPr lang="en-US" altLang="zh-CN" dirty="0"/>
              <a:t>BR</a:t>
            </a:r>
            <a:r>
              <a:rPr lang="zh-CN" altLang="en-US" dirty="0"/>
              <a:t>、非线性函数</a:t>
            </a:r>
            <a:r>
              <a:rPr lang="en-US" altLang="zh-CN" dirty="0"/>
              <a:t>F</a:t>
            </a:r>
            <a:endParaRPr lang="en-US" altLang="zh-CN" dirty="0"/>
          </a:p>
          <a:p>
            <a:pPr lvl="2">
              <a:buNone/>
            </a:pPr>
            <a:endParaRPr lang="en-US" altLang="zh-CN" dirty="0"/>
          </a:p>
          <a:p>
            <a:pPr lvl="2"/>
            <a:endParaRPr lang="zh-CN" altLang="en-US" dirty="0"/>
          </a:p>
        </p:txBody>
      </p:sp>
      <p:graphicFrame>
        <p:nvGraphicFramePr>
          <p:cNvPr id="2" name="Object 8"/>
          <p:cNvGraphicFramePr>
            <a:graphicFrameLocks noChangeAspect="1"/>
          </p:cNvGraphicFramePr>
          <p:nvPr/>
        </p:nvGraphicFramePr>
        <p:xfrm>
          <a:off x="6156176" y="3429000"/>
          <a:ext cx="2117754" cy="2964203"/>
        </p:xfrm>
        <a:graphic>
          <a:graphicData uri="http://schemas.openxmlformats.org/presentationml/2006/ole">
            <mc:AlternateContent xmlns:mc="http://schemas.openxmlformats.org/markup-compatibility/2006">
              <mc:Choice xmlns:v="urn:schemas-microsoft-com:vml" Requires="v">
                <p:oleObj spid="_x0000_s0" name="Visio" r:id="rId1" imgW="869315" imgH="1217295" progId="Visio.Drawing.11">
                  <p:embed/>
                </p:oleObj>
              </mc:Choice>
              <mc:Fallback>
                <p:oleObj name="Visio" r:id="rId1" imgW="869315" imgH="1217295" progId="Visio.Drawing.11">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3429000"/>
                        <a:ext cx="2117754" cy="29642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组合 141"/>
          <p:cNvGrpSpPr/>
          <p:nvPr/>
        </p:nvGrpSpPr>
        <p:grpSpPr>
          <a:xfrm>
            <a:off x="107504" y="980728"/>
            <a:ext cx="7779419" cy="5367949"/>
            <a:chOff x="287524" y="1052736"/>
            <a:chExt cx="7779419" cy="5367949"/>
          </a:xfrm>
        </p:grpSpPr>
        <p:grpSp>
          <p:nvGrpSpPr>
            <p:cNvPr id="137" name="组合 136"/>
            <p:cNvGrpSpPr/>
            <p:nvPr/>
          </p:nvGrpSpPr>
          <p:grpSpPr>
            <a:xfrm>
              <a:off x="791580" y="1204469"/>
              <a:ext cx="7128792" cy="4931676"/>
              <a:chOff x="791580" y="1204469"/>
              <a:chExt cx="7128792" cy="4931676"/>
            </a:xfrm>
          </p:grpSpPr>
          <mc:AlternateContent xmlns:mc="http://schemas.openxmlformats.org/markup-compatibility/2006">
            <mc:Choice xmlns:a14="http://schemas.microsoft.com/office/drawing/2010/main" Requires="a14">
              <p:sp>
                <p:nvSpPr>
                  <p:cNvPr id="3" name="矩形 2"/>
                  <p:cNvSpPr/>
                  <p:nvPr/>
                </p:nvSpPr>
                <p:spPr bwMode="auto">
                  <a:xfrm>
                    <a:off x="7272300"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0</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3" name="矩形 2"/>
                  <p:cNvSpPr>
                    <a:spLocks noRot="1" noChangeAspect="1" noMove="1" noResize="1" noEditPoints="1" noAdjustHandles="1" noChangeArrowheads="1" noChangeShapeType="1" noTextEdit="1"/>
                  </p:cNvSpPr>
                  <p:nvPr/>
                </p:nvSpPr>
                <p:spPr bwMode="auto">
                  <a:xfrm>
                    <a:off x="7272300" y="2384884"/>
                    <a:ext cx="432048" cy="468052"/>
                  </a:xfrm>
                  <a:prstGeom prst="rect">
                    <a:avLst/>
                  </a:prstGeom>
                  <a:blipFill rotWithShape="1">
                    <a:blip r:embed="rId1"/>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bwMode="auto">
                  <a:xfrm>
                    <a:off x="6840252"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4" name="矩形 3"/>
                  <p:cNvSpPr>
                    <a:spLocks noRot="1" noChangeAspect="1" noMove="1" noResize="1" noEditPoints="1" noAdjustHandles="1" noChangeArrowheads="1" noChangeShapeType="1" noTextEdit="1"/>
                  </p:cNvSpPr>
                  <p:nvPr/>
                </p:nvSpPr>
                <p:spPr bwMode="auto">
                  <a:xfrm>
                    <a:off x="6840252" y="2384884"/>
                    <a:ext cx="432048" cy="468052"/>
                  </a:xfrm>
                  <a:prstGeom prst="rect">
                    <a:avLst/>
                  </a:prstGeom>
                  <a:blipFill rotWithShape="1">
                    <a:blip r:embed="rId2"/>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bwMode="auto">
                  <a:xfrm>
                    <a:off x="6408204"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2</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5" name="矩形 4"/>
                  <p:cNvSpPr>
                    <a:spLocks noRot="1" noChangeAspect="1" noMove="1" noResize="1" noEditPoints="1" noAdjustHandles="1" noChangeArrowheads="1" noChangeShapeType="1" noTextEdit="1"/>
                  </p:cNvSpPr>
                  <p:nvPr/>
                </p:nvSpPr>
                <p:spPr bwMode="auto">
                  <a:xfrm>
                    <a:off x="6408204" y="2384884"/>
                    <a:ext cx="432048" cy="468052"/>
                  </a:xfrm>
                  <a:prstGeom prst="rect">
                    <a:avLst/>
                  </a:prstGeom>
                  <a:blipFill rotWithShape="1">
                    <a:blip r:embed="rId3"/>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bwMode="auto">
                  <a:xfrm>
                    <a:off x="5976156"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3</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6" name="矩形 5"/>
                  <p:cNvSpPr>
                    <a:spLocks noRot="1" noChangeAspect="1" noMove="1" noResize="1" noEditPoints="1" noAdjustHandles="1" noChangeArrowheads="1" noChangeShapeType="1" noTextEdit="1"/>
                  </p:cNvSpPr>
                  <p:nvPr/>
                </p:nvSpPr>
                <p:spPr bwMode="auto">
                  <a:xfrm>
                    <a:off x="5976156" y="2384884"/>
                    <a:ext cx="432048" cy="468052"/>
                  </a:xfrm>
                  <a:prstGeom prst="rect">
                    <a:avLst/>
                  </a:prstGeom>
                  <a:blipFill rotWithShape="1">
                    <a:blip r:embed="rId4"/>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bwMode="auto">
                  <a:xfrm>
                    <a:off x="5544108"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4</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7" name="矩形 6"/>
                  <p:cNvSpPr>
                    <a:spLocks noRot="1" noChangeAspect="1" noMove="1" noResize="1" noEditPoints="1" noAdjustHandles="1" noChangeArrowheads="1" noChangeShapeType="1" noTextEdit="1"/>
                  </p:cNvSpPr>
                  <p:nvPr/>
                </p:nvSpPr>
                <p:spPr bwMode="auto">
                  <a:xfrm>
                    <a:off x="5544108" y="2384884"/>
                    <a:ext cx="432048" cy="468052"/>
                  </a:xfrm>
                  <a:prstGeom prst="rect">
                    <a:avLst/>
                  </a:prstGeom>
                  <a:blipFill rotWithShape="1">
                    <a:blip r:embed="rId5"/>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bwMode="auto">
                  <a:xfrm>
                    <a:off x="5112060"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5</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8" name="矩形 7"/>
                  <p:cNvSpPr>
                    <a:spLocks noRot="1" noChangeAspect="1" noMove="1" noResize="1" noEditPoints="1" noAdjustHandles="1" noChangeArrowheads="1" noChangeShapeType="1" noTextEdit="1"/>
                  </p:cNvSpPr>
                  <p:nvPr/>
                </p:nvSpPr>
                <p:spPr bwMode="auto">
                  <a:xfrm>
                    <a:off x="5112060" y="2384884"/>
                    <a:ext cx="432048" cy="468052"/>
                  </a:xfrm>
                  <a:prstGeom prst="rect">
                    <a:avLst/>
                  </a:prstGeom>
                  <a:blipFill rotWithShape="1">
                    <a:blip r:embed="rId6"/>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bwMode="auto">
                  <a:xfrm>
                    <a:off x="4680012"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6</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9" name="矩形 8"/>
                  <p:cNvSpPr>
                    <a:spLocks noRot="1" noChangeAspect="1" noMove="1" noResize="1" noEditPoints="1" noAdjustHandles="1" noChangeArrowheads="1" noChangeShapeType="1" noTextEdit="1"/>
                  </p:cNvSpPr>
                  <p:nvPr/>
                </p:nvSpPr>
                <p:spPr bwMode="auto">
                  <a:xfrm>
                    <a:off x="4680012" y="2384884"/>
                    <a:ext cx="432048" cy="468052"/>
                  </a:xfrm>
                  <a:prstGeom prst="rect">
                    <a:avLst/>
                  </a:prstGeom>
                  <a:blipFill rotWithShape="1">
                    <a:blip r:embed="rId7"/>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bwMode="auto">
                  <a:xfrm>
                    <a:off x="4247964"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7</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0" name="矩形 9"/>
                  <p:cNvSpPr>
                    <a:spLocks noRot="1" noChangeAspect="1" noMove="1" noResize="1" noEditPoints="1" noAdjustHandles="1" noChangeArrowheads="1" noChangeShapeType="1" noTextEdit="1"/>
                  </p:cNvSpPr>
                  <p:nvPr/>
                </p:nvSpPr>
                <p:spPr bwMode="auto">
                  <a:xfrm>
                    <a:off x="4247964" y="2384884"/>
                    <a:ext cx="432048" cy="468052"/>
                  </a:xfrm>
                  <a:prstGeom prst="rect">
                    <a:avLst/>
                  </a:prstGeom>
                  <a:blipFill rotWithShape="1">
                    <a:blip r:embed="rId8"/>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bwMode="auto">
                  <a:xfrm>
                    <a:off x="3815916"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8</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1" name="矩形 10"/>
                  <p:cNvSpPr>
                    <a:spLocks noRot="1" noChangeAspect="1" noMove="1" noResize="1" noEditPoints="1" noAdjustHandles="1" noChangeArrowheads="1" noChangeShapeType="1" noTextEdit="1"/>
                  </p:cNvSpPr>
                  <p:nvPr/>
                </p:nvSpPr>
                <p:spPr bwMode="auto">
                  <a:xfrm>
                    <a:off x="3815916" y="2384884"/>
                    <a:ext cx="432048" cy="468052"/>
                  </a:xfrm>
                  <a:prstGeom prst="rect">
                    <a:avLst/>
                  </a:prstGeom>
                  <a:blipFill rotWithShape="1">
                    <a:blip r:embed="rId9"/>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bwMode="auto">
                  <a:xfrm>
                    <a:off x="3383868"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9</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2" name="矩形 11"/>
                  <p:cNvSpPr>
                    <a:spLocks noRot="1" noChangeAspect="1" noMove="1" noResize="1" noEditPoints="1" noAdjustHandles="1" noChangeArrowheads="1" noChangeShapeType="1" noTextEdit="1"/>
                  </p:cNvSpPr>
                  <p:nvPr/>
                </p:nvSpPr>
                <p:spPr bwMode="auto">
                  <a:xfrm>
                    <a:off x="3383868" y="2384884"/>
                    <a:ext cx="432048" cy="468052"/>
                  </a:xfrm>
                  <a:prstGeom prst="rect">
                    <a:avLst/>
                  </a:prstGeom>
                  <a:blipFill rotWithShape="1">
                    <a:blip r:embed="rId10"/>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bwMode="auto">
                  <a:xfrm>
                    <a:off x="2951820"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10</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3" name="矩形 12"/>
                  <p:cNvSpPr>
                    <a:spLocks noRot="1" noChangeAspect="1" noMove="1" noResize="1" noEditPoints="1" noAdjustHandles="1" noChangeArrowheads="1" noChangeShapeType="1" noTextEdit="1"/>
                  </p:cNvSpPr>
                  <p:nvPr/>
                </p:nvSpPr>
                <p:spPr bwMode="auto">
                  <a:xfrm>
                    <a:off x="2951820" y="2384884"/>
                    <a:ext cx="432048" cy="468052"/>
                  </a:xfrm>
                  <a:prstGeom prst="rect">
                    <a:avLst/>
                  </a:prstGeom>
                  <a:blipFill rotWithShape="1">
                    <a:blip r:embed="rId11"/>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bwMode="auto">
                  <a:xfrm>
                    <a:off x="2519772"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11</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4" name="矩形 13"/>
                  <p:cNvSpPr>
                    <a:spLocks noRot="1" noChangeAspect="1" noMove="1" noResize="1" noEditPoints="1" noAdjustHandles="1" noChangeArrowheads="1" noChangeShapeType="1" noTextEdit="1"/>
                  </p:cNvSpPr>
                  <p:nvPr/>
                </p:nvSpPr>
                <p:spPr bwMode="auto">
                  <a:xfrm>
                    <a:off x="2519772" y="2384884"/>
                    <a:ext cx="432048" cy="468052"/>
                  </a:xfrm>
                  <a:prstGeom prst="rect">
                    <a:avLst/>
                  </a:prstGeom>
                  <a:blipFill rotWithShape="1">
                    <a:blip r:embed="rId12"/>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bwMode="auto">
                  <a:xfrm>
                    <a:off x="2087724"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12</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5" name="矩形 14"/>
                  <p:cNvSpPr>
                    <a:spLocks noRot="1" noChangeAspect="1" noMove="1" noResize="1" noEditPoints="1" noAdjustHandles="1" noChangeArrowheads="1" noChangeShapeType="1" noTextEdit="1"/>
                  </p:cNvSpPr>
                  <p:nvPr/>
                </p:nvSpPr>
                <p:spPr bwMode="auto">
                  <a:xfrm>
                    <a:off x="2087724" y="2384884"/>
                    <a:ext cx="432048" cy="468052"/>
                  </a:xfrm>
                  <a:prstGeom prst="rect">
                    <a:avLst/>
                  </a:prstGeom>
                  <a:blipFill rotWithShape="1">
                    <a:blip r:embed="rId13"/>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bwMode="auto">
                  <a:xfrm>
                    <a:off x="1655676"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13</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6" name="矩形 15"/>
                  <p:cNvSpPr>
                    <a:spLocks noRot="1" noChangeAspect="1" noMove="1" noResize="1" noEditPoints="1" noAdjustHandles="1" noChangeArrowheads="1" noChangeShapeType="1" noTextEdit="1"/>
                  </p:cNvSpPr>
                  <p:nvPr/>
                </p:nvSpPr>
                <p:spPr bwMode="auto">
                  <a:xfrm>
                    <a:off x="1655676" y="2384884"/>
                    <a:ext cx="432048" cy="468052"/>
                  </a:xfrm>
                  <a:prstGeom prst="rect">
                    <a:avLst/>
                  </a:prstGeom>
                  <a:blipFill rotWithShape="1">
                    <a:blip r:embed="rId14"/>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p:cNvSpPr/>
                  <p:nvPr/>
                </p:nvSpPr>
                <p:spPr bwMode="auto">
                  <a:xfrm>
                    <a:off x="1223628"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14</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7" name="矩形 16"/>
                  <p:cNvSpPr>
                    <a:spLocks noRot="1" noChangeAspect="1" noMove="1" noResize="1" noEditPoints="1" noAdjustHandles="1" noChangeArrowheads="1" noChangeShapeType="1" noTextEdit="1"/>
                  </p:cNvSpPr>
                  <p:nvPr/>
                </p:nvSpPr>
                <p:spPr bwMode="auto">
                  <a:xfrm>
                    <a:off x="1223628" y="2384884"/>
                    <a:ext cx="432048" cy="468052"/>
                  </a:xfrm>
                  <a:prstGeom prst="rect">
                    <a:avLst/>
                  </a:prstGeom>
                  <a:blipFill rotWithShape="1">
                    <a:blip r:embed="rId15"/>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bwMode="auto">
                  <a:xfrm>
                    <a:off x="791580"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15</m:t>
                              </m:r>
                            </m:sub>
                          </m:sSub>
                        </m:oMath>
                      </m:oMathPara>
                    </a14:m>
                    <a:endParaRPr lang="en-US" altLang="zh-CN" sz="1400" b="0" u="none" dirty="0">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8" name="矩形 17"/>
                  <p:cNvSpPr>
                    <a:spLocks noRot="1" noChangeAspect="1" noMove="1" noResize="1" noEditPoints="1" noAdjustHandles="1" noChangeArrowheads="1" noChangeShapeType="1" noTextEdit="1"/>
                  </p:cNvSpPr>
                  <p:nvPr/>
                </p:nvSpPr>
                <p:spPr bwMode="auto">
                  <a:xfrm>
                    <a:off x="791580" y="2384884"/>
                    <a:ext cx="432048" cy="468052"/>
                  </a:xfrm>
                  <a:prstGeom prst="rect">
                    <a:avLst/>
                  </a:prstGeom>
                  <a:blipFill rotWithShape="1">
                    <a:blip r:embed="rId16"/>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19" name="直接箭头连接符 18"/>
              <p:cNvCxnSpPr/>
              <p:nvPr/>
            </p:nvCxnSpPr>
            <p:spPr bwMode="auto">
              <a:xfrm>
                <a:off x="863588" y="2852936"/>
                <a:ext cx="360040"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0" name="直接箭头连接符 19"/>
              <p:cNvCxnSpPr/>
              <p:nvPr/>
            </p:nvCxnSpPr>
            <p:spPr bwMode="auto">
              <a:xfrm flipH="1">
                <a:off x="1545640" y="2852936"/>
                <a:ext cx="38028"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1" name="直接箭头连接符 20"/>
              <p:cNvCxnSpPr/>
              <p:nvPr/>
            </p:nvCxnSpPr>
            <p:spPr bwMode="auto">
              <a:xfrm>
                <a:off x="2879812" y="2852936"/>
                <a:ext cx="132141"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2" name="直接箭头连接符 21"/>
              <p:cNvCxnSpPr/>
              <p:nvPr/>
            </p:nvCxnSpPr>
            <p:spPr bwMode="auto">
              <a:xfrm flipH="1">
                <a:off x="3341926" y="2852936"/>
                <a:ext cx="113950"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3" name="直接箭头连接符 22"/>
              <p:cNvCxnSpPr/>
              <p:nvPr/>
            </p:nvCxnSpPr>
            <p:spPr bwMode="auto">
              <a:xfrm>
                <a:off x="4608004" y="2852936"/>
                <a:ext cx="216024"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4" name="直接箭头连接符 23"/>
              <p:cNvCxnSpPr>
                <a:stCxn id="8" idx="2"/>
              </p:cNvCxnSpPr>
              <p:nvPr/>
            </p:nvCxnSpPr>
            <p:spPr bwMode="auto">
              <a:xfrm flipH="1">
                <a:off x="5146040" y="2852936"/>
                <a:ext cx="182044"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5" name="直接箭头连接符 24"/>
              <p:cNvCxnSpPr/>
              <p:nvPr/>
            </p:nvCxnSpPr>
            <p:spPr bwMode="auto">
              <a:xfrm>
                <a:off x="6768244" y="2852936"/>
                <a:ext cx="79835"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6" name="直接箭头连接符 25"/>
              <p:cNvCxnSpPr>
                <a:stCxn id="3" idx="2"/>
              </p:cNvCxnSpPr>
              <p:nvPr/>
            </p:nvCxnSpPr>
            <p:spPr bwMode="auto">
              <a:xfrm flipH="1">
                <a:off x="7128284" y="2852936"/>
                <a:ext cx="360040"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grpSp>
            <p:nvGrpSpPr>
              <p:cNvPr id="27" name="组合 26"/>
              <p:cNvGrpSpPr/>
              <p:nvPr/>
            </p:nvGrpSpPr>
            <p:grpSpPr>
              <a:xfrm>
                <a:off x="791580" y="1520788"/>
                <a:ext cx="396044" cy="864096"/>
                <a:chOff x="791580" y="1520788"/>
                <a:chExt cx="396044" cy="864096"/>
              </a:xfrm>
            </p:grpSpPr>
            <p:cxnSp>
              <p:nvCxnSpPr>
                <p:cNvPr id="28" name="直接箭头连接符 27"/>
                <p:cNvCxnSpPr>
                  <a:stCxn id="18" idx="0"/>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29" name="椭圆 28"/>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30" name="直接箭头连接符 29"/>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31" name="文本框 30"/>
                    <p:cNvSpPr txBox="1"/>
                    <p:nvPr/>
                  </p:nvSpPr>
                  <p:spPr>
                    <a:xfrm>
                      <a:off x="791580" y="1794018"/>
                      <a:ext cx="360040" cy="3157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𝟏𝟓</m:t>
                                </m:r>
                              </m:sup>
                            </m:sSup>
                          </m:oMath>
                        </m:oMathPara>
                      </a14:m>
                      <a:endParaRPr lang="zh-CN" altLang="en-US" u="none" dirty="0"/>
                    </a:p>
                  </p:txBody>
                </p:sp>
              </mc:Choice>
              <mc:Fallback>
                <p:sp>
                  <p:nvSpPr>
                    <p:cNvPr id="31" name="文本框 30"/>
                    <p:cNvSpPr txBox="1">
                      <a:spLocks noRot="1" noChangeAspect="1" noMove="1" noResize="1" noEditPoints="1" noAdjustHandles="1" noChangeArrowheads="1" noChangeShapeType="1" noTextEdit="1"/>
                    </p:cNvSpPr>
                    <p:nvPr/>
                  </p:nvSpPr>
                  <p:spPr>
                    <a:xfrm>
                      <a:off x="791580" y="1794018"/>
                      <a:ext cx="360040" cy="315792"/>
                    </a:xfrm>
                    <a:prstGeom prst="rect">
                      <a:avLst/>
                    </a:prstGeom>
                    <a:blipFill rotWithShape="1">
                      <a:blip r:embed="rId17"/>
                    </a:blipFill>
                  </p:spPr>
                  <p:txBody>
                    <a:bodyPr/>
                    <a:lstStyle/>
                    <a:p>
                      <a:r>
                        <a:rPr lang="zh-CN" altLang="en-US">
                          <a:noFill/>
                        </a:rPr>
                        <a:t> </a:t>
                      </a:r>
                    </a:p>
                  </p:txBody>
                </p:sp>
              </mc:Fallback>
            </mc:AlternateContent>
          </p:grpSp>
          <p:grpSp>
            <p:nvGrpSpPr>
              <p:cNvPr id="32" name="组合 31"/>
              <p:cNvGrpSpPr/>
              <p:nvPr/>
            </p:nvGrpSpPr>
            <p:grpSpPr>
              <a:xfrm>
                <a:off x="1655676" y="1520788"/>
                <a:ext cx="396044" cy="864096"/>
                <a:chOff x="791580" y="1520788"/>
                <a:chExt cx="396044" cy="864096"/>
              </a:xfrm>
            </p:grpSpPr>
            <p:cxnSp>
              <p:nvCxnSpPr>
                <p:cNvPr id="33" name="直接箭头连接符 32"/>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34" name="椭圆 33"/>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35" name="直接箭头连接符 34"/>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36" name="文本框 35"/>
                    <p:cNvSpPr txBox="1"/>
                    <p:nvPr/>
                  </p:nvSpPr>
                  <p:spPr>
                    <a:xfrm>
                      <a:off x="791580" y="1794018"/>
                      <a:ext cx="360040" cy="3157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𝟏𝟕</m:t>
                                </m:r>
                              </m:sup>
                            </m:sSup>
                          </m:oMath>
                        </m:oMathPara>
                      </a14:m>
                      <a:endParaRPr lang="zh-CN" altLang="en-US" u="none" dirty="0"/>
                    </a:p>
                  </p:txBody>
                </p:sp>
              </mc:Choice>
              <mc:Fallback>
                <p:sp>
                  <p:nvSpPr>
                    <p:cNvPr id="36" name="文本框 35"/>
                    <p:cNvSpPr txBox="1">
                      <a:spLocks noRot="1" noChangeAspect="1" noMove="1" noResize="1" noEditPoints="1" noAdjustHandles="1" noChangeArrowheads="1" noChangeShapeType="1" noTextEdit="1"/>
                    </p:cNvSpPr>
                    <p:nvPr/>
                  </p:nvSpPr>
                  <p:spPr>
                    <a:xfrm>
                      <a:off x="791580" y="1794018"/>
                      <a:ext cx="360040" cy="315792"/>
                    </a:xfrm>
                    <a:prstGeom prst="rect">
                      <a:avLst/>
                    </a:prstGeom>
                    <a:blipFill rotWithShape="1">
                      <a:blip r:embed="rId18"/>
                    </a:blipFill>
                  </p:spPr>
                  <p:txBody>
                    <a:bodyPr/>
                    <a:lstStyle/>
                    <a:p>
                      <a:r>
                        <a:rPr lang="zh-CN" altLang="en-US">
                          <a:noFill/>
                        </a:rPr>
                        <a:t> </a:t>
                      </a:r>
                    </a:p>
                  </p:txBody>
                </p:sp>
              </mc:Fallback>
            </mc:AlternateContent>
          </p:grpSp>
          <p:grpSp>
            <p:nvGrpSpPr>
              <p:cNvPr id="37" name="组合 36"/>
              <p:cNvGrpSpPr/>
              <p:nvPr/>
            </p:nvGrpSpPr>
            <p:grpSpPr>
              <a:xfrm>
                <a:off x="2976987" y="1519866"/>
                <a:ext cx="396044" cy="864096"/>
                <a:chOff x="791580" y="1520788"/>
                <a:chExt cx="396044" cy="864096"/>
              </a:xfrm>
            </p:grpSpPr>
            <p:cxnSp>
              <p:nvCxnSpPr>
                <p:cNvPr id="38" name="直接箭头连接符 37"/>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39" name="椭圆 38"/>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40" name="直接箭头连接符 39"/>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41" name="文本框 40"/>
                    <p:cNvSpPr txBox="1"/>
                    <p:nvPr/>
                  </p:nvSpPr>
                  <p:spPr>
                    <a:xfrm>
                      <a:off x="791580" y="1794018"/>
                      <a:ext cx="360040" cy="3157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𝟐𝟏</m:t>
                                </m:r>
                              </m:sup>
                            </m:sSup>
                          </m:oMath>
                        </m:oMathPara>
                      </a14:m>
                      <a:endParaRPr lang="zh-CN" altLang="en-US" u="none" dirty="0"/>
                    </a:p>
                  </p:txBody>
                </p:sp>
              </mc:Choice>
              <mc:Fallback>
                <p:sp>
                  <p:nvSpPr>
                    <p:cNvPr id="41" name="文本框 40"/>
                    <p:cNvSpPr txBox="1">
                      <a:spLocks noRot="1" noChangeAspect="1" noMove="1" noResize="1" noEditPoints="1" noAdjustHandles="1" noChangeArrowheads="1" noChangeShapeType="1" noTextEdit="1"/>
                    </p:cNvSpPr>
                    <p:nvPr/>
                  </p:nvSpPr>
                  <p:spPr>
                    <a:xfrm>
                      <a:off x="791580" y="1794018"/>
                      <a:ext cx="360040" cy="315792"/>
                    </a:xfrm>
                    <a:prstGeom prst="rect">
                      <a:avLst/>
                    </a:prstGeom>
                    <a:blipFill rotWithShape="1">
                      <a:blip r:embed="rId19"/>
                    </a:blipFill>
                  </p:spPr>
                  <p:txBody>
                    <a:bodyPr/>
                    <a:lstStyle/>
                    <a:p>
                      <a:r>
                        <a:rPr lang="zh-CN" altLang="en-US">
                          <a:noFill/>
                        </a:rPr>
                        <a:t> </a:t>
                      </a:r>
                    </a:p>
                  </p:txBody>
                </p:sp>
              </mc:Fallback>
            </mc:AlternateContent>
          </p:grpSp>
          <p:grpSp>
            <p:nvGrpSpPr>
              <p:cNvPr id="42" name="组合 41"/>
              <p:cNvGrpSpPr/>
              <p:nvPr/>
            </p:nvGrpSpPr>
            <p:grpSpPr>
              <a:xfrm>
                <a:off x="5546080" y="1519866"/>
                <a:ext cx="396044" cy="864096"/>
                <a:chOff x="791580" y="1520788"/>
                <a:chExt cx="396044" cy="864096"/>
              </a:xfrm>
            </p:grpSpPr>
            <p:cxnSp>
              <p:nvCxnSpPr>
                <p:cNvPr id="43" name="直接箭头连接符 42"/>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44" name="椭圆 43"/>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45" name="直接箭头连接符 44"/>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46" name="文本框 45"/>
                    <p:cNvSpPr txBox="1"/>
                    <p:nvPr/>
                  </p:nvSpPr>
                  <p:spPr>
                    <a:xfrm>
                      <a:off x="791580" y="1794018"/>
                      <a:ext cx="360040" cy="31258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𝟐𝟎</m:t>
                                </m:r>
                              </m:sup>
                            </m:sSup>
                          </m:oMath>
                        </m:oMathPara>
                      </a14:m>
                      <a:endParaRPr lang="zh-CN" altLang="en-US" u="none" dirty="0"/>
                    </a:p>
                  </p:txBody>
                </p:sp>
              </mc:Choice>
              <mc:Fallback>
                <p:sp>
                  <p:nvSpPr>
                    <p:cNvPr id="46" name="文本框 45"/>
                    <p:cNvSpPr txBox="1">
                      <a:spLocks noRot="1" noChangeAspect="1" noMove="1" noResize="1" noEditPoints="1" noAdjustHandles="1" noChangeArrowheads="1" noChangeShapeType="1" noTextEdit="1"/>
                    </p:cNvSpPr>
                    <p:nvPr/>
                  </p:nvSpPr>
                  <p:spPr>
                    <a:xfrm>
                      <a:off x="791580" y="1794018"/>
                      <a:ext cx="360040" cy="312586"/>
                    </a:xfrm>
                    <a:prstGeom prst="rect">
                      <a:avLst/>
                    </a:prstGeom>
                    <a:blipFill rotWithShape="1">
                      <a:blip r:embed="rId20"/>
                    </a:blipFill>
                  </p:spPr>
                  <p:txBody>
                    <a:bodyPr/>
                    <a:lstStyle/>
                    <a:p>
                      <a:r>
                        <a:rPr lang="zh-CN" altLang="en-US">
                          <a:noFill/>
                        </a:rPr>
                        <a:t> </a:t>
                      </a:r>
                    </a:p>
                  </p:txBody>
                </p:sp>
              </mc:Fallback>
            </mc:AlternateContent>
          </p:grpSp>
          <p:grpSp>
            <p:nvGrpSpPr>
              <p:cNvPr id="47" name="组合 46"/>
              <p:cNvGrpSpPr/>
              <p:nvPr/>
            </p:nvGrpSpPr>
            <p:grpSpPr>
              <a:xfrm>
                <a:off x="7070332" y="1518944"/>
                <a:ext cx="850040" cy="864096"/>
                <a:chOff x="791580" y="1520788"/>
                <a:chExt cx="441078" cy="864096"/>
              </a:xfrm>
            </p:grpSpPr>
            <p:cxnSp>
              <p:nvCxnSpPr>
                <p:cNvPr id="48" name="直接箭头连接符 47"/>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49" name="椭圆 48"/>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50" name="直接箭头连接符 49"/>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51" name="文本框 50"/>
                    <p:cNvSpPr txBox="1"/>
                    <p:nvPr/>
                  </p:nvSpPr>
                  <p:spPr>
                    <a:xfrm>
                      <a:off x="791580" y="1794018"/>
                      <a:ext cx="441078" cy="31258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400" b="1" i="1" u="none" smtClean="0">
                                <a:solidFill>
                                  <a:srgbClr val="000000"/>
                                </a:solidFill>
                                <a:latin typeface="Cambria Math" panose="02040503050406030204" pitchFamily="18" charset="0"/>
                              </a:rPr>
                              <m:t>𝟏</m:t>
                            </m:r>
                            <m:r>
                              <a:rPr lang="en-US" altLang="zh-CN" sz="1400" b="1" i="1" u="none" smtClean="0">
                                <a:solidFill>
                                  <a:srgbClr val="000000"/>
                                </a:solidFill>
                                <a:latin typeface="Cambria Math" panose="02040503050406030204" pitchFamily="18" charset="0"/>
                              </a:rPr>
                              <m:t>+</m:t>
                            </m:r>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𝟖</m:t>
                                </m:r>
                              </m:sup>
                            </m:sSup>
                          </m:oMath>
                        </m:oMathPara>
                      </a14:m>
                      <a:endParaRPr lang="zh-CN" altLang="en-US" u="none" dirty="0"/>
                    </a:p>
                  </p:txBody>
                </p:sp>
              </mc:Choice>
              <mc:Fallback>
                <p:sp>
                  <p:nvSpPr>
                    <p:cNvPr id="51" name="文本框 50"/>
                    <p:cNvSpPr txBox="1">
                      <a:spLocks noRot="1" noChangeAspect="1" noMove="1" noResize="1" noEditPoints="1" noAdjustHandles="1" noChangeArrowheads="1" noChangeShapeType="1" noTextEdit="1"/>
                    </p:cNvSpPr>
                    <p:nvPr/>
                  </p:nvSpPr>
                  <p:spPr>
                    <a:xfrm>
                      <a:off x="791580" y="1794018"/>
                      <a:ext cx="441078" cy="312586"/>
                    </a:xfrm>
                    <a:prstGeom prst="rect">
                      <a:avLst/>
                    </a:prstGeom>
                    <a:blipFill rotWithShape="1">
                      <a:blip r:embed="rId21"/>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52" name="矩形 51"/>
                  <p:cNvSpPr/>
                  <p:nvPr/>
                </p:nvSpPr>
                <p:spPr bwMode="auto">
                  <a:xfrm>
                    <a:off x="804280" y="1204469"/>
                    <a:ext cx="6900068" cy="319426"/>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mod</a:t>
                    </a:r>
                    <a14:m>
                      <m:oMath xmlns:m="http://schemas.openxmlformats.org/officeDocument/2006/math">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 </m:t>
                        </m:r>
                        <m:sSup>
                          <m:sSupPr>
                            <m:ctrlP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pPr>
                          <m:e>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2</m:t>
                            </m:r>
                          </m:e>
                          <m:sup>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31</m:t>
                            </m:r>
                          </m:sup>
                        </m:sSup>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1</m:t>
                        </m:r>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oMath>
                    </a14:m>
                    <a:endPar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p:txBody>
              </p:sp>
            </mc:Choice>
            <mc:Fallback>
              <p:sp>
                <p:nvSpPr>
                  <p:cNvPr id="52" name="矩形 51"/>
                  <p:cNvSpPr>
                    <a:spLocks noRot="1" noChangeAspect="1" noMove="1" noResize="1" noEditPoints="1" noAdjustHandles="1" noChangeArrowheads="1" noChangeShapeType="1" noTextEdit="1"/>
                  </p:cNvSpPr>
                  <p:nvPr/>
                </p:nvSpPr>
                <p:spPr bwMode="auto">
                  <a:xfrm>
                    <a:off x="804280" y="1204469"/>
                    <a:ext cx="6900068" cy="319426"/>
                  </a:xfrm>
                  <a:prstGeom prst="rect">
                    <a:avLst/>
                  </a:prstGeom>
                  <a:blipFill rotWithShape="1">
                    <a:blip r:embed="rId22"/>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53" name="连接符: 肘形 52"/>
              <p:cNvCxnSpPr>
                <a:stCxn id="52" idx="1"/>
                <a:endCxn id="18" idx="1"/>
              </p:cNvCxnSpPr>
              <p:nvPr/>
            </p:nvCxnSpPr>
            <p:spPr bwMode="auto">
              <a:xfrm rot="10800000" flipV="1">
                <a:off x="791580" y="1364182"/>
                <a:ext cx="12700" cy="1254728"/>
              </a:xfrm>
              <a:prstGeom prst="bentConnector3">
                <a:avLst>
                  <a:gd name="adj1" fmla="val 1900000"/>
                </a:avLst>
              </a:prstGeom>
              <a:solidFill>
                <a:schemeClr val="accent1"/>
              </a:solidFill>
              <a:ln w="19050" cap="flat" cmpd="sng" algn="ctr">
                <a:solidFill>
                  <a:srgbClr val="000000"/>
                </a:solidFill>
                <a:prstDash val="solid"/>
                <a:round/>
                <a:headEnd type="none" w="med" len="med"/>
                <a:tailEnd type="triangle"/>
              </a:ln>
              <a:effectLst/>
            </p:spPr>
          </p:cxnSp>
          <p:grpSp>
            <p:nvGrpSpPr>
              <p:cNvPr id="54" name="组合 53"/>
              <p:cNvGrpSpPr/>
              <p:nvPr/>
            </p:nvGrpSpPr>
            <p:grpSpPr>
              <a:xfrm>
                <a:off x="6693681" y="3356992"/>
                <a:ext cx="614623" cy="324036"/>
                <a:chOff x="1043608" y="3356992"/>
                <a:chExt cx="614623" cy="324036"/>
              </a:xfrm>
            </p:grpSpPr>
            <p:sp>
              <p:nvSpPr>
                <p:cNvPr id="55" name="矩形 54"/>
                <p:cNvSpPr/>
                <p:nvPr/>
              </p:nvSpPr>
              <p:spPr bwMode="auto">
                <a:xfrm>
                  <a:off x="1079612" y="3356992"/>
                  <a:ext cx="576064" cy="32403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56" name="直接连接符 55"/>
                <p:cNvCxnSpPr>
                  <a:stCxn id="55" idx="0"/>
                  <a:endCxn id="55" idx="2"/>
                </p:cNvCxnSpPr>
                <p:nvPr/>
              </p:nvCxnSpPr>
              <p:spPr bwMode="auto">
                <a:xfrm>
                  <a:off x="1367644" y="3356992"/>
                  <a:ext cx="0" cy="324036"/>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57" name="文本框 56"/>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58" name="文本框 57"/>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p:grpSp>
            <p:nvGrpSpPr>
              <p:cNvPr id="59" name="组合 58"/>
              <p:cNvGrpSpPr/>
              <p:nvPr/>
            </p:nvGrpSpPr>
            <p:grpSpPr>
              <a:xfrm>
                <a:off x="1041053" y="3356992"/>
                <a:ext cx="614623" cy="324036"/>
                <a:chOff x="1043608" y="3356992"/>
                <a:chExt cx="614623" cy="324036"/>
              </a:xfrm>
            </p:grpSpPr>
            <p:sp>
              <p:nvSpPr>
                <p:cNvPr id="60" name="矩形 59"/>
                <p:cNvSpPr/>
                <p:nvPr/>
              </p:nvSpPr>
              <p:spPr bwMode="auto">
                <a:xfrm>
                  <a:off x="1079612" y="3356992"/>
                  <a:ext cx="576064" cy="32403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61" name="直接连接符 60"/>
                <p:cNvCxnSpPr>
                  <a:stCxn id="60" idx="0"/>
                  <a:endCxn id="60" idx="2"/>
                </p:cNvCxnSpPr>
                <p:nvPr/>
              </p:nvCxnSpPr>
              <p:spPr bwMode="auto">
                <a:xfrm>
                  <a:off x="1367644" y="3356992"/>
                  <a:ext cx="0" cy="324036"/>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62" name="文本框 61"/>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63" name="文本框 62"/>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p:grpSp>
            <p:nvGrpSpPr>
              <p:cNvPr id="64" name="组合 63"/>
              <p:cNvGrpSpPr/>
              <p:nvPr/>
            </p:nvGrpSpPr>
            <p:grpSpPr>
              <a:xfrm>
                <a:off x="4677457" y="3356992"/>
                <a:ext cx="614623" cy="324036"/>
                <a:chOff x="1043608" y="3356992"/>
                <a:chExt cx="614623" cy="324036"/>
              </a:xfrm>
            </p:grpSpPr>
            <p:sp>
              <p:nvSpPr>
                <p:cNvPr id="65" name="矩形 64"/>
                <p:cNvSpPr/>
                <p:nvPr/>
              </p:nvSpPr>
              <p:spPr bwMode="auto">
                <a:xfrm>
                  <a:off x="1079612" y="3356992"/>
                  <a:ext cx="576064" cy="32403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66" name="直接连接符 65"/>
                <p:cNvCxnSpPr>
                  <a:stCxn id="65" idx="0"/>
                  <a:endCxn id="65" idx="2"/>
                </p:cNvCxnSpPr>
                <p:nvPr/>
              </p:nvCxnSpPr>
              <p:spPr bwMode="auto">
                <a:xfrm>
                  <a:off x="1367644" y="3356992"/>
                  <a:ext cx="0" cy="324036"/>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67" name="文本框 66"/>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68" name="文本框 67"/>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p:grpSp>
            <p:nvGrpSpPr>
              <p:cNvPr id="69" name="组合 68"/>
              <p:cNvGrpSpPr/>
              <p:nvPr/>
            </p:nvGrpSpPr>
            <p:grpSpPr>
              <a:xfrm>
                <a:off x="2866282" y="3356992"/>
                <a:ext cx="614623" cy="324036"/>
                <a:chOff x="1043608" y="3356992"/>
                <a:chExt cx="614623" cy="324036"/>
              </a:xfrm>
            </p:grpSpPr>
            <p:sp>
              <p:nvSpPr>
                <p:cNvPr id="70" name="矩形 69"/>
                <p:cNvSpPr/>
                <p:nvPr/>
              </p:nvSpPr>
              <p:spPr bwMode="auto">
                <a:xfrm>
                  <a:off x="1079612" y="3356992"/>
                  <a:ext cx="576064" cy="32403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71" name="直接连接符 70"/>
                <p:cNvCxnSpPr>
                  <a:stCxn id="70" idx="0"/>
                  <a:endCxn id="70" idx="2"/>
                </p:cNvCxnSpPr>
                <p:nvPr/>
              </p:nvCxnSpPr>
              <p:spPr bwMode="auto">
                <a:xfrm>
                  <a:off x="1367644" y="3356992"/>
                  <a:ext cx="0" cy="324036"/>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72" name="文本框 71"/>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73" name="文本框 72"/>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p:sp>
            <p:nvSpPr>
              <p:cNvPr id="74" name="流程图: 或者 73"/>
              <p:cNvSpPr/>
              <p:nvPr/>
            </p:nvSpPr>
            <p:spPr bwMode="auto">
              <a:xfrm>
                <a:off x="1223660" y="3933056"/>
                <a:ext cx="288000" cy="288000"/>
              </a:xfrm>
              <a:prstGeom prst="flowChartOr">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75" name="矩形 74"/>
                  <p:cNvSpPr/>
                  <p:nvPr/>
                </p:nvSpPr>
                <p:spPr bwMode="auto">
                  <a:xfrm>
                    <a:off x="1096352" y="4371951"/>
                    <a:ext cx="542615" cy="287999"/>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bPr>
                            <m:e>
                              <m: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𝑹</m:t>
                              </m:r>
                            </m:e>
                            <m:sub>
                              <m: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𝟏</m:t>
                              </m:r>
                            </m:sub>
                          </m:sSub>
                        </m:oMath>
                      </m:oMathPara>
                    </a14:m>
                    <a:endParaRPr kumimoji="0" lang="zh-CN" altLang="en-US" sz="180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p:txBody>
              </p:sp>
            </mc:Choice>
            <mc:Fallback>
              <p:sp>
                <p:nvSpPr>
                  <p:cNvPr id="75" name="矩形 74"/>
                  <p:cNvSpPr>
                    <a:spLocks noRot="1" noChangeAspect="1" noMove="1" noResize="1" noEditPoints="1" noAdjustHandles="1" noChangeArrowheads="1" noChangeShapeType="1" noTextEdit="1"/>
                  </p:cNvSpPr>
                  <p:nvPr/>
                </p:nvSpPr>
                <p:spPr bwMode="auto">
                  <a:xfrm>
                    <a:off x="1096352" y="4371951"/>
                    <a:ext cx="542615" cy="287999"/>
                  </a:xfrm>
                  <a:prstGeom prst="rect">
                    <a:avLst/>
                  </a:prstGeom>
                  <a:blipFill rotWithShape="1">
                    <a:blip r:embed="rId23"/>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76" name="直接箭头连接符 75"/>
              <p:cNvCxnSpPr>
                <a:stCxn id="60" idx="2"/>
                <a:endCxn id="74" idx="0"/>
              </p:cNvCxnSpPr>
              <p:nvPr/>
            </p:nvCxnSpPr>
            <p:spPr bwMode="auto">
              <a:xfrm>
                <a:off x="1365089" y="3681028"/>
                <a:ext cx="2571"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77" name="直接箭头连接符 76"/>
              <p:cNvCxnSpPr>
                <a:stCxn id="75" idx="2"/>
              </p:cNvCxnSpPr>
              <p:nvPr/>
            </p:nvCxnSpPr>
            <p:spPr bwMode="auto">
              <a:xfrm>
                <a:off x="1367660" y="4659950"/>
                <a:ext cx="0" cy="20921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79" name="直接箭头连接符 78"/>
              <p:cNvCxnSpPr>
                <a:stCxn id="75" idx="0"/>
                <a:endCxn id="74" idx="4"/>
              </p:cNvCxnSpPr>
              <p:nvPr/>
            </p:nvCxnSpPr>
            <p:spPr bwMode="auto">
              <a:xfrm flipV="1">
                <a:off x="1367660" y="4221056"/>
                <a:ext cx="0" cy="150895"/>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grpSp>
            <p:nvGrpSpPr>
              <p:cNvPr id="80" name="组合 79"/>
              <p:cNvGrpSpPr/>
              <p:nvPr/>
            </p:nvGrpSpPr>
            <p:grpSpPr>
              <a:xfrm>
                <a:off x="1223660" y="4869160"/>
                <a:ext cx="288000" cy="288000"/>
                <a:chOff x="611560" y="4329100"/>
                <a:chExt cx="288032" cy="288032"/>
              </a:xfrm>
            </p:grpSpPr>
            <p:sp>
              <p:nvSpPr>
                <p:cNvPr id="81" name="矩形 80"/>
                <p:cNvSpPr/>
                <p:nvPr/>
              </p:nvSpPr>
              <p:spPr bwMode="auto">
                <a:xfrm>
                  <a:off x="611560" y="4329100"/>
                  <a:ext cx="288032" cy="288032"/>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82" name="直接连接符 81"/>
                <p:cNvCxnSpPr>
                  <a:stCxn id="81" idx="0"/>
                  <a:endCxn id="81" idx="2"/>
                </p:cNvCxnSpPr>
                <p:nvPr/>
              </p:nvCxnSpPr>
              <p:spPr bwMode="auto">
                <a:xfrm>
                  <a:off x="755576" y="4329100"/>
                  <a:ext cx="0" cy="288032"/>
                </a:xfrm>
                <a:prstGeom prst="line">
                  <a:avLst/>
                </a:prstGeom>
                <a:ln w="15875">
                  <a:solidFill>
                    <a:srgbClr val="000000"/>
                  </a:solidFill>
                  <a:headEnd type="none" w="med" len="med"/>
                  <a:tailEnd type="none"/>
                </a:ln>
              </p:spPr>
              <p:style>
                <a:lnRef idx="1">
                  <a:schemeClr val="dk1"/>
                </a:lnRef>
                <a:fillRef idx="0">
                  <a:schemeClr val="dk1"/>
                </a:fillRef>
                <a:effectRef idx="0">
                  <a:schemeClr val="dk1"/>
                </a:effectRef>
                <a:fontRef idx="minor">
                  <a:schemeClr val="tx1"/>
                </a:fontRef>
              </p:style>
            </p:cxnSp>
            <p:cxnSp>
              <p:nvCxnSpPr>
                <p:cNvPr id="83" name="直接连接符 82"/>
                <p:cNvCxnSpPr>
                  <a:stCxn id="81" idx="1"/>
                  <a:endCxn id="81" idx="3"/>
                </p:cNvCxnSpPr>
                <p:nvPr/>
              </p:nvCxnSpPr>
              <p:spPr bwMode="auto">
                <a:xfrm>
                  <a:off x="611560" y="4473116"/>
                  <a:ext cx="288032" cy="0"/>
                </a:xfrm>
                <a:prstGeom prst="line">
                  <a:avLst/>
                </a:prstGeom>
                <a:solidFill>
                  <a:schemeClr val="accent1"/>
                </a:solidFill>
                <a:ln w="15875" cap="flat" cmpd="sng" algn="ctr">
                  <a:solidFill>
                    <a:srgbClr val="000000"/>
                  </a:solidFill>
                  <a:prstDash val="solid"/>
                  <a:round/>
                  <a:headEnd type="none" w="med" len="med"/>
                  <a:tailEnd type="none"/>
                </a:ln>
                <a:effectLst/>
              </p:spPr>
            </p:cxnSp>
          </p:grpSp>
          <p:grpSp>
            <p:nvGrpSpPr>
              <p:cNvPr id="84" name="组合 83"/>
              <p:cNvGrpSpPr/>
              <p:nvPr/>
            </p:nvGrpSpPr>
            <p:grpSpPr>
              <a:xfrm>
                <a:off x="3923960" y="3933056"/>
                <a:ext cx="288000" cy="288000"/>
                <a:chOff x="611560" y="4329100"/>
                <a:chExt cx="288032" cy="288032"/>
              </a:xfrm>
            </p:grpSpPr>
            <p:sp>
              <p:nvSpPr>
                <p:cNvPr id="85" name="矩形 84"/>
                <p:cNvSpPr/>
                <p:nvPr/>
              </p:nvSpPr>
              <p:spPr bwMode="auto">
                <a:xfrm>
                  <a:off x="611560" y="4329100"/>
                  <a:ext cx="288032" cy="288032"/>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86" name="直接连接符 85"/>
                <p:cNvCxnSpPr>
                  <a:stCxn id="85" idx="0"/>
                  <a:endCxn id="85" idx="2"/>
                </p:cNvCxnSpPr>
                <p:nvPr/>
              </p:nvCxnSpPr>
              <p:spPr bwMode="auto">
                <a:xfrm>
                  <a:off x="755576" y="4329100"/>
                  <a:ext cx="0" cy="288032"/>
                </a:xfrm>
                <a:prstGeom prst="line">
                  <a:avLst/>
                </a:prstGeom>
                <a:ln w="15875">
                  <a:solidFill>
                    <a:srgbClr val="000000"/>
                  </a:solidFill>
                  <a:headEnd type="none" w="med" len="med"/>
                  <a:tailEnd type="none"/>
                </a:ln>
              </p:spPr>
              <p:style>
                <a:lnRef idx="1">
                  <a:schemeClr val="dk1"/>
                </a:lnRef>
                <a:fillRef idx="0">
                  <a:schemeClr val="dk1"/>
                </a:fillRef>
                <a:effectRef idx="0">
                  <a:schemeClr val="dk1"/>
                </a:effectRef>
                <a:fontRef idx="minor">
                  <a:schemeClr val="tx1"/>
                </a:fontRef>
              </p:style>
            </p:cxnSp>
            <p:cxnSp>
              <p:nvCxnSpPr>
                <p:cNvPr id="87" name="直接连接符 86"/>
                <p:cNvCxnSpPr>
                  <a:stCxn id="85" idx="1"/>
                  <a:endCxn id="85" idx="3"/>
                </p:cNvCxnSpPr>
                <p:nvPr/>
              </p:nvCxnSpPr>
              <p:spPr bwMode="auto">
                <a:xfrm>
                  <a:off x="611560" y="4473116"/>
                  <a:ext cx="288032" cy="0"/>
                </a:xfrm>
                <a:prstGeom prst="line">
                  <a:avLst/>
                </a:prstGeom>
                <a:solidFill>
                  <a:schemeClr val="accent1"/>
                </a:solidFill>
                <a:ln w="15875" cap="flat" cmpd="sng" algn="ctr">
                  <a:solidFill>
                    <a:srgbClr val="000000"/>
                  </a:solidFill>
                  <a:prstDash val="solid"/>
                  <a:round/>
                  <a:headEnd type="none" w="med" len="med"/>
                  <a:tailEnd type="none"/>
                </a:ln>
                <a:effectLst/>
              </p:spPr>
            </p:cxnSp>
          </p:grpSp>
          <p:cxnSp>
            <p:nvCxnSpPr>
              <p:cNvPr id="89" name="直接箭头连接符 88"/>
              <p:cNvCxnSpPr>
                <a:stCxn id="74" idx="6"/>
                <a:endCxn id="85" idx="1"/>
              </p:cNvCxnSpPr>
              <p:nvPr/>
            </p:nvCxnSpPr>
            <p:spPr bwMode="auto">
              <a:xfrm>
                <a:off x="1511660" y="4077056"/>
                <a:ext cx="2412300"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90" name="矩形 89"/>
                  <p:cNvSpPr/>
                  <p:nvPr/>
                </p:nvSpPr>
                <p:spPr bwMode="auto">
                  <a:xfrm>
                    <a:off x="3796652" y="4371950"/>
                    <a:ext cx="542615" cy="287999"/>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bPr>
                            <m:e>
                              <m: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𝑹</m:t>
                              </m:r>
                            </m:e>
                            <m:sub>
                              <m: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𝟐</m:t>
                              </m:r>
                            </m:sub>
                          </m:sSub>
                        </m:oMath>
                      </m:oMathPara>
                    </a14:m>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90" name="矩形 89"/>
                  <p:cNvSpPr>
                    <a:spLocks noRot="1" noChangeAspect="1" noMove="1" noResize="1" noEditPoints="1" noAdjustHandles="1" noChangeArrowheads="1" noChangeShapeType="1" noTextEdit="1"/>
                  </p:cNvSpPr>
                  <p:nvPr/>
                </p:nvSpPr>
                <p:spPr bwMode="auto">
                  <a:xfrm>
                    <a:off x="3796652" y="4371950"/>
                    <a:ext cx="542615" cy="287999"/>
                  </a:xfrm>
                  <a:prstGeom prst="rect">
                    <a:avLst/>
                  </a:prstGeom>
                  <a:blipFill rotWithShape="1">
                    <a:blip r:embed="rId24"/>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92" name="直接箭头连接符 91"/>
              <p:cNvCxnSpPr>
                <a:stCxn id="90" idx="0"/>
                <a:endCxn id="85" idx="2"/>
              </p:cNvCxnSpPr>
              <p:nvPr/>
            </p:nvCxnSpPr>
            <p:spPr bwMode="auto">
              <a:xfrm flipV="1">
                <a:off x="4067960" y="4221056"/>
                <a:ext cx="0" cy="150894"/>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95" name="连接符: 肘形 94"/>
              <p:cNvCxnSpPr>
                <a:endCxn id="81" idx="3"/>
              </p:cNvCxnSpPr>
              <p:nvPr/>
            </p:nvCxnSpPr>
            <p:spPr bwMode="auto">
              <a:xfrm rot="10800000" flipV="1">
                <a:off x="1511660" y="3681028"/>
                <a:ext cx="1678658" cy="1332132"/>
              </a:xfrm>
              <a:prstGeom prst="bentConnector3">
                <a:avLst>
                  <a:gd name="adj1" fmla="val -101"/>
                </a:avLst>
              </a:prstGeom>
              <a:solidFill>
                <a:schemeClr val="accent1"/>
              </a:solidFill>
              <a:ln w="19050" cap="flat" cmpd="sng" algn="ctr">
                <a:solidFill>
                  <a:srgbClr val="000000"/>
                </a:solidFill>
                <a:prstDash val="solid"/>
                <a:round/>
                <a:headEnd type="none" w="med" len="med"/>
                <a:tailEnd type="triangle"/>
              </a:ln>
              <a:effectLst/>
            </p:spPr>
          </p:cxnSp>
          <p:sp>
            <p:nvSpPr>
              <p:cNvPr id="97" name="流程图: 或者 96"/>
              <p:cNvSpPr/>
              <p:nvPr/>
            </p:nvSpPr>
            <p:spPr bwMode="auto">
              <a:xfrm>
                <a:off x="3923960" y="4868273"/>
                <a:ext cx="288000" cy="288000"/>
              </a:xfrm>
              <a:prstGeom prst="flowChartOr">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99" name="直接箭头连接符 98"/>
              <p:cNvCxnSpPr>
                <a:stCxn id="90" idx="2"/>
                <a:endCxn id="97" idx="0"/>
              </p:cNvCxnSpPr>
              <p:nvPr/>
            </p:nvCxnSpPr>
            <p:spPr bwMode="auto">
              <a:xfrm>
                <a:off x="4067960" y="4659949"/>
                <a:ext cx="0" cy="208324"/>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100" name="矩形 99"/>
              <p:cNvSpPr/>
              <p:nvPr/>
            </p:nvSpPr>
            <p:spPr bwMode="auto">
              <a:xfrm>
                <a:off x="1023376" y="5308053"/>
                <a:ext cx="3458937" cy="330850"/>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dirty="0">
                    <a:ln>
                      <a:noFill/>
                    </a:ln>
                    <a:solidFill>
                      <a:srgbClr val="000000"/>
                    </a:solidFill>
                    <a:latin typeface="Arial" panose="020B0604020202020204" pitchFamily="34" charset="0"/>
                    <a:ea typeface="宋体" panose="02010600030101010101" pitchFamily="2" charset="-122"/>
                  </a:rPr>
                  <a:t>&lt;&lt;&lt;16</a:t>
                </a:r>
                <a:endParaRPr kumimoji="0" lang="zh-CN" altLang="en-US" sz="1400" u="none" strike="noStrike" cap="none" normalizeH="0" baseline="0" dirty="0">
                  <a:ln>
                    <a:noFill/>
                  </a:ln>
                  <a:solidFill>
                    <a:srgbClr val="000000"/>
                  </a:solidFill>
                  <a:latin typeface="Arial" panose="020B0604020202020204" pitchFamily="34" charset="0"/>
                  <a:ea typeface="宋体" panose="02010600030101010101" pitchFamily="2" charset="-122"/>
                </a:endParaRPr>
              </a:p>
            </p:txBody>
          </p:sp>
          <p:cxnSp>
            <p:nvCxnSpPr>
              <p:cNvPr id="102" name="直接箭头连接符 101"/>
              <p:cNvCxnSpPr>
                <a:stCxn id="81" idx="2"/>
              </p:cNvCxnSpPr>
              <p:nvPr/>
            </p:nvCxnSpPr>
            <p:spPr bwMode="auto">
              <a:xfrm flipH="1">
                <a:off x="1365089" y="5157160"/>
                <a:ext cx="2571" cy="150893"/>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104" name="直接箭头连接符 103"/>
              <p:cNvCxnSpPr>
                <a:stCxn id="97" idx="4"/>
              </p:cNvCxnSpPr>
              <p:nvPr/>
            </p:nvCxnSpPr>
            <p:spPr bwMode="auto">
              <a:xfrm flipH="1">
                <a:off x="4067959" y="5156273"/>
                <a:ext cx="1" cy="15178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105" name="矩形 104"/>
                  <p:cNvSpPr/>
                  <p:nvPr/>
                </p:nvSpPr>
                <p:spPr bwMode="auto">
                  <a:xfrm>
                    <a:off x="1096352" y="5848146"/>
                    <a:ext cx="542615" cy="287999"/>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r>
                            <a:rPr kumimoji="0" lang="en-US" altLang="zh-CN" sz="12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𝑺</m:t>
                          </m:r>
                          <m:r>
                            <a:rPr kumimoji="0" lang="en-US" altLang="zh-CN" sz="12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sSub>
                            <m:sSubPr>
                              <m:ctrlPr>
                                <a:rPr kumimoji="0" lang="en-US" altLang="zh-CN" sz="120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bPr>
                            <m:e>
                              <m:r>
                                <a:rPr kumimoji="0" lang="en-US" altLang="zh-CN" sz="12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𝑳</m:t>
                              </m:r>
                            </m:e>
                            <m:sub>
                              <m:r>
                                <a:rPr kumimoji="0" lang="en-US" altLang="zh-CN" sz="12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𝟏</m:t>
                              </m:r>
                            </m:sub>
                          </m:sSub>
                        </m:oMath>
                      </m:oMathPara>
                    </a14:m>
                    <a:endParaRPr kumimoji="0" lang="zh-CN" altLang="en-US" sz="120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p:txBody>
              </p:sp>
            </mc:Choice>
            <mc:Fallback>
              <p:sp>
                <p:nvSpPr>
                  <p:cNvPr id="105" name="矩形 104"/>
                  <p:cNvSpPr>
                    <a:spLocks noRot="1" noChangeAspect="1" noMove="1" noResize="1" noEditPoints="1" noAdjustHandles="1" noChangeArrowheads="1" noChangeShapeType="1" noTextEdit="1"/>
                  </p:cNvSpPr>
                  <p:nvPr/>
                </p:nvSpPr>
                <p:spPr bwMode="auto">
                  <a:xfrm>
                    <a:off x="1096352" y="5848146"/>
                    <a:ext cx="542615" cy="287999"/>
                  </a:xfrm>
                  <a:prstGeom prst="rect">
                    <a:avLst/>
                  </a:prstGeom>
                  <a:blipFill rotWithShape="1">
                    <a:blip r:embed="rId25"/>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6" name="矩形 105"/>
                  <p:cNvSpPr/>
                  <p:nvPr/>
                </p:nvSpPr>
                <p:spPr bwMode="auto">
                  <a:xfrm>
                    <a:off x="3791610" y="5848081"/>
                    <a:ext cx="542615" cy="287999"/>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14:m>
                      <m:oMathPara xmlns:m="http://schemas.openxmlformats.org/officeDocument/2006/math">
                        <m:oMathParaPr>
                          <m:jc m:val="centerGroup"/>
                        </m:oMathParaPr>
                        <m:oMath xmlns:m="http://schemas.openxmlformats.org/officeDocument/2006/math">
                          <m:r>
                            <a:rPr lang="en-US" altLang="zh-CN" sz="1200" i="1" u="none" smtClean="0">
                              <a:solidFill>
                                <a:srgbClr val="000000"/>
                              </a:solidFill>
                              <a:latin typeface="Cambria Math" panose="02040503050406030204" pitchFamily="18" charset="0"/>
                              <a:ea typeface="宋体" panose="02010600030101010101" pitchFamily="2" charset="-122"/>
                            </a:rPr>
                            <m:t>𝑺</m:t>
                          </m:r>
                          <m:r>
                            <a:rPr lang="en-US" altLang="zh-CN" sz="1200" i="1" u="none" smtClean="0">
                              <a:solidFill>
                                <a:srgbClr val="000000"/>
                              </a:solidFill>
                              <a:latin typeface="Cambria Math" panose="02040503050406030204" pitchFamily="18" charset="0"/>
                              <a:ea typeface="宋体" panose="02010600030101010101" pitchFamily="2" charset="-122"/>
                            </a:rPr>
                            <m:t>⋅</m:t>
                          </m:r>
                          <m:sSub>
                            <m:sSubPr>
                              <m:ctrlPr>
                                <a:rPr lang="en-US" altLang="zh-CN" sz="1200" i="1" u="none">
                                  <a:solidFill>
                                    <a:srgbClr val="000000"/>
                                  </a:solidFill>
                                  <a:latin typeface="Cambria Math" panose="02040503050406030204" pitchFamily="18" charset="0"/>
                                  <a:ea typeface="宋体" panose="02010600030101010101" pitchFamily="2" charset="-122"/>
                                </a:rPr>
                              </m:ctrlPr>
                            </m:sSubPr>
                            <m:e>
                              <m:r>
                                <a:rPr lang="en-US" altLang="zh-CN" sz="1200" i="1" u="none">
                                  <a:solidFill>
                                    <a:srgbClr val="000000"/>
                                  </a:solidFill>
                                  <a:latin typeface="Cambria Math" panose="02040503050406030204" pitchFamily="18" charset="0"/>
                                  <a:ea typeface="宋体" panose="02010600030101010101" pitchFamily="2" charset="-122"/>
                                </a:rPr>
                                <m:t>𝑳</m:t>
                              </m:r>
                            </m:e>
                            <m:sub>
                              <m:r>
                                <a:rPr lang="en-US" altLang="zh-CN" sz="1200" b="1" i="1" u="none" smtClean="0">
                                  <a:solidFill>
                                    <a:srgbClr val="000000"/>
                                  </a:solidFill>
                                  <a:latin typeface="Cambria Math" panose="02040503050406030204" pitchFamily="18" charset="0"/>
                                  <a:ea typeface="宋体" panose="02010600030101010101" pitchFamily="2" charset="-122"/>
                                </a:rPr>
                                <m:t>𝟐</m:t>
                              </m:r>
                            </m:sub>
                          </m:sSub>
                        </m:oMath>
                      </m:oMathPara>
                    </a14:m>
                    <a:endParaRPr lang="zh-CN" altLang="en-US" sz="1200" i="1" u="none" dirty="0">
                      <a:solidFill>
                        <a:srgbClr val="000000"/>
                      </a:solidFill>
                      <a:latin typeface="Cambria Math" panose="02040503050406030204" pitchFamily="18"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06" name="矩形 105"/>
                  <p:cNvSpPr>
                    <a:spLocks noRot="1" noChangeAspect="1" noMove="1" noResize="1" noEditPoints="1" noAdjustHandles="1" noChangeArrowheads="1" noChangeShapeType="1" noTextEdit="1"/>
                  </p:cNvSpPr>
                  <p:nvPr/>
                </p:nvSpPr>
                <p:spPr bwMode="auto">
                  <a:xfrm>
                    <a:off x="3791610" y="5848081"/>
                    <a:ext cx="542615" cy="287999"/>
                  </a:xfrm>
                  <a:prstGeom prst="rect">
                    <a:avLst/>
                  </a:prstGeom>
                  <a:blipFill rotWithShape="1">
                    <a:blip r:embed="rId26"/>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110" name="直接箭头连接符 109"/>
              <p:cNvCxnSpPr>
                <a:endCxn id="105" idx="0"/>
              </p:cNvCxnSpPr>
              <p:nvPr/>
            </p:nvCxnSpPr>
            <p:spPr bwMode="auto">
              <a:xfrm>
                <a:off x="1367660" y="5638903"/>
                <a:ext cx="0" cy="209243"/>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114" name="直接箭头连接符 113"/>
              <p:cNvCxnSpPr/>
              <p:nvPr/>
            </p:nvCxnSpPr>
            <p:spPr bwMode="auto">
              <a:xfrm>
                <a:off x="4070936" y="5638838"/>
                <a:ext cx="0" cy="209243"/>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116" name="连接符: 肘形 115"/>
              <p:cNvCxnSpPr>
                <a:stCxn id="105" idx="2"/>
                <a:endCxn id="75" idx="1"/>
              </p:cNvCxnSpPr>
              <p:nvPr/>
            </p:nvCxnSpPr>
            <p:spPr bwMode="auto">
              <a:xfrm rot="5400000" flipH="1">
                <a:off x="421909" y="5190394"/>
                <a:ext cx="1620194" cy="271308"/>
              </a:xfrm>
              <a:prstGeom prst="bentConnector4">
                <a:avLst>
                  <a:gd name="adj1" fmla="val -14109"/>
                  <a:gd name="adj2" fmla="val 184258"/>
                </a:avLst>
              </a:prstGeom>
              <a:solidFill>
                <a:schemeClr val="accent1"/>
              </a:solidFill>
              <a:ln w="19050" cap="flat" cmpd="sng" algn="ctr">
                <a:solidFill>
                  <a:srgbClr val="000000"/>
                </a:solidFill>
                <a:prstDash val="solid"/>
                <a:round/>
                <a:headEnd type="none" w="med" len="med"/>
                <a:tailEnd type="triangle"/>
              </a:ln>
              <a:effectLst/>
            </p:spPr>
          </p:cxnSp>
          <p:cxnSp>
            <p:nvCxnSpPr>
              <p:cNvPr id="122" name="连接符: 肘形 121"/>
              <p:cNvCxnSpPr>
                <a:stCxn id="106" idx="2"/>
                <a:endCxn id="90" idx="3"/>
              </p:cNvCxnSpPr>
              <p:nvPr/>
            </p:nvCxnSpPr>
            <p:spPr bwMode="auto">
              <a:xfrm rot="5400000" flipH="1" flipV="1">
                <a:off x="3391027" y="5187840"/>
                <a:ext cx="1620130" cy="276349"/>
              </a:xfrm>
              <a:prstGeom prst="bentConnector4">
                <a:avLst>
                  <a:gd name="adj1" fmla="val -14110"/>
                  <a:gd name="adj2" fmla="val 182721"/>
                </a:avLst>
              </a:prstGeom>
              <a:solidFill>
                <a:schemeClr val="accent1"/>
              </a:solidFill>
              <a:ln w="19050" cap="flat" cmpd="sng" algn="ctr">
                <a:solidFill>
                  <a:srgbClr val="000000"/>
                </a:solidFill>
                <a:prstDash val="solid"/>
                <a:round/>
                <a:headEnd type="none" w="med" len="med"/>
                <a:tailEnd type="triangle"/>
              </a:ln>
              <a:effectLst/>
            </p:spPr>
          </p:cxnSp>
          <p:cxnSp>
            <p:nvCxnSpPr>
              <p:cNvPr id="124" name="连接符: 肘形 123"/>
              <p:cNvCxnSpPr>
                <a:stCxn id="65" idx="2"/>
                <a:endCxn id="97" idx="6"/>
              </p:cNvCxnSpPr>
              <p:nvPr/>
            </p:nvCxnSpPr>
            <p:spPr bwMode="auto">
              <a:xfrm rot="5400000">
                <a:off x="3941105" y="3951884"/>
                <a:ext cx="1331245" cy="789533"/>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sp>
            <p:nvSpPr>
              <p:cNvPr id="125" name="流程图: 或者 124"/>
              <p:cNvSpPr/>
              <p:nvPr/>
            </p:nvSpPr>
            <p:spPr bwMode="auto">
              <a:xfrm>
                <a:off x="6876256" y="3933088"/>
                <a:ext cx="288000" cy="288000"/>
              </a:xfrm>
              <a:prstGeom prst="flowChartOr">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127" name="连接符: 肘形 126"/>
              <p:cNvCxnSpPr>
                <a:stCxn id="85" idx="3"/>
                <a:endCxn id="125" idx="2"/>
              </p:cNvCxnSpPr>
              <p:nvPr/>
            </p:nvCxnSpPr>
            <p:spPr bwMode="auto">
              <a:xfrm>
                <a:off x="4211960" y="4077056"/>
                <a:ext cx="2664296" cy="32"/>
              </a:xfrm>
              <a:prstGeom prst="bentConnector3">
                <a:avLst/>
              </a:prstGeom>
              <a:solidFill>
                <a:schemeClr val="accent1"/>
              </a:solidFill>
              <a:ln w="19050" cap="flat" cmpd="sng" algn="ctr">
                <a:solidFill>
                  <a:srgbClr val="000000"/>
                </a:solidFill>
                <a:prstDash val="solid"/>
                <a:round/>
                <a:headEnd type="none" w="med" len="med"/>
                <a:tailEnd type="triangle"/>
              </a:ln>
              <a:effectLst/>
            </p:spPr>
          </p:cxnSp>
          <p:cxnSp>
            <p:nvCxnSpPr>
              <p:cNvPr id="129" name="连接符: 肘形 128"/>
              <p:cNvCxnSpPr>
                <a:endCxn id="125" idx="0"/>
              </p:cNvCxnSpPr>
              <p:nvPr/>
            </p:nvCxnSpPr>
            <p:spPr bwMode="auto">
              <a:xfrm rot="5400000">
                <a:off x="6894234" y="3807050"/>
                <a:ext cx="252060" cy="16"/>
              </a:xfrm>
              <a:prstGeom prst="bentConnector3">
                <a:avLst/>
              </a:prstGeom>
              <a:solidFill>
                <a:schemeClr val="accent1"/>
              </a:solidFill>
              <a:ln w="19050" cap="flat" cmpd="sng" algn="ctr">
                <a:solidFill>
                  <a:srgbClr val="000000"/>
                </a:solidFill>
                <a:prstDash val="solid"/>
                <a:round/>
                <a:headEnd type="none" w="med" len="med"/>
                <a:tailEnd type="triangle"/>
              </a:ln>
              <a:effectLst/>
            </p:spPr>
          </p:cxnSp>
          <p:cxnSp>
            <p:nvCxnSpPr>
              <p:cNvPr id="131" name="直接箭头连接符 130"/>
              <p:cNvCxnSpPr>
                <a:stCxn id="125" idx="6"/>
              </p:cNvCxnSpPr>
              <p:nvPr/>
            </p:nvCxnSpPr>
            <p:spPr bwMode="auto">
              <a:xfrm flipV="1">
                <a:off x="7164256" y="4077056"/>
                <a:ext cx="504088" cy="32"/>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133" name="文本框 132"/>
                  <p:cNvSpPr txBox="1"/>
                  <p:nvPr/>
                </p:nvSpPr>
                <p:spPr>
                  <a:xfrm>
                    <a:off x="1563790" y="3331683"/>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𝟎</m:t>
                              </m:r>
                            </m:sub>
                          </m:sSub>
                        </m:oMath>
                      </m:oMathPara>
                    </a14:m>
                    <a:endParaRPr lang="en-US" altLang="zh-CN" b="1" i="1" u="none" dirty="0">
                      <a:solidFill>
                        <a:srgbClr val="C00000"/>
                      </a:solidFill>
                    </a:endParaRPr>
                  </a:p>
                </p:txBody>
              </p:sp>
            </mc:Choice>
            <mc:Fallback>
              <p:sp>
                <p:nvSpPr>
                  <p:cNvPr id="133" name="文本框 132"/>
                  <p:cNvSpPr txBox="1">
                    <a:spLocks noRot="1" noChangeAspect="1" noMove="1" noResize="1" noEditPoints="1" noAdjustHandles="1" noChangeArrowheads="1" noChangeShapeType="1" noTextEdit="1"/>
                  </p:cNvSpPr>
                  <p:nvPr/>
                </p:nvSpPr>
                <p:spPr>
                  <a:xfrm>
                    <a:off x="1563790" y="3331683"/>
                    <a:ext cx="576064" cy="338554"/>
                  </a:xfrm>
                  <a:prstGeom prst="rect">
                    <a:avLst/>
                  </a:prstGeom>
                  <a:blipFill rotWithShape="1">
                    <a:blip r:embed="rId2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4" name="文本框 133"/>
                  <p:cNvSpPr txBox="1"/>
                  <p:nvPr/>
                </p:nvSpPr>
                <p:spPr>
                  <a:xfrm>
                    <a:off x="3379955" y="3338608"/>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𝟏</m:t>
                              </m:r>
                            </m:sub>
                          </m:sSub>
                        </m:oMath>
                      </m:oMathPara>
                    </a14:m>
                    <a:endParaRPr lang="en-US" altLang="zh-CN" b="1" i="1" u="none" dirty="0">
                      <a:solidFill>
                        <a:srgbClr val="C00000"/>
                      </a:solidFill>
                    </a:endParaRPr>
                  </a:p>
                </p:txBody>
              </p:sp>
            </mc:Choice>
            <mc:Fallback>
              <p:sp>
                <p:nvSpPr>
                  <p:cNvPr id="134" name="文本框 133"/>
                  <p:cNvSpPr txBox="1">
                    <a:spLocks noRot="1" noChangeAspect="1" noMove="1" noResize="1" noEditPoints="1" noAdjustHandles="1" noChangeArrowheads="1" noChangeShapeType="1" noTextEdit="1"/>
                  </p:cNvSpPr>
                  <p:nvPr/>
                </p:nvSpPr>
                <p:spPr>
                  <a:xfrm>
                    <a:off x="3379955" y="3338608"/>
                    <a:ext cx="576064" cy="338554"/>
                  </a:xfrm>
                  <a:prstGeom prst="rect">
                    <a:avLst/>
                  </a:prstGeom>
                  <a:blipFill rotWithShape="1">
                    <a:blip r:embed="rId2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5" name="文本框 134"/>
                  <p:cNvSpPr txBox="1"/>
                  <p:nvPr/>
                </p:nvSpPr>
                <p:spPr>
                  <a:xfrm>
                    <a:off x="5144151" y="3342474"/>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𝟐</m:t>
                              </m:r>
                            </m:sub>
                          </m:sSub>
                        </m:oMath>
                      </m:oMathPara>
                    </a14:m>
                    <a:endParaRPr lang="en-US" altLang="zh-CN" b="1" i="1" u="none" dirty="0">
                      <a:solidFill>
                        <a:srgbClr val="C00000"/>
                      </a:solidFill>
                    </a:endParaRPr>
                  </a:p>
                </p:txBody>
              </p:sp>
            </mc:Choice>
            <mc:Fallback>
              <p:sp>
                <p:nvSpPr>
                  <p:cNvPr id="135" name="文本框 134"/>
                  <p:cNvSpPr txBox="1">
                    <a:spLocks noRot="1" noChangeAspect="1" noMove="1" noResize="1" noEditPoints="1" noAdjustHandles="1" noChangeArrowheads="1" noChangeShapeType="1" noTextEdit="1"/>
                  </p:cNvSpPr>
                  <p:nvPr/>
                </p:nvSpPr>
                <p:spPr>
                  <a:xfrm>
                    <a:off x="5144151" y="3342474"/>
                    <a:ext cx="576064" cy="338554"/>
                  </a:xfrm>
                  <a:prstGeom prst="rect">
                    <a:avLst/>
                  </a:prstGeom>
                  <a:blipFill rotWithShape="1">
                    <a:blip r:embed="rId2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6" name="文本框 135"/>
                  <p:cNvSpPr txBox="1"/>
                  <p:nvPr/>
                </p:nvSpPr>
                <p:spPr>
                  <a:xfrm>
                    <a:off x="7177128" y="3331683"/>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𝟑</m:t>
                              </m:r>
                            </m:sub>
                          </m:sSub>
                        </m:oMath>
                      </m:oMathPara>
                    </a14:m>
                    <a:endParaRPr lang="en-US" altLang="zh-CN" b="1" i="1" u="none" dirty="0">
                      <a:solidFill>
                        <a:srgbClr val="C00000"/>
                      </a:solidFill>
                    </a:endParaRPr>
                  </a:p>
                </p:txBody>
              </p:sp>
            </mc:Choice>
            <mc:Fallback>
              <p:sp>
                <p:nvSpPr>
                  <p:cNvPr id="136" name="文本框 135"/>
                  <p:cNvSpPr txBox="1">
                    <a:spLocks noRot="1" noChangeAspect="1" noMove="1" noResize="1" noEditPoints="1" noAdjustHandles="1" noChangeArrowheads="1" noChangeShapeType="1" noTextEdit="1"/>
                  </p:cNvSpPr>
                  <p:nvPr/>
                </p:nvSpPr>
                <p:spPr>
                  <a:xfrm>
                    <a:off x="7177128" y="3331683"/>
                    <a:ext cx="576064" cy="338554"/>
                  </a:xfrm>
                  <a:prstGeom prst="rect">
                    <a:avLst/>
                  </a:prstGeom>
                  <a:blipFill rotWithShape="1">
                    <a:blip r:embed="rId30"/>
                  </a:blipFill>
                </p:spPr>
                <p:txBody>
                  <a:bodyPr/>
                  <a:lstStyle/>
                  <a:p>
                    <a:r>
                      <a:rPr lang="zh-CN" altLang="en-US">
                        <a:noFill/>
                      </a:rPr>
                      <a:t> </a:t>
                    </a:r>
                  </a:p>
                </p:txBody>
              </p:sp>
            </mc:Fallback>
          </mc:AlternateContent>
        </p:grpSp>
        <p:sp>
          <p:nvSpPr>
            <p:cNvPr id="138" name="矩形 137"/>
            <p:cNvSpPr/>
            <p:nvPr/>
          </p:nvSpPr>
          <p:spPr bwMode="auto">
            <a:xfrm>
              <a:off x="287524" y="1052736"/>
              <a:ext cx="7772816" cy="1925737"/>
            </a:xfrm>
            <a:prstGeom prst="rect">
              <a:avLst/>
            </a:prstGeom>
            <a:noFill/>
            <a:ln w="254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39" name="矩形 138"/>
            <p:cNvSpPr/>
            <p:nvPr/>
          </p:nvSpPr>
          <p:spPr bwMode="auto">
            <a:xfrm>
              <a:off x="294127" y="3128933"/>
              <a:ext cx="7772816" cy="660124"/>
            </a:xfrm>
            <a:prstGeom prst="rect">
              <a:avLst/>
            </a:prstGeom>
            <a:noFill/>
            <a:ln w="254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40" name="矩形 139"/>
            <p:cNvSpPr/>
            <p:nvPr/>
          </p:nvSpPr>
          <p:spPr bwMode="auto">
            <a:xfrm>
              <a:off x="287524" y="3872987"/>
              <a:ext cx="4995382" cy="2547698"/>
            </a:xfrm>
            <a:prstGeom prst="rect">
              <a:avLst/>
            </a:prstGeom>
            <a:noFill/>
            <a:ln w="254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grpSp>
      <p:sp>
        <p:nvSpPr>
          <p:cNvPr id="141" name="文本框 140"/>
          <p:cNvSpPr txBox="1"/>
          <p:nvPr/>
        </p:nvSpPr>
        <p:spPr>
          <a:xfrm>
            <a:off x="7966100" y="1541415"/>
            <a:ext cx="1121238" cy="523220"/>
          </a:xfrm>
          <a:prstGeom prst="rect">
            <a:avLst/>
          </a:prstGeom>
          <a:noFill/>
        </p:spPr>
        <p:txBody>
          <a:bodyPr wrap="square" rtlCol="0">
            <a:spAutoFit/>
          </a:bodyPr>
          <a:lstStyle/>
          <a:p>
            <a:r>
              <a:rPr lang="en-US" altLang="zh-CN" u="none" dirty="0">
                <a:solidFill>
                  <a:srgbClr val="000000"/>
                </a:solidFill>
              </a:rPr>
              <a:t>LFSR</a:t>
            </a:r>
            <a:endParaRPr lang="zh-CN" altLang="en-US" u="none" dirty="0">
              <a:solidFill>
                <a:srgbClr val="000000"/>
              </a:solidFill>
            </a:endParaRPr>
          </a:p>
        </p:txBody>
      </p:sp>
      <p:sp>
        <p:nvSpPr>
          <p:cNvPr id="143" name="文本框 142"/>
          <p:cNvSpPr txBox="1"/>
          <p:nvPr/>
        </p:nvSpPr>
        <p:spPr>
          <a:xfrm>
            <a:off x="8083746" y="3125377"/>
            <a:ext cx="1121238" cy="523220"/>
          </a:xfrm>
          <a:prstGeom prst="rect">
            <a:avLst/>
          </a:prstGeom>
          <a:noFill/>
        </p:spPr>
        <p:txBody>
          <a:bodyPr wrap="square" rtlCol="0">
            <a:spAutoFit/>
          </a:bodyPr>
          <a:lstStyle/>
          <a:p>
            <a:r>
              <a:rPr lang="en-US" altLang="zh-CN" u="none" dirty="0">
                <a:solidFill>
                  <a:srgbClr val="000000"/>
                </a:solidFill>
              </a:rPr>
              <a:t>BR</a:t>
            </a:r>
            <a:endParaRPr lang="zh-CN" altLang="en-US" u="none" dirty="0">
              <a:solidFill>
                <a:srgbClr val="000000"/>
              </a:solidFill>
            </a:endParaRPr>
          </a:p>
        </p:txBody>
      </p:sp>
      <p:sp>
        <p:nvSpPr>
          <p:cNvPr id="144" name="文本框 143"/>
          <p:cNvSpPr txBox="1"/>
          <p:nvPr/>
        </p:nvSpPr>
        <p:spPr>
          <a:xfrm>
            <a:off x="5201485" y="4992396"/>
            <a:ext cx="524615" cy="523220"/>
          </a:xfrm>
          <a:prstGeom prst="rect">
            <a:avLst/>
          </a:prstGeom>
          <a:noFill/>
        </p:spPr>
        <p:txBody>
          <a:bodyPr wrap="square" rtlCol="0">
            <a:spAutoFit/>
          </a:bodyPr>
          <a:lstStyle/>
          <a:p>
            <a:r>
              <a:rPr lang="en-US" altLang="zh-CN" u="none" dirty="0">
                <a:solidFill>
                  <a:srgbClr val="000000"/>
                </a:solidFill>
              </a:rPr>
              <a:t>F</a:t>
            </a:r>
            <a:endParaRPr lang="zh-CN" altLang="en-US" u="none" dirty="0">
              <a:solidFill>
                <a:srgbClr val="000000"/>
              </a:solidFill>
            </a:endParaRPr>
          </a:p>
        </p:txBody>
      </p:sp>
      <mc:AlternateContent xmlns:mc="http://schemas.openxmlformats.org/markup-compatibility/2006">
        <mc:Choice xmlns:a14="http://schemas.microsoft.com/office/drawing/2010/main" Requires="a14">
          <p:sp>
            <p:nvSpPr>
              <p:cNvPr id="145" name="文本框 144"/>
              <p:cNvSpPr txBox="1"/>
              <p:nvPr/>
            </p:nvSpPr>
            <p:spPr>
              <a:xfrm>
                <a:off x="5246901" y="3961388"/>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600" b="1" i="1" u="none" smtClean="0">
                          <a:solidFill>
                            <a:srgbClr val="C00000"/>
                          </a:solidFill>
                          <a:latin typeface="Cambria Math" panose="02040503050406030204" pitchFamily="18" charset="0"/>
                        </a:rPr>
                        <m:t>𝑾</m:t>
                      </m:r>
                    </m:oMath>
                  </m:oMathPara>
                </a14:m>
                <a:endParaRPr lang="en-US" altLang="zh-CN" b="1" i="1" u="none" dirty="0">
                  <a:solidFill>
                    <a:srgbClr val="C00000"/>
                  </a:solidFill>
                </a:endParaRPr>
              </a:p>
            </p:txBody>
          </p:sp>
        </mc:Choice>
        <mc:Fallback>
          <p:sp>
            <p:nvSpPr>
              <p:cNvPr id="145" name="文本框 144"/>
              <p:cNvSpPr txBox="1">
                <a:spLocks noRot="1" noChangeAspect="1" noMove="1" noResize="1" noEditPoints="1" noAdjustHandles="1" noChangeArrowheads="1" noChangeShapeType="1" noTextEdit="1"/>
              </p:cNvSpPr>
              <p:nvPr/>
            </p:nvSpPr>
            <p:spPr>
              <a:xfrm>
                <a:off x="5246901" y="3961388"/>
                <a:ext cx="576064" cy="338554"/>
              </a:xfrm>
              <a:prstGeom prst="rect">
                <a:avLst/>
              </a:prstGeom>
              <a:blipFill rotWithShape="1">
                <a:blip r:embed="rId31"/>
                <a:stretch>
                  <a:fillRect l="-92" t="-76" r="3" b="1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6" name="文本框 145"/>
              <p:cNvSpPr txBox="1"/>
              <p:nvPr/>
            </p:nvSpPr>
            <p:spPr>
              <a:xfrm>
                <a:off x="7488292" y="3867509"/>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600" b="1" i="1" u="none" smtClean="0">
                          <a:solidFill>
                            <a:srgbClr val="C00000"/>
                          </a:solidFill>
                          <a:latin typeface="Cambria Math" panose="02040503050406030204" pitchFamily="18" charset="0"/>
                        </a:rPr>
                        <m:t>𝒁</m:t>
                      </m:r>
                    </m:oMath>
                  </m:oMathPara>
                </a14:m>
                <a:endParaRPr lang="en-US" altLang="zh-CN" b="1" i="1" u="none" dirty="0">
                  <a:solidFill>
                    <a:srgbClr val="C00000"/>
                  </a:solidFill>
                </a:endParaRPr>
              </a:p>
            </p:txBody>
          </p:sp>
        </mc:Choice>
        <mc:Fallback>
          <p:sp>
            <p:nvSpPr>
              <p:cNvPr id="146" name="文本框 145"/>
              <p:cNvSpPr txBox="1">
                <a:spLocks noRot="1" noChangeAspect="1" noMove="1" noResize="1" noEditPoints="1" noAdjustHandles="1" noChangeArrowheads="1" noChangeShapeType="1" noTextEdit="1"/>
              </p:cNvSpPr>
              <p:nvPr/>
            </p:nvSpPr>
            <p:spPr>
              <a:xfrm>
                <a:off x="7488292" y="3867509"/>
                <a:ext cx="576064" cy="338554"/>
              </a:xfrm>
              <a:prstGeom prst="rect">
                <a:avLst/>
              </a:prstGeom>
              <a:blipFill rotWithShape="1">
                <a:blip r:embed="rId32"/>
                <a:stretch>
                  <a:fillRect l="-65" t="-106" r="85" b="135"/>
                </a:stretch>
              </a:blipFill>
            </p:spPr>
            <p:txBody>
              <a:bodyPr/>
              <a:lstStyle/>
              <a:p>
                <a:r>
                  <a:rPr lang="zh-CN" altLang="en-US">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8" name="组合 77"/>
          <p:cNvGrpSpPr/>
          <p:nvPr/>
        </p:nvGrpSpPr>
        <p:grpSpPr>
          <a:xfrm>
            <a:off x="791580" y="1204469"/>
            <a:ext cx="7128792" cy="4931676"/>
            <a:chOff x="791580" y="1204469"/>
            <a:chExt cx="7128792" cy="4931676"/>
          </a:xfrm>
        </p:grpSpPr>
        <mc:AlternateContent xmlns:mc="http://schemas.openxmlformats.org/markup-compatibility/2006">
          <mc:Choice xmlns:a14="http://schemas.microsoft.com/office/drawing/2010/main" Requires="a14">
            <p:sp>
              <p:nvSpPr>
                <p:cNvPr id="3" name="矩形 2"/>
                <p:cNvSpPr/>
                <p:nvPr/>
              </p:nvSpPr>
              <p:spPr bwMode="auto">
                <a:xfrm>
                  <a:off x="7272300"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0</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3" name="矩形 2"/>
                <p:cNvSpPr>
                  <a:spLocks noRot="1" noChangeAspect="1" noMove="1" noResize="1" noEditPoints="1" noAdjustHandles="1" noChangeArrowheads="1" noChangeShapeType="1" noTextEdit="1"/>
                </p:cNvSpPr>
                <p:nvPr/>
              </p:nvSpPr>
              <p:spPr bwMode="auto">
                <a:xfrm>
                  <a:off x="7272300" y="2384884"/>
                  <a:ext cx="432048" cy="468052"/>
                </a:xfrm>
                <a:prstGeom prst="rect">
                  <a:avLst/>
                </a:prstGeom>
                <a:blipFill rotWithShape="1">
                  <a:blip r:embed="rId1"/>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bwMode="auto">
                <a:xfrm>
                  <a:off x="6840252"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4" name="矩形 3"/>
                <p:cNvSpPr>
                  <a:spLocks noRot="1" noChangeAspect="1" noMove="1" noResize="1" noEditPoints="1" noAdjustHandles="1" noChangeArrowheads="1" noChangeShapeType="1" noTextEdit="1"/>
                </p:cNvSpPr>
                <p:nvPr/>
              </p:nvSpPr>
              <p:spPr bwMode="auto">
                <a:xfrm>
                  <a:off x="6840252" y="2384884"/>
                  <a:ext cx="432048" cy="468052"/>
                </a:xfrm>
                <a:prstGeom prst="rect">
                  <a:avLst/>
                </a:prstGeom>
                <a:blipFill rotWithShape="1">
                  <a:blip r:embed="rId2"/>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bwMode="auto">
                <a:xfrm>
                  <a:off x="6408204"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2</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5" name="矩形 4"/>
                <p:cNvSpPr>
                  <a:spLocks noRot="1" noChangeAspect="1" noMove="1" noResize="1" noEditPoints="1" noAdjustHandles="1" noChangeArrowheads="1" noChangeShapeType="1" noTextEdit="1"/>
                </p:cNvSpPr>
                <p:nvPr/>
              </p:nvSpPr>
              <p:spPr bwMode="auto">
                <a:xfrm>
                  <a:off x="6408204" y="2384884"/>
                  <a:ext cx="432048" cy="468052"/>
                </a:xfrm>
                <a:prstGeom prst="rect">
                  <a:avLst/>
                </a:prstGeom>
                <a:blipFill rotWithShape="1">
                  <a:blip r:embed="rId3"/>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bwMode="auto">
                <a:xfrm>
                  <a:off x="5976156"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3</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6" name="矩形 5"/>
                <p:cNvSpPr>
                  <a:spLocks noRot="1" noChangeAspect="1" noMove="1" noResize="1" noEditPoints="1" noAdjustHandles="1" noChangeArrowheads="1" noChangeShapeType="1" noTextEdit="1"/>
                </p:cNvSpPr>
                <p:nvPr/>
              </p:nvSpPr>
              <p:spPr bwMode="auto">
                <a:xfrm>
                  <a:off x="5976156" y="2384884"/>
                  <a:ext cx="432048" cy="468052"/>
                </a:xfrm>
                <a:prstGeom prst="rect">
                  <a:avLst/>
                </a:prstGeom>
                <a:blipFill rotWithShape="1">
                  <a:blip r:embed="rId4"/>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bwMode="auto">
                <a:xfrm>
                  <a:off x="5544108"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4</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7" name="矩形 6"/>
                <p:cNvSpPr>
                  <a:spLocks noRot="1" noChangeAspect="1" noMove="1" noResize="1" noEditPoints="1" noAdjustHandles="1" noChangeArrowheads="1" noChangeShapeType="1" noTextEdit="1"/>
                </p:cNvSpPr>
                <p:nvPr/>
              </p:nvSpPr>
              <p:spPr bwMode="auto">
                <a:xfrm>
                  <a:off x="5544108" y="2384884"/>
                  <a:ext cx="432048" cy="468052"/>
                </a:xfrm>
                <a:prstGeom prst="rect">
                  <a:avLst/>
                </a:prstGeom>
                <a:blipFill rotWithShape="1">
                  <a:blip r:embed="rId5"/>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bwMode="auto">
                <a:xfrm>
                  <a:off x="5112060"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5</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8" name="矩形 7"/>
                <p:cNvSpPr>
                  <a:spLocks noRot="1" noChangeAspect="1" noMove="1" noResize="1" noEditPoints="1" noAdjustHandles="1" noChangeArrowheads="1" noChangeShapeType="1" noTextEdit="1"/>
                </p:cNvSpPr>
                <p:nvPr/>
              </p:nvSpPr>
              <p:spPr bwMode="auto">
                <a:xfrm>
                  <a:off x="5112060" y="2384884"/>
                  <a:ext cx="432048" cy="468052"/>
                </a:xfrm>
                <a:prstGeom prst="rect">
                  <a:avLst/>
                </a:prstGeom>
                <a:blipFill rotWithShape="1">
                  <a:blip r:embed="rId6"/>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bwMode="auto">
                <a:xfrm>
                  <a:off x="4680012"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6</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9" name="矩形 8"/>
                <p:cNvSpPr>
                  <a:spLocks noRot="1" noChangeAspect="1" noMove="1" noResize="1" noEditPoints="1" noAdjustHandles="1" noChangeArrowheads="1" noChangeShapeType="1" noTextEdit="1"/>
                </p:cNvSpPr>
                <p:nvPr/>
              </p:nvSpPr>
              <p:spPr bwMode="auto">
                <a:xfrm>
                  <a:off x="4680012" y="2384884"/>
                  <a:ext cx="432048" cy="468052"/>
                </a:xfrm>
                <a:prstGeom prst="rect">
                  <a:avLst/>
                </a:prstGeom>
                <a:blipFill rotWithShape="1">
                  <a:blip r:embed="rId7"/>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bwMode="auto">
                <a:xfrm>
                  <a:off x="4247964"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7</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0" name="矩形 9"/>
                <p:cNvSpPr>
                  <a:spLocks noRot="1" noChangeAspect="1" noMove="1" noResize="1" noEditPoints="1" noAdjustHandles="1" noChangeArrowheads="1" noChangeShapeType="1" noTextEdit="1"/>
                </p:cNvSpPr>
                <p:nvPr/>
              </p:nvSpPr>
              <p:spPr bwMode="auto">
                <a:xfrm>
                  <a:off x="4247964" y="2384884"/>
                  <a:ext cx="432048" cy="468052"/>
                </a:xfrm>
                <a:prstGeom prst="rect">
                  <a:avLst/>
                </a:prstGeom>
                <a:blipFill rotWithShape="1">
                  <a:blip r:embed="rId8"/>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bwMode="auto">
                <a:xfrm>
                  <a:off x="3815916"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8</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1" name="矩形 10"/>
                <p:cNvSpPr>
                  <a:spLocks noRot="1" noChangeAspect="1" noMove="1" noResize="1" noEditPoints="1" noAdjustHandles="1" noChangeArrowheads="1" noChangeShapeType="1" noTextEdit="1"/>
                </p:cNvSpPr>
                <p:nvPr/>
              </p:nvSpPr>
              <p:spPr bwMode="auto">
                <a:xfrm>
                  <a:off x="3815916" y="2384884"/>
                  <a:ext cx="432048" cy="468052"/>
                </a:xfrm>
                <a:prstGeom prst="rect">
                  <a:avLst/>
                </a:prstGeom>
                <a:blipFill rotWithShape="1">
                  <a:blip r:embed="rId9"/>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bwMode="auto">
                <a:xfrm>
                  <a:off x="3383868"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9</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2" name="矩形 11"/>
                <p:cNvSpPr>
                  <a:spLocks noRot="1" noChangeAspect="1" noMove="1" noResize="1" noEditPoints="1" noAdjustHandles="1" noChangeArrowheads="1" noChangeShapeType="1" noTextEdit="1"/>
                </p:cNvSpPr>
                <p:nvPr/>
              </p:nvSpPr>
              <p:spPr bwMode="auto">
                <a:xfrm>
                  <a:off x="3383868" y="2384884"/>
                  <a:ext cx="432048" cy="468052"/>
                </a:xfrm>
                <a:prstGeom prst="rect">
                  <a:avLst/>
                </a:prstGeom>
                <a:blipFill rotWithShape="1">
                  <a:blip r:embed="rId10"/>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bwMode="auto">
                <a:xfrm>
                  <a:off x="2951820"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10</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3" name="矩形 12"/>
                <p:cNvSpPr>
                  <a:spLocks noRot="1" noChangeAspect="1" noMove="1" noResize="1" noEditPoints="1" noAdjustHandles="1" noChangeArrowheads="1" noChangeShapeType="1" noTextEdit="1"/>
                </p:cNvSpPr>
                <p:nvPr/>
              </p:nvSpPr>
              <p:spPr bwMode="auto">
                <a:xfrm>
                  <a:off x="2951820" y="2384884"/>
                  <a:ext cx="432048" cy="468052"/>
                </a:xfrm>
                <a:prstGeom prst="rect">
                  <a:avLst/>
                </a:prstGeom>
                <a:blipFill rotWithShape="1">
                  <a:blip r:embed="rId11"/>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bwMode="auto">
                <a:xfrm>
                  <a:off x="2519772"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11</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4" name="矩形 13"/>
                <p:cNvSpPr>
                  <a:spLocks noRot="1" noChangeAspect="1" noMove="1" noResize="1" noEditPoints="1" noAdjustHandles="1" noChangeArrowheads="1" noChangeShapeType="1" noTextEdit="1"/>
                </p:cNvSpPr>
                <p:nvPr/>
              </p:nvSpPr>
              <p:spPr bwMode="auto">
                <a:xfrm>
                  <a:off x="2519772" y="2384884"/>
                  <a:ext cx="432048" cy="468052"/>
                </a:xfrm>
                <a:prstGeom prst="rect">
                  <a:avLst/>
                </a:prstGeom>
                <a:blipFill rotWithShape="1">
                  <a:blip r:embed="rId12"/>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bwMode="auto">
                <a:xfrm>
                  <a:off x="2087724"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12</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5" name="矩形 14"/>
                <p:cNvSpPr>
                  <a:spLocks noRot="1" noChangeAspect="1" noMove="1" noResize="1" noEditPoints="1" noAdjustHandles="1" noChangeArrowheads="1" noChangeShapeType="1" noTextEdit="1"/>
                </p:cNvSpPr>
                <p:nvPr/>
              </p:nvSpPr>
              <p:spPr bwMode="auto">
                <a:xfrm>
                  <a:off x="2087724" y="2384884"/>
                  <a:ext cx="432048" cy="468052"/>
                </a:xfrm>
                <a:prstGeom prst="rect">
                  <a:avLst/>
                </a:prstGeom>
                <a:blipFill rotWithShape="1">
                  <a:blip r:embed="rId13"/>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bwMode="auto">
                <a:xfrm>
                  <a:off x="1655676"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13</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6" name="矩形 15"/>
                <p:cNvSpPr>
                  <a:spLocks noRot="1" noChangeAspect="1" noMove="1" noResize="1" noEditPoints="1" noAdjustHandles="1" noChangeArrowheads="1" noChangeShapeType="1" noTextEdit="1"/>
                </p:cNvSpPr>
                <p:nvPr/>
              </p:nvSpPr>
              <p:spPr bwMode="auto">
                <a:xfrm>
                  <a:off x="1655676" y="2384884"/>
                  <a:ext cx="432048" cy="468052"/>
                </a:xfrm>
                <a:prstGeom prst="rect">
                  <a:avLst/>
                </a:prstGeom>
                <a:blipFill rotWithShape="1">
                  <a:blip r:embed="rId14"/>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p:cNvSpPr/>
                <p:nvPr/>
              </p:nvSpPr>
              <p:spPr bwMode="auto">
                <a:xfrm>
                  <a:off x="1223628"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14</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7" name="矩形 16"/>
                <p:cNvSpPr>
                  <a:spLocks noRot="1" noChangeAspect="1" noMove="1" noResize="1" noEditPoints="1" noAdjustHandles="1" noChangeArrowheads="1" noChangeShapeType="1" noTextEdit="1"/>
                </p:cNvSpPr>
                <p:nvPr/>
              </p:nvSpPr>
              <p:spPr bwMode="auto">
                <a:xfrm>
                  <a:off x="1223628" y="2384884"/>
                  <a:ext cx="432048" cy="468052"/>
                </a:xfrm>
                <a:prstGeom prst="rect">
                  <a:avLst/>
                </a:prstGeom>
                <a:blipFill rotWithShape="1">
                  <a:blip r:embed="rId15"/>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bwMode="auto">
                <a:xfrm>
                  <a:off x="791580"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15</m:t>
                            </m:r>
                          </m:sub>
                        </m:sSub>
                      </m:oMath>
                    </m:oMathPara>
                  </a14:m>
                  <a:endParaRPr lang="en-US" altLang="zh-CN" sz="1400" b="0" u="none" dirty="0">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8" name="矩形 17"/>
                <p:cNvSpPr>
                  <a:spLocks noRot="1" noChangeAspect="1" noMove="1" noResize="1" noEditPoints="1" noAdjustHandles="1" noChangeArrowheads="1" noChangeShapeType="1" noTextEdit="1"/>
                </p:cNvSpPr>
                <p:nvPr/>
              </p:nvSpPr>
              <p:spPr bwMode="auto">
                <a:xfrm>
                  <a:off x="791580" y="2384884"/>
                  <a:ext cx="432048" cy="468052"/>
                </a:xfrm>
                <a:prstGeom prst="rect">
                  <a:avLst/>
                </a:prstGeom>
                <a:blipFill rotWithShape="1">
                  <a:blip r:embed="rId16"/>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19" name="直接箭头连接符 18"/>
            <p:cNvCxnSpPr/>
            <p:nvPr/>
          </p:nvCxnSpPr>
          <p:spPr bwMode="auto">
            <a:xfrm>
              <a:off x="863588" y="2852936"/>
              <a:ext cx="360040"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0" name="直接箭头连接符 19"/>
            <p:cNvCxnSpPr/>
            <p:nvPr/>
          </p:nvCxnSpPr>
          <p:spPr bwMode="auto">
            <a:xfrm flipH="1">
              <a:off x="1545640" y="2852936"/>
              <a:ext cx="38028"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1" name="直接箭头连接符 20"/>
            <p:cNvCxnSpPr/>
            <p:nvPr/>
          </p:nvCxnSpPr>
          <p:spPr bwMode="auto">
            <a:xfrm>
              <a:off x="2879812" y="2852936"/>
              <a:ext cx="132141"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2" name="直接箭头连接符 21"/>
            <p:cNvCxnSpPr/>
            <p:nvPr/>
          </p:nvCxnSpPr>
          <p:spPr bwMode="auto">
            <a:xfrm flipH="1">
              <a:off x="3341926" y="2852936"/>
              <a:ext cx="113950"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3" name="直接箭头连接符 22"/>
            <p:cNvCxnSpPr/>
            <p:nvPr/>
          </p:nvCxnSpPr>
          <p:spPr bwMode="auto">
            <a:xfrm>
              <a:off x="4608004" y="2852936"/>
              <a:ext cx="216024"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4" name="直接箭头连接符 23"/>
            <p:cNvCxnSpPr>
              <a:stCxn id="8" idx="2"/>
            </p:cNvCxnSpPr>
            <p:nvPr/>
          </p:nvCxnSpPr>
          <p:spPr bwMode="auto">
            <a:xfrm flipH="1">
              <a:off x="5146040" y="2852936"/>
              <a:ext cx="182044"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5" name="直接箭头连接符 24"/>
            <p:cNvCxnSpPr/>
            <p:nvPr/>
          </p:nvCxnSpPr>
          <p:spPr bwMode="auto">
            <a:xfrm>
              <a:off x="6768244" y="2852936"/>
              <a:ext cx="79835"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6" name="直接箭头连接符 25"/>
            <p:cNvCxnSpPr>
              <a:stCxn id="3" idx="2"/>
            </p:cNvCxnSpPr>
            <p:nvPr/>
          </p:nvCxnSpPr>
          <p:spPr bwMode="auto">
            <a:xfrm flipH="1">
              <a:off x="7128284" y="2852936"/>
              <a:ext cx="360040"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grpSp>
          <p:nvGrpSpPr>
            <p:cNvPr id="27" name="组合 26"/>
            <p:cNvGrpSpPr/>
            <p:nvPr/>
          </p:nvGrpSpPr>
          <p:grpSpPr>
            <a:xfrm>
              <a:off x="791580" y="1520788"/>
              <a:ext cx="396044" cy="864096"/>
              <a:chOff x="791580" y="1520788"/>
              <a:chExt cx="396044" cy="864096"/>
            </a:xfrm>
          </p:grpSpPr>
          <p:cxnSp>
            <p:nvCxnSpPr>
              <p:cNvPr id="28" name="直接箭头连接符 27"/>
              <p:cNvCxnSpPr>
                <a:stCxn id="18" idx="0"/>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29" name="椭圆 28"/>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30" name="直接箭头连接符 29"/>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31" name="文本框 30"/>
                  <p:cNvSpPr txBox="1"/>
                  <p:nvPr/>
                </p:nvSpPr>
                <p:spPr>
                  <a:xfrm>
                    <a:off x="791580" y="1794018"/>
                    <a:ext cx="360040" cy="3157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𝟏𝟓</m:t>
                              </m:r>
                            </m:sup>
                          </m:sSup>
                        </m:oMath>
                      </m:oMathPara>
                    </a14:m>
                    <a:endParaRPr lang="zh-CN" altLang="en-US" u="none" dirty="0"/>
                  </a:p>
                </p:txBody>
              </p:sp>
            </mc:Choice>
            <mc:Fallback>
              <p:sp>
                <p:nvSpPr>
                  <p:cNvPr id="31" name="文本框 30"/>
                  <p:cNvSpPr txBox="1">
                    <a:spLocks noRot="1" noChangeAspect="1" noMove="1" noResize="1" noEditPoints="1" noAdjustHandles="1" noChangeArrowheads="1" noChangeShapeType="1" noTextEdit="1"/>
                  </p:cNvSpPr>
                  <p:nvPr/>
                </p:nvSpPr>
                <p:spPr>
                  <a:xfrm>
                    <a:off x="791580" y="1794018"/>
                    <a:ext cx="360040" cy="315792"/>
                  </a:xfrm>
                  <a:prstGeom prst="rect">
                    <a:avLst/>
                  </a:prstGeom>
                  <a:blipFill rotWithShape="1">
                    <a:blip r:embed="rId17"/>
                  </a:blipFill>
                </p:spPr>
                <p:txBody>
                  <a:bodyPr/>
                  <a:lstStyle/>
                  <a:p>
                    <a:r>
                      <a:rPr lang="zh-CN" altLang="en-US">
                        <a:noFill/>
                      </a:rPr>
                      <a:t> </a:t>
                    </a:r>
                  </a:p>
                </p:txBody>
              </p:sp>
            </mc:Fallback>
          </mc:AlternateContent>
        </p:grpSp>
        <p:grpSp>
          <p:nvGrpSpPr>
            <p:cNvPr id="32" name="组合 31"/>
            <p:cNvGrpSpPr/>
            <p:nvPr/>
          </p:nvGrpSpPr>
          <p:grpSpPr>
            <a:xfrm>
              <a:off x="1655676" y="1520788"/>
              <a:ext cx="396044" cy="864096"/>
              <a:chOff x="791580" y="1520788"/>
              <a:chExt cx="396044" cy="864096"/>
            </a:xfrm>
          </p:grpSpPr>
          <p:cxnSp>
            <p:nvCxnSpPr>
              <p:cNvPr id="33" name="直接箭头连接符 32"/>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34" name="椭圆 33"/>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35" name="直接箭头连接符 34"/>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36" name="文本框 35"/>
                  <p:cNvSpPr txBox="1"/>
                  <p:nvPr/>
                </p:nvSpPr>
                <p:spPr>
                  <a:xfrm>
                    <a:off x="791580" y="1794018"/>
                    <a:ext cx="360040" cy="3157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𝟏𝟕</m:t>
                              </m:r>
                            </m:sup>
                          </m:sSup>
                        </m:oMath>
                      </m:oMathPara>
                    </a14:m>
                    <a:endParaRPr lang="zh-CN" altLang="en-US" u="none" dirty="0"/>
                  </a:p>
                </p:txBody>
              </p:sp>
            </mc:Choice>
            <mc:Fallback>
              <p:sp>
                <p:nvSpPr>
                  <p:cNvPr id="36" name="文本框 35"/>
                  <p:cNvSpPr txBox="1">
                    <a:spLocks noRot="1" noChangeAspect="1" noMove="1" noResize="1" noEditPoints="1" noAdjustHandles="1" noChangeArrowheads="1" noChangeShapeType="1" noTextEdit="1"/>
                  </p:cNvSpPr>
                  <p:nvPr/>
                </p:nvSpPr>
                <p:spPr>
                  <a:xfrm>
                    <a:off x="791580" y="1794018"/>
                    <a:ext cx="360040" cy="315792"/>
                  </a:xfrm>
                  <a:prstGeom prst="rect">
                    <a:avLst/>
                  </a:prstGeom>
                  <a:blipFill rotWithShape="1">
                    <a:blip r:embed="rId18"/>
                  </a:blipFill>
                </p:spPr>
                <p:txBody>
                  <a:bodyPr/>
                  <a:lstStyle/>
                  <a:p>
                    <a:r>
                      <a:rPr lang="zh-CN" altLang="en-US">
                        <a:noFill/>
                      </a:rPr>
                      <a:t> </a:t>
                    </a:r>
                  </a:p>
                </p:txBody>
              </p:sp>
            </mc:Fallback>
          </mc:AlternateContent>
        </p:grpSp>
        <p:grpSp>
          <p:nvGrpSpPr>
            <p:cNvPr id="37" name="组合 36"/>
            <p:cNvGrpSpPr/>
            <p:nvPr/>
          </p:nvGrpSpPr>
          <p:grpSpPr>
            <a:xfrm>
              <a:off x="2976987" y="1519866"/>
              <a:ext cx="396044" cy="864096"/>
              <a:chOff x="791580" y="1520788"/>
              <a:chExt cx="396044" cy="864096"/>
            </a:xfrm>
          </p:grpSpPr>
          <p:cxnSp>
            <p:nvCxnSpPr>
              <p:cNvPr id="38" name="直接箭头连接符 37"/>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39" name="椭圆 38"/>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40" name="直接箭头连接符 39"/>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41" name="文本框 40"/>
                  <p:cNvSpPr txBox="1"/>
                  <p:nvPr/>
                </p:nvSpPr>
                <p:spPr>
                  <a:xfrm>
                    <a:off x="791580" y="1794018"/>
                    <a:ext cx="360040" cy="3157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𝟐𝟏</m:t>
                              </m:r>
                            </m:sup>
                          </m:sSup>
                        </m:oMath>
                      </m:oMathPara>
                    </a14:m>
                    <a:endParaRPr lang="zh-CN" altLang="en-US" u="none" dirty="0"/>
                  </a:p>
                </p:txBody>
              </p:sp>
            </mc:Choice>
            <mc:Fallback>
              <p:sp>
                <p:nvSpPr>
                  <p:cNvPr id="41" name="文本框 40"/>
                  <p:cNvSpPr txBox="1">
                    <a:spLocks noRot="1" noChangeAspect="1" noMove="1" noResize="1" noEditPoints="1" noAdjustHandles="1" noChangeArrowheads="1" noChangeShapeType="1" noTextEdit="1"/>
                  </p:cNvSpPr>
                  <p:nvPr/>
                </p:nvSpPr>
                <p:spPr>
                  <a:xfrm>
                    <a:off x="791580" y="1794018"/>
                    <a:ext cx="360040" cy="315792"/>
                  </a:xfrm>
                  <a:prstGeom prst="rect">
                    <a:avLst/>
                  </a:prstGeom>
                  <a:blipFill rotWithShape="1">
                    <a:blip r:embed="rId19"/>
                  </a:blipFill>
                </p:spPr>
                <p:txBody>
                  <a:bodyPr/>
                  <a:lstStyle/>
                  <a:p>
                    <a:r>
                      <a:rPr lang="zh-CN" altLang="en-US">
                        <a:noFill/>
                      </a:rPr>
                      <a:t> </a:t>
                    </a:r>
                  </a:p>
                </p:txBody>
              </p:sp>
            </mc:Fallback>
          </mc:AlternateContent>
        </p:grpSp>
        <p:grpSp>
          <p:nvGrpSpPr>
            <p:cNvPr id="42" name="组合 41"/>
            <p:cNvGrpSpPr/>
            <p:nvPr/>
          </p:nvGrpSpPr>
          <p:grpSpPr>
            <a:xfrm>
              <a:off x="5546080" y="1519866"/>
              <a:ext cx="396044" cy="864096"/>
              <a:chOff x="791580" y="1520788"/>
              <a:chExt cx="396044" cy="864096"/>
            </a:xfrm>
          </p:grpSpPr>
          <p:cxnSp>
            <p:nvCxnSpPr>
              <p:cNvPr id="43" name="直接箭头连接符 42"/>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44" name="椭圆 43"/>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45" name="直接箭头连接符 44"/>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46" name="文本框 45"/>
                  <p:cNvSpPr txBox="1"/>
                  <p:nvPr/>
                </p:nvSpPr>
                <p:spPr>
                  <a:xfrm>
                    <a:off x="791580" y="1794018"/>
                    <a:ext cx="360040" cy="31258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𝟐𝟎</m:t>
                              </m:r>
                            </m:sup>
                          </m:sSup>
                        </m:oMath>
                      </m:oMathPara>
                    </a14:m>
                    <a:endParaRPr lang="zh-CN" altLang="en-US" u="none" dirty="0"/>
                  </a:p>
                </p:txBody>
              </p:sp>
            </mc:Choice>
            <mc:Fallback>
              <p:sp>
                <p:nvSpPr>
                  <p:cNvPr id="46" name="文本框 45"/>
                  <p:cNvSpPr txBox="1">
                    <a:spLocks noRot="1" noChangeAspect="1" noMove="1" noResize="1" noEditPoints="1" noAdjustHandles="1" noChangeArrowheads="1" noChangeShapeType="1" noTextEdit="1"/>
                  </p:cNvSpPr>
                  <p:nvPr/>
                </p:nvSpPr>
                <p:spPr>
                  <a:xfrm>
                    <a:off x="791580" y="1794018"/>
                    <a:ext cx="360040" cy="312586"/>
                  </a:xfrm>
                  <a:prstGeom prst="rect">
                    <a:avLst/>
                  </a:prstGeom>
                  <a:blipFill rotWithShape="1">
                    <a:blip r:embed="rId20"/>
                  </a:blipFill>
                </p:spPr>
                <p:txBody>
                  <a:bodyPr/>
                  <a:lstStyle/>
                  <a:p>
                    <a:r>
                      <a:rPr lang="zh-CN" altLang="en-US">
                        <a:noFill/>
                      </a:rPr>
                      <a:t> </a:t>
                    </a:r>
                  </a:p>
                </p:txBody>
              </p:sp>
            </mc:Fallback>
          </mc:AlternateContent>
        </p:grpSp>
        <p:grpSp>
          <p:nvGrpSpPr>
            <p:cNvPr id="47" name="组合 46"/>
            <p:cNvGrpSpPr/>
            <p:nvPr/>
          </p:nvGrpSpPr>
          <p:grpSpPr>
            <a:xfrm>
              <a:off x="7070332" y="1518944"/>
              <a:ext cx="850040" cy="864096"/>
              <a:chOff x="791580" y="1520788"/>
              <a:chExt cx="441078" cy="864096"/>
            </a:xfrm>
          </p:grpSpPr>
          <p:cxnSp>
            <p:nvCxnSpPr>
              <p:cNvPr id="48" name="直接箭头连接符 47"/>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49" name="椭圆 48"/>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50" name="直接箭头连接符 49"/>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51" name="文本框 50"/>
                  <p:cNvSpPr txBox="1"/>
                  <p:nvPr/>
                </p:nvSpPr>
                <p:spPr>
                  <a:xfrm>
                    <a:off x="791580" y="1794018"/>
                    <a:ext cx="441078" cy="31258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400" b="1" i="1" u="none" smtClean="0">
                              <a:solidFill>
                                <a:srgbClr val="000000"/>
                              </a:solidFill>
                              <a:latin typeface="Cambria Math" panose="02040503050406030204" pitchFamily="18" charset="0"/>
                            </a:rPr>
                            <m:t>𝟏</m:t>
                          </m:r>
                          <m:r>
                            <a:rPr lang="en-US" altLang="zh-CN" sz="1400" b="1" i="1" u="none" smtClean="0">
                              <a:solidFill>
                                <a:srgbClr val="000000"/>
                              </a:solidFill>
                              <a:latin typeface="Cambria Math" panose="02040503050406030204" pitchFamily="18" charset="0"/>
                            </a:rPr>
                            <m:t>+</m:t>
                          </m:r>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𝟖</m:t>
                              </m:r>
                            </m:sup>
                          </m:sSup>
                        </m:oMath>
                      </m:oMathPara>
                    </a14:m>
                    <a:endParaRPr lang="zh-CN" altLang="en-US" u="none" dirty="0"/>
                  </a:p>
                </p:txBody>
              </p:sp>
            </mc:Choice>
            <mc:Fallback>
              <p:sp>
                <p:nvSpPr>
                  <p:cNvPr id="51" name="文本框 50"/>
                  <p:cNvSpPr txBox="1">
                    <a:spLocks noRot="1" noChangeAspect="1" noMove="1" noResize="1" noEditPoints="1" noAdjustHandles="1" noChangeArrowheads="1" noChangeShapeType="1" noTextEdit="1"/>
                  </p:cNvSpPr>
                  <p:nvPr/>
                </p:nvSpPr>
                <p:spPr>
                  <a:xfrm>
                    <a:off x="791580" y="1794018"/>
                    <a:ext cx="441078" cy="312586"/>
                  </a:xfrm>
                  <a:prstGeom prst="rect">
                    <a:avLst/>
                  </a:prstGeom>
                  <a:blipFill rotWithShape="1">
                    <a:blip r:embed="rId21"/>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52" name="矩形 51"/>
                <p:cNvSpPr/>
                <p:nvPr/>
              </p:nvSpPr>
              <p:spPr bwMode="auto">
                <a:xfrm>
                  <a:off x="804280" y="1204469"/>
                  <a:ext cx="6900068" cy="319426"/>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mod</a:t>
                  </a:r>
                  <a14:m>
                    <m:oMath xmlns:m="http://schemas.openxmlformats.org/officeDocument/2006/math">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 </m:t>
                      </m:r>
                      <m:sSup>
                        <m:sSupPr>
                          <m:ctrlP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pPr>
                        <m:e>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2</m:t>
                          </m:r>
                        </m:e>
                        <m:sup>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31</m:t>
                          </m:r>
                        </m:sup>
                      </m:sSup>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1</m:t>
                      </m:r>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oMath>
                  </a14:m>
                  <a:endPar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p:txBody>
            </p:sp>
          </mc:Choice>
          <mc:Fallback>
            <p:sp>
              <p:nvSpPr>
                <p:cNvPr id="52" name="矩形 51"/>
                <p:cNvSpPr>
                  <a:spLocks noRot="1" noChangeAspect="1" noMove="1" noResize="1" noEditPoints="1" noAdjustHandles="1" noChangeArrowheads="1" noChangeShapeType="1" noTextEdit="1"/>
                </p:cNvSpPr>
                <p:nvPr/>
              </p:nvSpPr>
              <p:spPr bwMode="auto">
                <a:xfrm>
                  <a:off x="804280" y="1204469"/>
                  <a:ext cx="6900068" cy="319426"/>
                </a:xfrm>
                <a:prstGeom prst="rect">
                  <a:avLst/>
                </a:prstGeom>
                <a:blipFill rotWithShape="1">
                  <a:blip r:embed="rId22"/>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53" name="连接符: 肘形 52"/>
            <p:cNvCxnSpPr>
              <a:stCxn id="52" idx="1"/>
              <a:endCxn id="18" idx="1"/>
            </p:cNvCxnSpPr>
            <p:nvPr/>
          </p:nvCxnSpPr>
          <p:spPr bwMode="auto">
            <a:xfrm rot="10800000" flipV="1">
              <a:off x="791580" y="1364182"/>
              <a:ext cx="12700" cy="1254728"/>
            </a:xfrm>
            <a:prstGeom prst="bentConnector3">
              <a:avLst>
                <a:gd name="adj1" fmla="val 1900000"/>
              </a:avLst>
            </a:prstGeom>
            <a:solidFill>
              <a:schemeClr val="accent1"/>
            </a:solidFill>
            <a:ln w="19050" cap="flat" cmpd="sng" algn="ctr">
              <a:solidFill>
                <a:srgbClr val="000000"/>
              </a:solidFill>
              <a:prstDash val="solid"/>
              <a:round/>
              <a:headEnd type="none" w="med" len="med"/>
              <a:tailEnd type="triangle"/>
            </a:ln>
            <a:effectLst/>
          </p:spPr>
        </p:cxnSp>
        <p:grpSp>
          <p:nvGrpSpPr>
            <p:cNvPr id="54" name="组合 53"/>
            <p:cNvGrpSpPr/>
            <p:nvPr/>
          </p:nvGrpSpPr>
          <p:grpSpPr>
            <a:xfrm>
              <a:off x="6693681" y="3356992"/>
              <a:ext cx="614623" cy="324036"/>
              <a:chOff x="1043608" y="3356992"/>
              <a:chExt cx="614623" cy="324036"/>
            </a:xfrm>
          </p:grpSpPr>
          <p:sp>
            <p:nvSpPr>
              <p:cNvPr id="55" name="矩形 54"/>
              <p:cNvSpPr/>
              <p:nvPr/>
            </p:nvSpPr>
            <p:spPr bwMode="auto">
              <a:xfrm>
                <a:off x="1079612" y="3356992"/>
                <a:ext cx="576064" cy="32403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56" name="直接连接符 55"/>
              <p:cNvCxnSpPr>
                <a:stCxn id="55" idx="0"/>
                <a:endCxn id="55" idx="2"/>
              </p:cNvCxnSpPr>
              <p:nvPr/>
            </p:nvCxnSpPr>
            <p:spPr bwMode="auto">
              <a:xfrm>
                <a:off x="1367644" y="3356992"/>
                <a:ext cx="0" cy="324036"/>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57" name="文本框 56"/>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58" name="文本框 57"/>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p:grpSp>
          <p:nvGrpSpPr>
            <p:cNvPr id="59" name="组合 58"/>
            <p:cNvGrpSpPr/>
            <p:nvPr/>
          </p:nvGrpSpPr>
          <p:grpSpPr>
            <a:xfrm>
              <a:off x="1041053" y="3356992"/>
              <a:ext cx="614623" cy="324036"/>
              <a:chOff x="1043608" y="3356992"/>
              <a:chExt cx="614623" cy="324036"/>
            </a:xfrm>
          </p:grpSpPr>
          <p:sp>
            <p:nvSpPr>
              <p:cNvPr id="60" name="矩形 59"/>
              <p:cNvSpPr/>
              <p:nvPr/>
            </p:nvSpPr>
            <p:spPr bwMode="auto">
              <a:xfrm>
                <a:off x="1079612" y="3356992"/>
                <a:ext cx="576064" cy="32403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61" name="直接连接符 60"/>
              <p:cNvCxnSpPr>
                <a:stCxn id="60" idx="0"/>
                <a:endCxn id="60" idx="2"/>
              </p:cNvCxnSpPr>
              <p:nvPr/>
            </p:nvCxnSpPr>
            <p:spPr bwMode="auto">
              <a:xfrm>
                <a:off x="1367644" y="3356992"/>
                <a:ext cx="0" cy="324036"/>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62" name="文本框 61"/>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63" name="文本框 62"/>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p:grpSp>
          <p:nvGrpSpPr>
            <p:cNvPr id="64" name="组合 63"/>
            <p:cNvGrpSpPr/>
            <p:nvPr/>
          </p:nvGrpSpPr>
          <p:grpSpPr>
            <a:xfrm>
              <a:off x="4677457" y="3356992"/>
              <a:ext cx="614623" cy="324036"/>
              <a:chOff x="1043608" y="3356992"/>
              <a:chExt cx="614623" cy="324036"/>
            </a:xfrm>
          </p:grpSpPr>
          <p:sp>
            <p:nvSpPr>
              <p:cNvPr id="65" name="矩形 64"/>
              <p:cNvSpPr/>
              <p:nvPr/>
            </p:nvSpPr>
            <p:spPr bwMode="auto">
              <a:xfrm>
                <a:off x="1079612" y="3356992"/>
                <a:ext cx="576064" cy="32403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66" name="直接连接符 65"/>
              <p:cNvCxnSpPr>
                <a:stCxn id="65" idx="0"/>
                <a:endCxn id="65" idx="2"/>
              </p:cNvCxnSpPr>
              <p:nvPr/>
            </p:nvCxnSpPr>
            <p:spPr bwMode="auto">
              <a:xfrm>
                <a:off x="1367644" y="3356992"/>
                <a:ext cx="0" cy="324036"/>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67" name="文本框 66"/>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68" name="文本框 67"/>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p:grpSp>
          <p:nvGrpSpPr>
            <p:cNvPr id="69" name="组合 68"/>
            <p:cNvGrpSpPr/>
            <p:nvPr/>
          </p:nvGrpSpPr>
          <p:grpSpPr>
            <a:xfrm>
              <a:off x="2866282" y="3356992"/>
              <a:ext cx="614623" cy="324036"/>
              <a:chOff x="1043608" y="3356992"/>
              <a:chExt cx="614623" cy="324036"/>
            </a:xfrm>
          </p:grpSpPr>
          <p:sp>
            <p:nvSpPr>
              <p:cNvPr id="70" name="矩形 69"/>
              <p:cNvSpPr/>
              <p:nvPr/>
            </p:nvSpPr>
            <p:spPr bwMode="auto">
              <a:xfrm>
                <a:off x="1079612" y="3356992"/>
                <a:ext cx="576064" cy="32403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71" name="直接连接符 70"/>
              <p:cNvCxnSpPr>
                <a:stCxn id="70" idx="0"/>
                <a:endCxn id="70" idx="2"/>
              </p:cNvCxnSpPr>
              <p:nvPr/>
            </p:nvCxnSpPr>
            <p:spPr bwMode="auto">
              <a:xfrm>
                <a:off x="1367644" y="3356992"/>
                <a:ext cx="0" cy="324036"/>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72" name="文本框 71"/>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73" name="文本框 72"/>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p:sp>
          <p:nvSpPr>
            <p:cNvPr id="74" name="流程图: 或者 73"/>
            <p:cNvSpPr/>
            <p:nvPr/>
          </p:nvSpPr>
          <p:spPr bwMode="auto">
            <a:xfrm>
              <a:off x="1223660" y="3933056"/>
              <a:ext cx="288000" cy="288000"/>
            </a:xfrm>
            <a:prstGeom prst="flowChartOr">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75" name="矩形 74"/>
                <p:cNvSpPr/>
                <p:nvPr/>
              </p:nvSpPr>
              <p:spPr bwMode="auto">
                <a:xfrm>
                  <a:off x="1096352" y="4371951"/>
                  <a:ext cx="542615" cy="287999"/>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bPr>
                          <m:e>
                            <m: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𝑹</m:t>
                            </m:r>
                          </m:e>
                          <m:sub>
                            <m: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𝟏</m:t>
                            </m:r>
                          </m:sub>
                        </m:sSub>
                      </m:oMath>
                    </m:oMathPara>
                  </a14:m>
                  <a:endParaRPr kumimoji="0" lang="zh-CN" altLang="en-US" sz="180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p:txBody>
            </p:sp>
          </mc:Choice>
          <mc:Fallback>
            <p:sp>
              <p:nvSpPr>
                <p:cNvPr id="75" name="矩形 74"/>
                <p:cNvSpPr>
                  <a:spLocks noRot="1" noChangeAspect="1" noMove="1" noResize="1" noEditPoints="1" noAdjustHandles="1" noChangeArrowheads="1" noChangeShapeType="1" noTextEdit="1"/>
                </p:cNvSpPr>
                <p:nvPr/>
              </p:nvSpPr>
              <p:spPr bwMode="auto">
                <a:xfrm>
                  <a:off x="1096352" y="4371951"/>
                  <a:ext cx="542615" cy="287999"/>
                </a:xfrm>
                <a:prstGeom prst="rect">
                  <a:avLst/>
                </a:prstGeom>
                <a:blipFill rotWithShape="1">
                  <a:blip r:embed="rId23"/>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76" name="直接箭头连接符 75"/>
            <p:cNvCxnSpPr>
              <a:stCxn id="60" idx="2"/>
              <a:endCxn id="74" idx="0"/>
            </p:cNvCxnSpPr>
            <p:nvPr/>
          </p:nvCxnSpPr>
          <p:spPr bwMode="auto">
            <a:xfrm>
              <a:off x="1365089" y="3681028"/>
              <a:ext cx="2571"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77" name="直接箭头连接符 76"/>
            <p:cNvCxnSpPr>
              <a:stCxn id="75" idx="2"/>
            </p:cNvCxnSpPr>
            <p:nvPr/>
          </p:nvCxnSpPr>
          <p:spPr bwMode="auto">
            <a:xfrm>
              <a:off x="1367660" y="4659950"/>
              <a:ext cx="0" cy="20921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79" name="直接箭头连接符 78"/>
            <p:cNvCxnSpPr>
              <a:stCxn id="75" idx="0"/>
              <a:endCxn id="74" idx="4"/>
            </p:cNvCxnSpPr>
            <p:nvPr/>
          </p:nvCxnSpPr>
          <p:spPr bwMode="auto">
            <a:xfrm flipV="1">
              <a:off x="1367660" y="4221056"/>
              <a:ext cx="0" cy="150895"/>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grpSp>
          <p:nvGrpSpPr>
            <p:cNvPr id="80" name="组合 79"/>
            <p:cNvGrpSpPr/>
            <p:nvPr/>
          </p:nvGrpSpPr>
          <p:grpSpPr>
            <a:xfrm>
              <a:off x="1223660" y="4869160"/>
              <a:ext cx="288000" cy="288000"/>
              <a:chOff x="611560" y="4329100"/>
              <a:chExt cx="288032" cy="288032"/>
            </a:xfrm>
          </p:grpSpPr>
          <p:sp>
            <p:nvSpPr>
              <p:cNvPr id="81" name="矩形 80"/>
              <p:cNvSpPr/>
              <p:nvPr/>
            </p:nvSpPr>
            <p:spPr bwMode="auto">
              <a:xfrm>
                <a:off x="611560" y="4329100"/>
                <a:ext cx="288032" cy="288032"/>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82" name="直接连接符 81"/>
              <p:cNvCxnSpPr>
                <a:stCxn id="81" idx="0"/>
                <a:endCxn id="81" idx="2"/>
              </p:cNvCxnSpPr>
              <p:nvPr/>
            </p:nvCxnSpPr>
            <p:spPr bwMode="auto">
              <a:xfrm>
                <a:off x="755576" y="4329100"/>
                <a:ext cx="0" cy="288032"/>
              </a:xfrm>
              <a:prstGeom prst="line">
                <a:avLst/>
              </a:prstGeom>
              <a:ln w="15875">
                <a:solidFill>
                  <a:srgbClr val="000000"/>
                </a:solidFill>
                <a:headEnd type="none" w="med" len="med"/>
                <a:tailEnd type="none"/>
              </a:ln>
            </p:spPr>
            <p:style>
              <a:lnRef idx="1">
                <a:schemeClr val="dk1"/>
              </a:lnRef>
              <a:fillRef idx="0">
                <a:schemeClr val="dk1"/>
              </a:fillRef>
              <a:effectRef idx="0">
                <a:schemeClr val="dk1"/>
              </a:effectRef>
              <a:fontRef idx="minor">
                <a:schemeClr val="tx1"/>
              </a:fontRef>
            </p:style>
          </p:cxnSp>
          <p:cxnSp>
            <p:nvCxnSpPr>
              <p:cNvPr id="83" name="直接连接符 82"/>
              <p:cNvCxnSpPr>
                <a:stCxn id="81" idx="1"/>
                <a:endCxn id="81" idx="3"/>
              </p:cNvCxnSpPr>
              <p:nvPr/>
            </p:nvCxnSpPr>
            <p:spPr bwMode="auto">
              <a:xfrm>
                <a:off x="611560" y="4473116"/>
                <a:ext cx="288032" cy="0"/>
              </a:xfrm>
              <a:prstGeom prst="line">
                <a:avLst/>
              </a:prstGeom>
              <a:solidFill>
                <a:schemeClr val="accent1"/>
              </a:solidFill>
              <a:ln w="15875" cap="flat" cmpd="sng" algn="ctr">
                <a:solidFill>
                  <a:srgbClr val="000000"/>
                </a:solidFill>
                <a:prstDash val="solid"/>
                <a:round/>
                <a:headEnd type="none" w="med" len="med"/>
                <a:tailEnd type="none"/>
              </a:ln>
              <a:effectLst/>
            </p:spPr>
          </p:cxnSp>
        </p:grpSp>
        <p:grpSp>
          <p:nvGrpSpPr>
            <p:cNvPr id="84" name="组合 83"/>
            <p:cNvGrpSpPr/>
            <p:nvPr/>
          </p:nvGrpSpPr>
          <p:grpSpPr>
            <a:xfrm>
              <a:off x="3923960" y="3933056"/>
              <a:ext cx="288000" cy="288000"/>
              <a:chOff x="611560" y="4329100"/>
              <a:chExt cx="288032" cy="288032"/>
            </a:xfrm>
          </p:grpSpPr>
          <p:sp>
            <p:nvSpPr>
              <p:cNvPr id="85" name="矩形 84"/>
              <p:cNvSpPr/>
              <p:nvPr/>
            </p:nvSpPr>
            <p:spPr bwMode="auto">
              <a:xfrm>
                <a:off x="611560" y="4329100"/>
                <a:ext cx="288032" cy="288032"/>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86" name="直接连接符 85"/>
              <p:cNvCxnSpPr>
                <a:stCxn id="85" idx="0"/>
                <a:endCxn id="85" idx="2"/>
              </p:cNvCxnSpPr>
              <p:nvPr/>
            </p:nvCxnSpPr>
            <p:spPr bwMode="auto">
              <a:xfrm>
                <a:off x="755576" y="4329100"/>
                <a:ext cx="0" cy="288032"/>
              </a:xfrm>
              <a:prstGeom prst="line">
                <a:avLst/>
              </a:prstGeom>
              <a:ln w="15875">
                <a:solidFill>
                  <a:srgbClr val="000000"/>
                </a:solidFill>
                <a:headEnd type="none" w="med" len="med"/>
                <a:tailEnd type="none"/>
              </a:ln>
            </p:spPr>
            <p:style>
              <a:lnRef idx="1">
                <a:schemeClr val="dk1"/>
              </a:lnRef>
              <a:fillRef idx="0">
                <a:schemeClr val="dk1"/>
              </a:fillRef>
              <a:effectRef idx="0">
                <a:schemeClr val="dk1"/>
              </a:effectRef>
              <a:fontRef idx="minor">
                <a:schemeClr val="tx1"/>
              </a:fontRef>
            </p:style>
          </p:cxnSp>
          <p:cxnSp>
            <p:nvCxnSpPr>
              <p:cNvPr id="87" name="直接连接符 86"/>
              <p:cNvCxnSpPr>
                <a:stCxn id="85" idx="1"/>
                <a:endCxn id="85" idx="3"/>
              </p:cNvCxnSpPr>
              <p:nvPr/>
            </p:nvCxnSpPr>
            <p:spPr bwMode="auto">
              <a:xfrm>
                <a:off x="611560" y="4473116"/>
                <a:ext cx="288032" cy="0"/>
              </a:xfrm>
              <a:prstGeom prst="line">
                <a:avLst/>
              </a:prstGeom>
              <a:solidFill>
                <a:schemeClr val="accent1"/>
              </a:solidFill>
              <a:ln w="15875" cap="flat" cmpd="sng" algn="ctr">
                <a:solidFill>
                  <a:srgbClr val="000000"/>
                </a:solidFill>
                <a:prstDash val="solid"/>
                <a:round/>
                <a:headEnd type="none" w="med" len="med"/>
                <a:tailEnd type="none"/>
              </a:ln>
              <a:effectLst/>
            </p:spPr>
          </p:cxnSp>
        </p:grpSp>
        <p:cxnSp>
          <p:nvCxnSpPr>
            <p:cNvPr id="89" name="直接箭头连接符 88"/>
            <p:cNvCxnSpPr>
              <a:stCxn id="74" idx="6"/>
              <a:endCxn id="85" idx="1"/>
            </p:cNvCxnSpPr>
            <p:nvPr/>
          </p:nvCxnSpPr>
          <p:spPr bwMode="auto">
            <a:xfrm>
              <a:off x="1511660" y="4077056"/>
              <a:ext cx="2412300"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90" name="矩形 89"/>
                <p:cNvSpPr/>
                <p:nvPr/>
              </p:nvSpPr>
              <p:spPr bwMode="auto">
                <a:xfrm>
                  <a:off x="3796652" y="4371950"/>
                  <a:ext cx="542615" cy="287999"/>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bPr>
                          <m:e>
                            <m: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𝑹</m:t>
                            </m:r>
                          </m:e>
                          <m:sub>
                            <m: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𝟐</m:t>
                            </m:r>
                          </m:sub>
                        </m:sSub>
                      </m:oMath>
                    </m:oMathPara>
                  </a14:m>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90" name="矩形 89"/>
                <p:cNvSpPr>
                  <a:spLocks noRot="1" noChangeAspect="1" noMove="1" noResize="1" noEditPoints="1" noAdjustHandles="1" noChangeArrowheads="1" noChangeShapeType="1" noTextEdit="1"/>
                </p:cNvSpPr>
                <p:nvPr/>
              </p:nvSpPr>
              <p:spPr bwMode="auto">
                <a:xfrm>
                  <a:off x="3796652" y="4371950"/>
                  <a:ext cx="542615" cy="287999"/>
                </a:xfrm>
                <a:prstGeom prst="rect">
                  <a:avLst/>
                </a:prstGeom>
                <a:blipFill rotWithShape="1">
                  <a:blip r:embed="rId24"/>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92" name="直接箭头连接符 91"/>
            <p:cNvCxnSpPr>
              <a:stCxn id="90" idx="0"/>
              <a:endCxn id="85" idx="2"/>
            </p:cNvCxnSpPr>
            <p:nvPr/>
          </p:nvCxnSpPr>
          <p:spPr bwMode="auto">
            <a:xfrm flipV="1">
              <a:off x="4067960" y="4221056"/>
              <a:ext cx="0" cy="150894"/>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95" name="连接符: 肘形 94"/>
            <p:cNvCxnSpPr>
              <a:endCxn id="81" idx="3"/>
            </p:cNvCxnSpPr>
            <p:nvPr/>
          </p:nvCxnSpPr>
          <p:spPr bwMode="auto">
            <a:xfrm rot="10800000" flipV="1">
              <a:off x="1511660" y="3681028"/>
              <a:ext cx="1678658" cy="1332132"/>
            </a:xfrm>
            <a:prstGeom prst="bentConnector3">
              <a:avLst>
                <a:gd name="adj1" fmla="val -101"/>
              </a:avLst>
            </a:prstGeom>
            <a:solidFill>
              <a:schemeClr val="accent1"/>
            </a:solidFill>
            <a:ln w="19050" cap="flat" cmpd="sng" algn="ctr">
              <a:solidFill>
                <a:srgbClr val="000000"/>
              </a:solidFill>
              <a:prstDash val="solid"/>
              <a:round/>
              <a:headEnd type="none" w="med" len="med"/>
              <a:tailEnd type="triangle"/>
            </a:ln>
            <a:effectLst/>
          </p:spPr>
        </p:cxnSp>
        <p:sp>
          <p:nvSpPr>
            <p:cNvPr id="97" name="流程图: 或者 96"/>
            <p:cNvSpPr/>
            <p:nvPr/>
          </p:nvSpPr>
          <p:spPr bwMode="auto">
            <a:xfrm>
              <a:off x="3923960" y="4868273"/>
              <a:ext cx="288000" cy="288000"/>
            </a:xfrm>
            <a:prstGeom prst="flowChartOr">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99" name="直接箭头连接符 98"/>
            <p:cNvCxnSpPr>
              <a:stCxn id="90" idx="2"/>
              <a:endCxn id="97" idx="0"/>
            </p:cNvCxnSpPr>
            <p:nvPr/>
          </p:nvCxnSpPr>
          <p:spPr bwMode="auto">
            <a:xfrm>
              <a:off x="4067960" y="4659949"/>
              <a:ext cx="0" cy="208324"/>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100" name="矩形 99"/>
            <p:cNvSpPr/>
            <p:nvPr/>
          </p:nvSpPr>
          <p:spPr bwMode="auto">
            <a:xfrm>
              <a:off x="1023376" y="5308053"/>
              <a:ext cx="3458937" cy="330850"/>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dirty="0">
                  <a:ln>
                    <a:noFill/>
                  </a:ln>
                  <a:solidFill>
                    <a:srgbClr val="000000"/>
                  </a:solidFill>
                  <a:latin typeface="Arial" panose="020B0604020202020204" pitchFamily="34" charset="0"/>
                  <a:ea typeface="宋体" panose="02010600030101010101" pitchFamily="2" charset="-122"/>
                </a:rPr>
                <a:t>&lt;&lt;&lt;16</a:t>
              </a:r>
              <a:endParaRPr kumimoji="0" lang="zh-CN" altLang="en-US" sz="1400" u="none" strike="noStrike" cap="none" normalizeH="0" baseline="0" dirty="0">
                <a:ln>
                  <a:noFill/>
                </a:ln>
                <a:solidFill>
                  <a:srgbClr val="000000"/>
                </a:solidFill>
                <a:latin typeface="Arial" panose="020B0604020202020204" pitchFamily="34" charset="0"/>
                <a:ea typeface="宋体" panose="02010600030101010101" pitchFamily="2" charset="-122"/>
              </a:endParaRPr>
            </a:p>
          </p:txBody>
        </p:sp>
        <p:cxnSp>
          <p:nvCxnSpPr>
            <p:cNvPr id="102" name="直接箭头连接符 101"/>
            <p:cNvCxnSpPr>
              <a:stCxn id="81" idx="2"/>
            </p:cNvCxnSpPr>
            <p:nvPr/>
          </p:nvCxnSpPr>
          <p:spPr bwMode="auto">
            <a:xfrm flipH="1">
              <a:off x="1365089" y="5157160"/>
              <a:ext cx="2571" cy="150893"/>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104" name="直接箭头连接符 103"/>
            <p:cNvCxnSpPr>
              <a:stCxn id="97" idx="4"/>
            </p:cNvCxnSpPr>
            <p:nvPr/>
          </p:nvCxnSpPr>
          <p:spPr bwMode="auto">
            <a:xfrm flipH="1">
              <a:off x="4067959" y="5156273"/>
              <a:ext cx="1" cy="15178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105" name="矩形 104"/>
                <p:cNvSpPr/>
                <p:nvPr/>
              </p:nvSpPr>
              <p:spPr bwMode="auto">
                <a:xfrm>
                  <a:off x="1096352" y="5848146"/>
                  <a:ext cx="542615" cy="287999"/>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r>
                          <a:rPr kumimoji="0" lang="en-US" altLang="zh-CN" sz="12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𝑺</m:t>
                        </m:r>
                        <m:r>
                          <a:rPr kumimoji="0" lang="en-US" altLang="zh-CN" sz="12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sSub>
                          <m:sSubPr>
                            <m:ctrlPr>
                              <a:rPr kumimoji="0" lang="en-US" altLang="zh-CN" sz="120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bPr>
                          <m:e>
                            <m:r>
                              <a:rPr kumimoji="0" lang="en-US" altLang="zh-CN" sz="12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𝑳</m:t>
                            </m:r>
                          </m:e>
                          <m:sub>
                            <m:r>
                              <a:rPr kumimoji="0" lang="en-US" altLang="zh-CN" sz="12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𝟏</m:t>
                            </m:r>
                          </m:sub>
                        </m:sSub>
                      </m:oMath>
                    </m:oMathPara>
                  </a14:m>
                  <a:endParaRPr kumimoji="0" lang="zh-CN" altLang="en-US" sz="120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p:txBody>
            </p:sp>
          </mc:Choice>
          <mc:Fallback>
            <p:sp>
              <p:nvSpPr>
                <p:cNvPr id="105" name="矩形 104"/>
                <p:cNvSpPr>
                  <a:spLocks noRot="1" noChangeAspect="1" noMove="1" noResize="1" noEditPoints="1" noAdjustHandles="1" noChangeArrowheads="1" noChangeShapeType="1" noTextEdit="1"/>
                </p:cNvSpPr>
                <p:nvPr/>
              </p:nvSpPr>
              <p:spPr bwMode="auto">
                <a:xfrm>
                  <a:off x="1096352" y="5848146"/>
                  <a:ext cx="542615" cy="287999"/>
                </a:xfrm>
                <a:prstGeom prst="rect">
                  <a:avLst/>
                </a:prstGeom>
                <a:blipFill rotWithShape="1">
                  <a:blip r:embed="rId25"/>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6" name="矩形 105"/>
                <p:cNvSpPr/>
                <p:nvPr/>
              </p:nvSpPr>
              <p:spPr bwMode="auto">
                <a:xfrm>
                  <a:off x="3791610" y="5848081"/>
                  <a:ext cx="542615" cy="287999"/>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14:m>
                    <m:oMathPara xmlns:m="http://schemas.openxmlformats.org/officeDocument/2006/math">
                      <m:oMathParaPr>
                        <m:jc m:val="centerGroup"/>
                      </m:oMathParaPr>
                      <m:oMath xmlns:m="http://schemas.openxmlformats.org/officeDocument/2006/math">
                        <m:r>
                          <a:rPr lang="en-US" altLang="zh-CN" sz="1200" i="1" u="none" smtClean="0">
                            <a:solidFill>
                              <a:srgbClr val="000000"/>
                            </a:solidFill>
                            <a:latin typeface="Cambria Math" panose="02040503050406030204" pitchFamily="18" charset="0"/>
                            <a:ea typeface="宋体" panose="02010600030101010101" pitchFamily="2" charset="-122"/>
                          </a:rPr>
                          <m:t>𝑺</m:t>
                        </m:r>
                        <m:r>
                          <a:rPr lang="en-US" altLang="zh-CN" sz="1200" i="1" u="none" smtClean="0">
                            <a:solidFill>
                              <a:srgbClr val="000000"/>
                            </a:solidFill>
                            <a:latin typeface="Cambria Math" panose="02040503050406030204" pitchFamily="18" charset="0"/>
                            <a:ea typeface="宋体" panose="02010600030101010101" pitchFamily="2" charset="-122"/>
                          </a:rPr>
                          <m:t>⋅</m:t>
                        </m:r>
                        <m:sSub>
                          <m:sSubPr>
                            <m:ctrlPr>
                              <a:rPr lang="en-US" altLang="zh-CN" sz="1200" i="1" u="none">
                                <a:solidFill>
                                  <a:srgbClr val="000000"/>
                                </a:solidFill>
                                <a:latin typeface="Cambria Math" panose="02040503050406030204" pitchFamily="18" charset="0"/>
                                <a:ea typeface="宋体" panose="02010600030101010101" pitchFamily="2" charset="-122"/>
                              </a:rPr>
                            </m:ctrlPr>
                          </m:sSubPr>
                          <m:e>
                            <m:r>
                              <a:rPr lang="en-US" altLang="zh-CN" sz="1200" i="1" u="none">
                                <a:solidFill>
                                  <a:srgbClr val="000000"/>
                                </a:solidFill>
                                <a:latin typeface="Cambria Math" panose="02040503050406030204" pitchFamily="18" charset="0"/>
                                <a:ea typeface="宋体" panose="02010600030101010101" pitchFamily="2" charset="-122"/>
                              </a:rPr>
                              <m:t>𝑳</m:t>
                            </m:r>
                          </m:e>
                          <m:sub>
                            <m:r>
                              <a:rPr lang="en-US" altLang="zh-CN" sz="1200" b="1" i="1" u="none" smtClean="0">
                                <a:solidFill>
                                  <a:srgbClr val="000000"/>
                                </a:solidFill>
                                <a:latin typeface="Cambria Math" panose="02040503050406030204" pitchFamily="18" charset="0"/>
                                <a:ea typeface="宋体" panose="02010600030101010101" pitchFamily="2" charset="-122"/>
                              </a:rPr>
                              <m:t>𝟐</m:t>
                            </m:r>
                          </m:sub>
                        </m:sSub>
                      </m:oMath>
                    </m:oMathPara>
                  </a14:m>
                  <a:endParaRPr lang="zh-CN" altLang="en-US" sz="1200" i="1" u="none" dirty="0">
                    <a:solidFill>
                      <a:srgbClr val="000000"/>
                    </a:solidFill>
                    <a:latin typeface="Cambria Math" panose="02040503050406030204" pitchFamily="18"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06" name="矩形 105"/>
                <p:cNvSpPr>
                  <a:spLocks noRot="1" noChangeAspect="1" noMove="1" noResize="1" noEditPoints="1" noAdjustHandles="1" noChangeArrowheads="1" noChangeShapeType="1" noTextEdit="1"/>
                </p:cNvSpPr>
                <p:nvPr/>
              </p:nvSpPr>
              <p:spPr bwMode="auto">
                <a:xfrm>
                  <a:off x="3791610" y="5848081"/>
                  <a:ext cx="542615" cy="287999"/>
                </a:xfrm>
                <a:prstGeom prst="rect">
                  <a:avLst/>
                </a:prstGeom>
                <a:blipFill rotWithShape="1">
                  <a:blip r:embed="rId26"/>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110" name="直接箭头连接符 109"/>
            <p:cNvCxnSpPr>
              <a:endCxn id="105" idx="0"/>
            </p:cNvCxnSpPr>
            <p:nvPr/>
          </p:nvCxnSpPr>
          <p:spPr bwMode="auto">
            <a:xfrm>
              <a:off x="1367660" y="5638903"/>
              <a:ext cx="0" cy="209243"/>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114" name="直接箭头连接符 113"/>
            <p:cNvCxnSpPr/>
            <p:nvPr/>
          </p:nvCxnSpPr>
          <p:spPr bwMode="auto">
            <a:xfrm>
              <a:off x="4070936" y="5638838"/>
              <a:ext cx="0" cy="209243"/>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116" name="连接符: 肘形 115"/>
            <p:cNvCxnSpPr>
              <a:stCxn id="105" idx="2"/>
              <a:endCxn id="75" idx="1"/>
            </p:cNvCxnSpPr>
            <p:nvPr/>
          </p:nvCxnSpPr>
          <p:spPr bwMode="auto">
            <a:xfrm rot="5400000" flipH="1">
              <a:off x="421909" y="5190394"/>
              <a:ext cx="1620194" cy="271308"/>
            </a:xfrm>
            <a:prstGeom prst="bentConnector4">
              <a:avLst>
                <a:gd name="adj1" fmla="val -14109"/>
                <a:gd name="adj2" fmla="val 184258"/>
              </a:avLst>
            </a:prstGeom>
            <a:solidFill>
              <a:schemeClr val="accent1"/>
            </a:solidFill>
            <a:ln w="19050" cap="flat" cmpd="sng" algn="ctr">
              <a:solidFill>
                <a:srgbClr val="000000"/>
              </a:solidFill>
              <a:prstDash val="solid"/>
              <a:round/>
              <a:headEnd type="none" w="med" len="med"/>
              <a:tailEnd type="triangle"/>
            </a:ln>
            <a:effectLst/>
          </p:spPr>
        </p:cxnSp>
        <p:cxnSp>
          <p:nvCxnSpPr>
            <p:cNvPr id="122" name="连接符: 肘形 121"/>
            <p:cNvCxnSpPr>
              <a:stCxn id="106" idx="2"/>
              <a:endCxn id="90" idx="3"/>
            </p:cNvCxnSpPr>
            <p:nvPr/>
          </p:nvCxnSpPr>
          <p:spPr bwMode="auto">
            <a:xfrm rot="5400000" flipH="1" flipV="1">
              <a:off x="3391027" y="5187840"/>
              <a:ext cx="1620130" cy="276349"/>
            </a:xfrm>
            <a:prstGeom prst="bentConnector4">
              <a:avLst>
                <a:gd name="adj1" fmla="val -14110"/>
                <a:gd name="adj2" fmla="val 182721"/>
              </a:avLst>
            </a:prstGeom>
            <a:solidFill>
              <a:schemeClr val="accent1"/>
            </a:solidFill>
            <a:ln w="19050" cap="flat" cmpd="sng" algn="ctr">
              <a:solidFill>
                <a:srgbClr val="000000"/>
              </a:solidFill>
              <a:prstDash val="solid"/>
              <a:round/>
              <a:headEnd type="none" w="med" len="med"/>
              <a:tailEnd type="triangle"/>
            </a:ln>
            <a:effectLst/>
          </p:spPr>
        </p:cxnSp>
        <p:cxnSp>
          <p:nvCxnSpPr>
            <p:cNvPr id="124" name="连接符: 肘形 123"/>
            <p:cNvCxnSpPr>
              <a:stCxn id="65" idx="2"/>
              <a:endCxn id="97" idx="6"/>
            </p:cNvCxnSpPr>
            <p:nvPr/>
          </p:nvCxnSpPr>
          <p:spPr bwMode="auto">
            <a:xfrm rot="5400000">
              <a:off x="3941105" y="3951884"/>
              <a:ext cx="1331245" cy="789533"/>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sp>
          <p:nvSpPr>
            <p:cNvPr id="125" name="流程图: 或者 124"/>
            <p:cNvSpPr/>
            <p:nvPr/>
          </p:nvSpPr>
          <p:spPr bwMode="auto">
            <a:xfrm>
              <a:off x="6876256" y="3933088"/>
              <a:ext cx="288000" cy="288000"/>
            </a:xfrm>
            <a:prstGeom prst="flowChartOr">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127" name="连接符: 肘形 126"/>
            <p:cNvCxnSpPr>
              <a:stCxn id="85" idx="3"/>
              <a:endCxn id="125" idx="2"/>
            </p:cNvCxnSpPr>
            <p:nvPr/>
          </p:nvCxnSpPr>
          <p:spPr bwMode="auto">
            <a:xfrm>
              <a:off x="4211960" y="4077056"/>
              <a:ext cx="2664296" cy="32"/>
            </a:xfrm>
            <a:prstGeom prst="bentConnector3">
              <a:avLst/>
            </a:prstGeom>
            <a:solidFill>
              <a:schemeClr val="accent1"/>
            </a:solidFill>
            <a:ln w="19050" cap="flat" cmpd="sng" algn="ctr">
              <a:solidFill>
                <a:srgbClr val="000000"/>
              </a:solidFill>
              <a:prstDash val="solid"/>
              <a:round/>
              <a:headEnd type="none" w="med" len="med"/>
              <a:tailEnd type="triangle"/>
            </a:ln>
            <a:effectLst/>
          </p:spPr>
        </p:cxnSp>
        <p:cxnSp>
          <p:nvCxnSpPr>
            <p:cNvPr id="129" name="连接符: 肘形 128"/>
            <p:cNvCxnSpPr>
              <a:endCxn id="125" idx="0"/>
            </p:cNvCxnSpPr>
            <p:nvPr/>
          </p:nvCxnSpPr>
          <p:spPr bwMode="auto">
            <a:xfrm rot="5400000">
              <a:off x="6894234" y="3807050"/>
              <a:ext cx="252060" cy="16"/>
            </a:xfrm>
            <a:prstGeom prst="bentConnector3">
              <a:avLst/>
            </a:prstGeom>
            <a:solidFill>
              <a:schemeClr val="accent1"/>
            </a:solidFill>
            <a:ln w="19050" cap="flat" cmpd="sng" algn="ctr">
              <a:solidFill>
                <a:srgbClr val="000000"/>
              </a:solidFill>
              <a:prstDash val="solid"/>
              <a:round/>
              <a:headEnd type="none" w="med" len="med"/>
              <a:tailEnd type="triangle"/>
            </a:ln>
            <a:effectLst/>
          </p:spPr>
        </p:cxnSp>
        <p:cxnSp>
          <p:nvCxnSpPr>
            <p:cNvPr id="131" name="直接箭头连接符 130"/>
            <p:cNvCxnSpPr>
              <a:stCxn id="125" idx="6"/>
            </p:cNvCxnSpPr>
            <p:nvPr/>
          </p:nvCxnSpPr>
          <p:spPr bwMode="auto">
            <a:xfrm flipV="1">
              <a:off x="7164256" y="4077056"/>
              <a:ext cx="504088" cy="32"/>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133" name="文本框 132"/>
                <p:cNvSpPr txBox="1"/>
                <p:nvPr/>
              </p:nvSpPr>
              <p:spPr>
                <a:xfrm>
                  <a:off x="1563790" y="3331683"/>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𝟎</m:t>
                            </m:r>
                          </m:sub>
                        </m:sSub>
                      </m:oMath>
                    </m:oMathPara>
                  </a14:m>
                  <a:endParaRPr lang="en-US" altLang="zh-CN" b="1" i="1" u="none" dirty="0">
                    <a:solidFill>
                      <a:srgbClr val="C00000"/>
                    </a:solidFill>
                  </a:endParaRPr>
                </a:p>
              </p:txBody>
            </p:sp>
          </mc:Choice>
          <mc:Fallback>
            <p:sp>
              <p:nvSpPr>
                <p:cNvPr id="133" name="文本框 132"/>
                <p:cNvSpPr txBox="1">
                  <a:spLocks noRot="1" noChangeAspect="1" noMove="1" noResize="1" noEditPoints="1" noAdjustHandles="1" noChangeArrowheads="1" noChangeShapeType="1" noTextEdit="1"/>
                </p:cNvSpPr>
                <p:nvPr/>
              </p:nvSpPr>
              <p:spPr>
                <a:xfrm>
                  <a:off x="1563790" y="3331683"/>
                  <a:ext cx="576064" cy="338554"/>
                </a:xfrm>
                <a:prstGeom prst="rect">
                  <a:avLst/>
                </a:prstGeom>
                <a:blipFill rotWithShape="1">
                  <a:blip r:embed="rId2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4" name="文本框 133"/>
                <p:cNvSpPr txBox="1"/>
                <p:nvPr/>
              </p:nvSpPr>
              <p:spPr>
                <a:xfrm>
                  <a:off x="3379955" y="3338608"/>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𝟏</m:t>
                            </m:r>
                          </m:sub>
                        </m:sSub>
                      </m:oMath>
                    </m:oMathPara>
                  </a14:m>
                  <a:endParaRPr lang="en-US" altLang="zh-CN" b="1" i="1" u="none" dirty="0">
                    <a:solidFill>
                      <a:srgbClr val="C00000"/>
                    </a:solidFill>
                  </a:endParaRPr>
                </a:p>
              </p:txBody>
            </p:sp>
          </mc:Choice>
          <mc:Fallback>
            <p:sp>
              <p:nvSpPr>
                <p:cNvPr id="134" name="文本框 133"/>
                <p:cNvSpPr txBox="1">
                  <a:spLocks noRot="1" noChangeAspect="1" noMove="1" noResize="1" noEditPoints="1" noAdjustHandles="1" noChangeArrowheads="1" noChangeShapeType="1" noTextEdit="1"/>
                </p:cNvSpPr>
                <p:nvPr/>
              </p:nvSpPr>
              <p:spPr>
                <a:xfrm>
                  <a:off x="3379955" y="3338608"/>
                  <a:ext cx="576064" cy="338554"/>
                </a:xfrm>
                <a:prstGeom prst="rect">
                  <a:avLst/>
                </a:prstGeom>
                <a:blipFill rotWithShape="1">
                  <a:blip r:embed="rId2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5" name="文本框 134"/>
                <p:cNvSpPr txBox="1"/>
                <p:nvPr/>
              </p:nvSpPr>
              <p:spPr>
                <a:xfrm>
                  <a:off x="5144151" y="3342474"/>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𝟐</m:t>
                            </m:r>
                          </m:sub>
                        </m:sSub>
                      </m:oMath>
                    </m:oMathPara>
                  </a14:m>
                  <a:endParaRPr lang="en-US" altLang="zh-CN" b="1" i="1" u="none" dirty="0">
                    <a:solidFill>
                      <a:srgbClr val="C00000"/>
                    </a:solidFill>
                  </a:endParaRPr>
                </a:p>
              </p:txBody>
            </p:sp>
          </mc:Choice>
          <mc:Fallback>
            <p:sp>
              <p:nvSpPr>
                <p:cNvPr id="135" name="文本框 134"/>
                <p:cNvSpPr txBox="1">
                  <a:spLocks noRot="1" noChangeAspect="1" noMove="1" noResize="1" noEditPoints="1" noAdjustHandles="1" noChangeArrowheads="1" noChangeShapeType="1" noTextEdit="1"/>
                </p:cNvSpPr>
                <p:nvPr/>
              </p:nvSpPr>
              <p:spPr>
                <a:xfrm>
                  <a:off x="5144151" y="3342474"/>
                  <a:ext cx="576064" cy="338554"/>
                </a:xfrm>
                <a:prstGeom prst="rect">
                  <a:avLst/>
                </a:prstGeom>
                <a:blipFill rotWithShape="1">
                  <a:blip r:embed="rId2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6" name="文本框 135"/>
                <p:cNvSpPr txBox="1"/>
                <p:nvPr/>
              </p:nvSpPr>
              <p:spPr>
                <a:xfrm>
                  <a:off x="7177128" y="3331683"/>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𝟑</m:t>
                            </m:r>
                          </m:sub>
                        </m:sSub>
                      </m:oMath>
                    </m:oMathPara>
                  </a14:m>
                  <a:endParaRPr lang="en-US" altLang="zh-CN" b="1" i="1" u="none" dirty="0">
                    <a:solidFill>
                      <a:srgbClr val="C00000"/>
                    </a:solidFill>
                  </a:endParaRPr>
                </a:p>
              </p:txBody>
            </p:sp>
          </mc:Choice>
          <mc:Fallback>
            <p:sp>
              <p:nvSpPr>
                <p:cNvPr id="136" name="文本框 135"/>
                <p:cNvSpPr txBox="1">
                  <a:spLocks noRot="1" noChangeAspect="1" noMove="1" noResize="1" noEditPoints="1" noAdjustHandles="1" noChangeArrowheads="1" noChangeShapeType="1" noTextEdit="1"/>
                </p:cNvSpPr>
                <p:nvPr/>
              </p:nvSpPr>
              <p:spPr>
                <a:xfrm>
                  <a:off x="7177128" y="3331683"/>
                  <a:ext cx="576064" cy="338554"/>
                </a:xfrm>
                <a:prstGeom prst="rect">
                  <a:avLst/>
                </a:prstGeom>
                <a:blipFill rotWithShape="1">
                  <a:blip r:embed="rId3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5216909" y="4077056"/>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600" b="1" i="1" u="none" smtClean="0">
                            <a:solidFill>
                              <a:srgbClr val="C00000"/>
                            </a:solidFill>
                            <a:latin typeface="Cambria Math" panose="02040503050406030204" pitchFamily="18" charset="0"/>
                          </a:rPr>
                          <m:t>𝑾</m:t>
                        </m:r>
                      </m:oMath>
                    </m:oMathPara>
                  </a14:m>
                  <a:endParaRPr lang="en-US" altLang="zh-CN" b="1" i="1" u="none" dirty="0">
                    <a:solidFill>
                      <a:srgbClr val="C00000"/>
                    </a:solidFill>
                  </a:endParaRPr>
                </a:p>
              </p:txBody>
            </p:sp>
          </mc:Choice>
          <mc:Fallback>
            <p:sp>
              <p:nvSpPr>
                <p:cNvPr id="2" name="文本框 1"/>
                <p:cNvSpPr txBox="1">
                  <a:spLocks noRot="1" noChangeAspect="1" noMove="1" noResize="1" noEditPoints="1" noAdjustHandles="1" noChangeArrowheads="1" noChangeShapeType="1" noTextEdit="1"/>
                </p:cNvSpPr>
                <p:nvPr/>
              </p:nvSpPr>
              <p:spPr>
                <a:xfrm>
                  <a:off x="5216909" y="4077056"/>
                  <a:ext cx="576064" cy="338554"/>
                </a:xfrm>
                <a:prstGeom prst="rect">
                  <a:avLst/>
                </a:prstGeom>
                <a:blipFill rotWithShape="1">
                  <a:blip r:embed="rId31"/>
                </a:blipFill>
              </p:spPr>
              <p:txBody>
                <a:bodyPr/>
                <a:lstStyle/>
                <a:p>
                  <a:r>
                    <a:rPr lang="zh-CN" altLang="en-US">
                      <a:noFill/>
                    </a:rPr>
                    <a:t> </a:t>
                  </a:r>
                </a:p>
              </p:txBody>
            </p:sp>
          </mc:Fallback>
        </mc:AlternateContent>
      </p:gr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68760"/>
            <a:ext cx="8229600" cy="4824000"/>
          </a:xfrm>
        </p:spPr>
        <p:txBody>
          <a:bodyPr/>
          <a:lstStyle/>
          <a:p>
            <a:pPr marL="0" lvl="1" indent="0">
              <a:spcAft>
                <a:spcPts val="0"/>
              </a:spcAft>
              <a:buNone/>
            </a:pPr>
            <a:r>
              <a:rPr lang="en-US" altLang="zh-CN" sz="3200" dirty="0">
                <a:solidFill>
                  <a:srgbClr val="FF0000"/>
                </a:solidFill>
              </a:rPr>
              <a:t>1. LFSR</a:t>
            </a:r>
            <a:endParaRPr lang="en-US" altLang="zh-CN" sz="3200" dirty="0">
              <a:solidFill>
                <a:srgbClr val="FF0000"/>
              </a:solidFill>
            </a:endParaRPr>
          </a:p>
          <a:p>
            <a:pPr marL="720090" lvl="2"/>
            <a:r>
              <a:rPr lang="en-US" altLang="zh-CN" dirty="0"/>
              <a:t>LFSR</a:t>
            </a:r>
            <a:r>
              <a:rPr lang="zh-CN" altLang="en-US" dirty="0"/>
              <a:t>包括</a:t>
            </a:r>
            <a:r>
              <a:rPr lang="en-US" altLang="zh-CN" dirty="0"/>
              <a:t>16</a:t>
            </a:r>
            <a:r>
              <a:rPr lang="zh-CN" altLang="en-US"/>
              <a:t>个</a:t>
            </a:r>
            <a:r>
              <a:rPr lang="en-US" altLang="zh-CN"/>
              <a:t>31bit</a:t>
            </a:r>
            <a:r>
              <a:rPr lang="zh-CN" altLang="en-US"/>
              <a:t>寄存器</a:t>
            </a:r>
            <a:r>
              <a:rPr lang="zh-CN" altLang="en-US" dirty="0"/>
              <a:t>单元，有初始化模式和工作模式两种</a:t>
            </a:r>
            <a:endParaRPr lang="en-US" altLang="zh-CN" dirty="0"/>
          </a:p>
          <a:p>
            <a:pPr marL="0" lvl="1" indent="0">
              <a:spcAft>
                <a:spcPts val="0"/>
              </a:spcAft>
              <a:buNone/>
            </a:pPr>
            <a:r>
              <a:rPr lang="en-US" altLang="zh-CN" sz="3200" dirty="0">
                <a:solidFill>
                  <a:srgbClr val="FF0000"/>
                </a:solidFill>
              </a:rPr>
              <a:t>2. BR</a:t>
            </a:r>
            <a:endParaRPr lang="en-US" altLang="zh-CN" sz="3200" dirty="0">
              <a:solidFill>
                <a:srgbClr val="FF0000"/>
              </a:solidFill>
            </a:endParaRPr>
          </a:p>
          <a:p>
            <a:pPr marL="720090" lvl="2"/>
            <a:r>
              <a:rPr lang="zh-CN" altLang="en-US" dirty="0"/>
              <a:t>该层从</a:t>
            </a:r>
            <a:r>
              <a:rPr lang="en-US" altLang="zh-CN" dirty="0"/>
              <a:t>LFSR</a:t>
            </a:r>
            <a:r>
              <a:rPr lang="zh-CN" altLang="en-US" dirty="0"/>
              <a:t>特定的</a:t>
            </a:r>
            <a:r>
              <a:rPr lang="en-US" altLang="zh-CN" dirty="0"/>
              <a:t>8</a:t>
            </a:r>
            <a:r>
              <a:rPr lang="zh-CN" altLang="en-US" dirty="0"/>
              <a:t>个单元中</a:t>
            </a:r>
            <a:r>
              <a:rPr lang="zh-CN" altLang="en-US"/>
              <a:t>抽取</a:t>
            </a:r>
            <a:r>
              <a:rPr lang="en-US" altLang="zh-CN"/>
              <a:t>128bit</a:t>
            </a:r>
            <a:r>
              <a:rPr lang="zh-CN" altLang="en-US"/>
              <a:t>，</a:t>
            </a:r>
            <a:r>
              <a:rPr lang="zh-CN" altLang="en-US" dirty="0"/>
              <a:t>形成</a:t>
            </a:r>
            <a:r>
              <a:rPr lang="en-US" altLang="zh-CN" dirty="0"/>
              <a:t>4</a:t>
            </a:r>
            <a:r>
              <a:rPr lang="zh-CN" altLang="en-US"/>
              <a:t>个</a:t>
            </a:r>
            <a:r>
              <a:rPr lang="en-US" altLang="zh-CN"/>
              <a:t>32bit</a:t>
            </a:r>
            <a:r>
              <a:rPr lang="zh-CN" altLang="en-US"/>
              <a:t>的</a:t>
            </a:r>
            <a:r>
              <a:rPr lang="zh-CN" altLang="en-US" dirty="0"/>
              <a:t>字</a:t>
            </a:r>
            <a:endParaRPr lang="en-US" altLang="zh-CN" dirty="0"/>
          </a:p>
          <a:p>
            <a:pPr marL="0" lvl="1" indent="0">
              <a:spcAft>
                <a:spcPts val="0"/>
              </a:spcAft>
              <a:buNone/>
            </a:pPr>
            <a:r>
              <a:rPr lang="en-US" altLang="zh-CN" sz="3200" dirty="0">
                <a:solidFill>
                  <a:srgbClr val="FF0000"/>
                </a:solidFill>
              </a:rPr>
              <a:t>3. </a:t>
            </a:r>
            <a:r>
              <a:rPr lang="zh-CN" altLang="en-US" sz="3200" dirty="0">
                <a:solidFill>
                  <a:srgbClr val="FF0000"/>
                </a:solidFill>
              </a:rPr>
              <a:t>非线性函数</a:t>
            </a:r>
            <a:r>
              <a:rPr lang="en-US" altLang="zh-CN" sz="3200" dirty="0">
                <a:solidFill>
                  <a:srgbClr val="FF0000"/>
                </a:solidFill>
              </a:rPr>
              <a:t>F</a:t>
            </a:r>
            <a:endParaRPr lang="en-US" altLang="zh-CN" sz="3200" dirty="0">
              <a:solidFill>
                <a:srgbClr val="FF0000"/>
              </a:solidFill>
            </a:endParaRPr>
          </a:p>
          <a:p>
            <a:pPr marL="720090" lvl="2"/>
            <a:r>
              <a:rPr lang="zh-CN" altLang="en-US" dirty="0"/>
              <a:t>输入为</a:t>
            </a:r>
            <a:r>
              <a:rPr lang="en-US" altLang="zh-CN" dirty="0"/>
              <a:t>BR</a:t>
            </a:r>
            <a:r>
              <a:rPr lang="zh-CN" altLang="en-US" dirty="0"/>
              <a:t>层中</a:t>
            </a:r>
            <a:r>
              <a:rPr lang="en-US" i="1" dirty="0"/>
              <a:t>X</a:t>
            </a:r>
            <a:r>
              <a:rPr lang="en-US" baseline="-25000" dirty="0"/>
              <a:t>0</a:t>
            </a:r>
            <a:r>
              <a:rPr lang="en-US" dirty="0"/>
              <a:t>,</a:t>
            </a:r>
            <a:r>
              <a:rPr lang="en-US" i="1" dirty="0"/>
              <a:t> X</a:t>
            </a:r>
            <a:r>
              <a:rPr lang="en-US" baseline="-25000" dirty="0"/>
              <a:t>1</a:t>
            </a:r>
            <a:r>
              <a:rPr lang="en-US" dirty="0"/>
              <a:t>,</a:t>
            </a:r>
            <a:r>
              <a:rPr lang="en-US" i="1" dirty="0"/>
              <a:t> X</a:t>
            </a:r>
            <a:r>
              <a:rPr lang="en-US" baseline="-25000" dirty="0"/>
              <a:t>2</a:t>
            </a:r>
            <a:r>
              <a:rPr lang="zh-CN" altLang="en-US" dirty="0"/>
              <a:t> ，输出</a:t>
            </a:r>
            <a:r>
              <a:rPr lang="zh-CN" altLang="en-US"/>
              <a:t>为</a:t>
            </a:r>
            <a:r>
              <a:rPr lang="en-US" altLang="zh-CN"/>
              <a:t>32bit</a:t>
            </a:r>
            <a:r>
              <a:rPr lang="zh-CN" altLang="en-US"/>
              <a:t>的</a:t>
            </a:r>
            <a:r>
              <a:rPr lang="zh-CN" altLang="en-US" dirty="0"/>
              <a:t>字</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52736"/>
            <a:ext cx="8229600" cy="725031"/>
          </a:xfrm>
        </p:spPr>
        <p:txBody>
          <a:bodyPr/>
          <a:lstStyle/>
          <a:p>
            <a:pPr marL="0" indent="0">
              <a:spcAft>
                <a:spcPts val="1800"/>
              </a:spcAft>
              <a:buNone/>
            </a:pPr>
            <a:r>
              <a:rPr lang="en-US" altLang="zh-CN" dirty="0">
                <a:solidFill>
                  <a:srgbClr val="FF0000"/>
                </a:solidFill>
              </a:rPr>
              <a:t>1. LFSR—</a:t>
            </a:r>
            <a:r>
              <a:rPr lang="zh-CN" altLang="en-US" dirty="0">
                <a:solidFill>
                  <a:srgbClr val="FF0000"/>
                </a:solidFill>
              </a:rPr>
              <a:t>初始化模式</a:t>
            </a:r>
            <a:endParaRPr lang="en-US" altLang="zh-CN" dirty="0">
              <a:solidFill>
                <a:srgbClr val="FF0000"/>
              </a:solidFill>
            </a:endParaRPr>
          </a:p>
        </p:txBody>
      </p:sp>
      <p:sp>
        <p:nvSpPr>
          <p:cNvPr id="7" name="等腰三角形 6"/>
          <p:cNvSpPr/>
          <p:nvPr/>
        </p:nvSpPr>
        <p:spPr bwMode="auto">
          <a:xfrm>
            <a:off x="7200936" y="2299615"/>
            <a:ext cx="146052" cy="255591"/>
          </a:xfrm>
          <a:prstGeom prst="triangle">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grpSp>
        <p:nvGrpSpPr>
          <p:cNvPr id="51" name="组合 50"/>
          <p:cNvGrpSpPr/>
          <p:nvPr/>
        </p:nvGrpSpPr>
        <p:grpSpPr>
          <a:xfrm>
            <a:off x="791580" y="2024844"/>
            <a:ext cx="7285390" cy="1648467"/>
            <a:chOff x="791580" y="2024844"/>
            <a:chExt cx="7285390" cy="1648467"/>
          </a:xfrm>
        </p:grpSpPr>
        <p:grpSp>
          <p:nvGrpSpPr>
            <p:cNvPr id="47" name="组合 46"/>
            <p:cNvGrpSpPr/>
            <p:nvPr/>
          </p:nvGrpSpPr>
          <p:grpSpPr>
            <a:xfrm>
              <a:off x="791580" y="2024844"/>
              <a:ext cx="7128792" cy="1648467"/>
              <a:chOff x="791580" y="2032561"/>
              <a:chExt cx="7128792" cy="1648467"/>
            </a:xfrm>
          </p:grpSpPr>
          <mc:AlternateContent xmlns:mc="http://schemas.openxmlformats.org/markup-compatibility/2006">
            <mc:Choice xmlns:a14="http://schemas.microsoft.com/office/drawing/2010/main" Requires="a14">
              <p:sp>
                <p:nvSpPr>
                  <p:cNvPr id="2" name="矩形 1"/>
                  <p:cNvSpPr/>
                  <p:nvPr/>
                </p:nvSpPr>
                <p:spPr bwMode="auto">
                  <a:xfrm>
                    <a:off x="7272300"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0</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2" name="矩形 1"/>
                  <p:cNvSpPr>
                    <a:spLocks noRot="1" noChangeAspect="1" noMove="1" noResize="1" noEditPoints="1" noAdjustHandles="1" noChangeArrowheads="1" noChangeShapeType="1" noTextEdit="1"/>
                  </p:cNvSpPr>
                  <p:nvPr/>
                </p:nvSpPr>
                <p:spPr bwMode="auto">
                  <a:xfrm>
                    <a:off x="7272300" y="3212976"/>
                    <a:ext cx="432048" cy="468052"/>
                  </a:xfrm>
                  <a:prstGeom prst="rect">
                    <a:avLst/>
                  </a:prstGeom>
                  <a:blipFill rotWithShape="1">
                    <a:blip r:embed="rId1"/>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bwMode="auto">
                  <a:xfrm>
                    <a:off x="6840252"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4" name="矩形 3"/>
                  <p:cNvSpPr>
                    <a:spLocks noRot="1" noChangeAspect="1" noMove="1" noResize="1" noEditPoints="1" noAdjustHandles="1" noChangeArrowheads="1" noChangeShapeType="1" noTextEdit="1"/>
                  </p:cNvSpPr>
                  <p:nvPr/>
                </p:nvSpPr>
                <p:spPr bwMode="auto">
                  <a:xfrm>
                    <a:off x="6840252" y="3212976"/>
                    <a:ext cx="432048" cy="468052"/>
                  </a:xfrm>
                  <a:prstGeom prst="rect">
                    <a:avLst/>
                  </a:prstGeom>
                  <a:blipFill rotWithShape="1">
                    <a:blip r:embed="rId2"/>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bwMode="auto">
                  <a:xfrm>
                    <a:off x="6408204"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2</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5" name="矩形 4"/>
                  <p:cNvSpPr>
                    <a:spLocks noRot="1" noChangeAspect="1" noMove="1" noResize="1" noEditPoints="1" noAdjustHandles="1" noChangeArrowheads="1" noChangeShapeType="1" noTextEdit="1"/>
                  </p:cNvSpPr>
                  <p:nvPr/>
                </p:nvSpPr>
                <p:spPr bwMode="auto">
                  <a:xfrm>
                    <a:off x="6408204" y="3212976"/>
                    <a:ext cx="432048" cy="468052"/>
                  </a:xfrm>
                  <a:prstGeom prst="rect">
                    <a:avLst/>
                  </a:prstGeom>
                  <a:blipFill rotWithShape="1">
                    <a:blip r:embed="rId3"/>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bwMode="auto">
                  <a:xfrm>
                    <a:off x="5976156"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3</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6" name="矩形 5"/>
                  <p:cNvSpPr>
                    <a:spLocks noRot="1" noChangeAspect="1" noMove="1" noResize="1" noEditPoints="1" noAdjustHandles="1" noChangeArrowheads="1" noChangeShapeType="1" noTextEdit="1"/>
                  </p:cNvSpPr>
                  <p:nvPr/>
                </p:nvSpPr>
                <p:spPr bwMode="auto">
                  <a:xfrm>
                    <a:off x="5976156" y="3212976"/>
                    <a:ext cx="432048" cy="468052"/>
                  </a:xfrm>
                  <a:prstGeom prst="rect">
                    <a:avLst/>
                  </a:prstGeom>
                  <a:blipFill rotWithShape="1">
                    <a:blip r:embed="rId4"/>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bwMode="auto">
                  <a:xfrm>
                    <a:off x="5544108"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4</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8" name="矩形 7"/>
                  <p:cNvSpPr>
                    <a:spLocks noRot="1" noChangeAspect="1" noMove="1" noResize="1" noEditPoints="1" noAdjustHandles="1" noChangeArrowheads="1" noChangeShapeType="1" noTextEdit="1"/>
                  </p:cNvSpPr>
                  <p:nvPr/>
                </p:nvSpPr>
                <p:spPr bwMode="auto">
                  <a:xfrm>
                    <a:off x="5544108" y="3212976"/>
                    <a:ext cx="432048" cy="468052"/>
                  </a:xfrm>
                  <a:prstGeom prst="rect">
                    <a:avLst/>
                  </a:prstGeom>
                  <a:blipFill rotWithShape="1">
                    <a:blip r:embed="rId5"/>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bwMode="auto">
                  <a:xfrm>
                    <a:off x="5112060"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5</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9" name="矩形 8"/>
                  <p:cNvSpPr>
                    <a:spLocks noRot="1" noChangeAspect="1" noMove="1" noResize="1" noEditPoints="1" noAdjustHandles="1" noChangeArrowheads="1" noChangeShapeType="1" noTextEdit="1"/>
                  </p:cNvSpPr>
                  <p:nvPr/>
                </p:nvSpPr>
                <p:spPr bwMode="auto">
                  <a:xfrm>
                    <a:off x="5112060" y="3212976"/>
                    <a:ext cx="432048" cy="468052"/>
                  </a:xfrm>
                  <a:prstGeom prst="rect">
                    <a:avLst/>
                  </a:prstGeom>
                  <a:blipFill rotWithShape="1">
                    <a:blip r:embed="rId6"/>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bwMode="auto">
                  <a:xfrm>
                    <a:off x="4680012"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6</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0" name="矩形 9"/>
                  <p:cNvSpPr>
                    <a:spLocks noRot="1" noChangeAspect="1" noMove="1" noResize="1" noEditPoints="1" noAdjustHandles="1" noChangeArrowheads="1" noChangeShapeType="1" noTextEdit="1"/>
                  </p:cNvSpPr>
                  <p:nvPr/>
                </p:nvSpPr>
                <p:spPr bwMode="auto">
                  <a:xfrm>
                    <a:off x="4680012" y="3212976"/>
                    <a:ext cx="432048" cy="468052"/>
                  </a:xfrm>
                  <a:prstGeom prst="rect">
                    <a:avLst/>
                  </a:prstGeom>
                  <a:blipFill rotWithShape="1">
                    <a:blip r:embed="rId7"/>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bwMode="auto">
                  <a:xfrm>
                    <a:off x="4247964"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7</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1" name="矩形 10"/>
                  <p:cNvSpPr>
                    <a:spLocks noRot="1" noChangeAspect="1" noMove="1" noResize="1" noEditPoints="1" noAdjustHandles="1" noChangeArrowheads="1" noChangeShapeType="1" noTextEdit="1"/>
                  </p:cNvSpPr>
                  <p:nvPr/>
                </p:nvSpPr>
                <p:spPr bwMode="auto">
                  <a:xfrm>
                    <a:off x="4247964" y="3212976"/>
                    <a:ext cx="432048" cy="468052"/>
                  </a:xfrm>
                  <a:prstGeom prst="rect">
                    <a:avLst/>
                  </a:prstGeom>
                  <a:blipFill rotWithShape="1">
                    <a:blip r:embed="rId8"/>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bwMode="auto">
                  <a:xfrm>
                    <a:off x="3815916"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8</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2" name="矩形 11"/>
                  <p:cNvSpPr>
                    <a:spLocks noRot="1" noChangeAspect="1" noMove="1" noResize="1" noEditPoints="1" noAdjustHandles="1" noChangeArrowheads="1" noChangeShapeType="1" noTextEdit="1"/>
                  </p:cNvSpPr>
                  <p:nvPr/>
                </p:nvSpPr>
                <p:spPr bwMode="auto">
                  <a:xfrm>
                    <a:off x="3815916" y="3212976"/>
                    <a:ext cx="432048" cy="468052"/>
                  </a:xfrm>
                  <a:prstGeom prst="rect">
                    <a:avLst/>
                  </a:prstGeom>
                  <a:blipFill rotWithShape="1">
                    <a:blip r:embed="rId9"/>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bwMode="auto">
                  <a:xfrm>
                    <a:off x="3383868"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9</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3" name="矩形 12"/>
                  <p:cNvSpPr>
                    <a:spLocks noRot="1" noChangeAspect="1" noMove="1" noResize="1" noEditPoints="1" noAdjustHandles="1" noChangeArrowheads="1" noChangeShapeType="1" noTextEdit="1"/>
                  </p:cNvSpPr>
                  <p:nvPr/>
                </p:nvSpPr>
                <p:spPr bwMode="auto">
                  <a:xfrm>
                    <a:off x="3383868" y="3212976"/>
                    <a:ext cx="432048" cy="468052"/>
                  </a:xfrm>
                  <a:prstGeom prst="rect">
                    <a:avLst/>
                  </a:prstGeom>
                  <a:blipFill rotWithShape="1">
                    <a:blip r:embed="rId10"/>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bwMode="auto">
                  <a:xfrm>
                    <a:off x="2951820"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10</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4" name="矩形 13"/>
                  <p:cNvSpPr>
                    <a:spLocks noRot="1" noChangeAspect="1" noMove="1" noResize="1" noEditPoints="1" noAdjustHandles="1" noChangeArrowheads="1" noChangeShapeType="1" noTextEdit="1"/>
                  </p:cNvSpPr>
                  <p:nvPr/>
                </p:nvSpPr>
                <p:spPr bwMode="auto">
                  <a:xfrm>
                    <a:off x="2951820" y="3212976"/>
                    <a:ext cx="432048" cy="468052"/>
                  </a:xfrm>
                  <a:prstGeom prst="rect">
                    <a:avLst/>
                  </a:prstGeom>
                  <a:blipFill rotWithShape="1">
                    <a:blip r:embed="rId11"/>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bwMode="auto">
                  <a:xfrm>
                    <a:off x="2519772"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11</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5" name="矩形 14"/>
                  <p:cNvSpPr>
                    <a:spLocks noRot="1" noChangeAspect="1" noMove="1" noResize="1" noEditPoints="1" noAdjustHandles="1" noChangeArrowheads="1" noChangeShapeType="1" noTextEdit="1"/>
                  </p:cNvSpPr>
                  <p:nvPr/>
                </p:nvSpPr>
                <p:spPr bwMode="auto">
                  <a:xfrm>
                    <a:off x="2519772" y="3212976"/>
                    <a:ext cx="432048" cy="468052"/>
                  </a:xfrm>
                  <a:prstGeom prst="rect">
                    <a:avLst/>
                  </a:prstGeom>
                  <a:blipFill rotWithShape="1">
                    <a:blip r:embed="rId12"/>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bwMode="auto">
                  <a:xfrm>
                    <a:off x="2087724"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12</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6" name="矩形 15"/>
                  <p:cNvSpPr>
                    <a:spLocks noRot="1" noChangeAspect="1" noMove="1" noResize="1" noEditPoints="1" noAdjustHandles="1" noChangeArrowheads="1" noChangeShapeType="1" noTextEdit="1"/>
                  </p:cNvSpPr>
                  <p:nvPr/>
                </p:nvSpPr>
                <p:spPr bwMode="auto">
                  <a:xfrm>
                    <a:off x="2087724" y="3212976"/>
                    <a:ext cx="432048" cy="468052"/>
                  </a:xfrm>
                  <a:prstGeom prst="rect">
                    <a:avLst/>
                  </a:prstGeom>
                  <a:blipFill rotWithShape="1">
                    <a:blip r:embed="rId13"/>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p:cNvSpPr/>
                  <p:nvPr/>
                </p:nvSpPr>
                <p:spPr bwMode="auto">
                  <a:xfrm>
                    <a:off x="1655676"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13</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7" name="矩形 16"/>
                  <p:cNvSpPr>
                    <a:spLocks noRot="1" noChangeAspect="1" noMove="1" noResize="1" noEditPoints="1" noAdjustHandles="1" noChangeArrowheads="1" noChangeShapeType="1" noTextEdit="1"/>
                  </p:cNvSpPr>
                  <p:nvPr/>
                </p:nvSpPr>
                <p:spPr bwMode="auto">
                  <a:xfrm>
                    <a:off x="1655676" y="3212976"/>
                    <a:ext cx="432048" cy="468052"/>
                  </a:xfrm>
                  <a:prstGeom prst="rect">
                    <a:avLst/>
                  </a:prstGeom>
                  <a:blipFill rotWithShape="1">
                    <a:blip r:embed="rId14"/>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bwMode="auto">
                  <a:xfrm>
                    <a:off x="1223628"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14</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8" name="矩形 17"/>
                  <p:cNvSpPr>
                    <a:spLocks noRot="1" noChangeAspect="1" noMove="1" noResize="1" noEditPoints="1" noAdjustHandles="1" noChangeArrowheads="1" noChangeShapeType="1" noTextEdit="1"/>
                  </p:cNvSpPr>
                  <p:nvPr/>
                </p:nvSpPr>
                <p:spPr bwMode="auto">
                  <a:xfrm>
                    <a:off x="1223628" y="3212976"/>
                    <a:ext cx="432048" cy="468052"/>
                  </a:xfrm>
                  <a:prstGeom prst="rect">
                    <a:avLst/>
                  </a:prstGeom>
                  <a:blipFill rotWithShape="1">
                    <a:blip r:embed="rId15"/>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bwMode="auto">
                  <a:xfrm>
                    <a:off x="791580"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15</m:t>
                              </m:r>
                            </m:sub>
                          </m:sSub>
                        </m:oMath>
                      </m:oMathPara>
                    </a14:m>
                    <a:endParaRPr lang="en-US" altLang="zh-CN" sz="1400" b="0" u="none" dirty="0">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9" name="矩形 18"/>
                  <p:cNvSpPr>
                    <a:spLocks noRot="1" noChangeAspect="1" noMove="1" noResize="1" noEditPoints="1" noAdjustHandles="1" noChangeArrowheads="1" noChangeShapeType="1" noTextEdit="1"/>
                  </p:cNvSpPr>
                  <p:nvPr/>
                </p:nvSpPr>
                <p:spPr bwMode="auto">
                  <a:xfrm>
                    <a:off x="791580" y="3212976"/>
                    <a:ext cx="432048" cy="468052"/>
                  </a:xfrm>
                  <a:prstGeom prst="rect">
                    <a:avLst/>
                  </a:prstGeom>
                  <a:blipFill rotWithShape="1">
                    <a:blip r:embed="rId16"/>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grpSp>
            <p:nvGrpSpPr>
              <p:cNvPr id="20" name="组合 19"/>
              <p:cNvGrpSpPr/>
              <p:nvPr/>
            </p:nvGrpSpPr>
            <p:grpSpPr>
              <a:xfrm>
                <a:off x="791580" y="2348880"/>
                <a:ext cx="396044" cy="612068"/>
                <a:chOff x="791580" y="1520788"/>
                <a:chExt cx="396044" cy="612068"/>
              </a:xfrm>
            </p:grpSpPr>
            <p:sp>
              <p:nvSpPr>
                <p:cNvPr id="22" name="椭圆 21"/>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23" name="直接箭头连接符 22"/>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24" name="文本框 23"/>
                    <p:cNvSpPr txBox="1"/>
                    <p:nvPr/>
                  </p:nvSpPr>
                  <p:spPr>
                    <a:xfrm>
                      <a:off x="791580" y="1794018"/>
                      <a:ext cx="360040" cy="3157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𝟏𝟓</m:t>
                                </m:r>
                              </m:sup>
                            </m:sSup>
                          </m:oMath>
                        </m:oMathPara>
                      </a14:m>
                      <a:endParaRPr lang="zh-CN" altLang="en-US" u="none" dirty="0"/>
                    </a:p>
                  </p:txBody>
                </p:sp>
              </mc:Choice>
              <mc:Fallback>
                <p:sp>
                  <p:nvSpPr>
                    <p:cNvPr id="24" name="文本框 23"/>
                    <p:cNvSpPr txBox="1">
                      <a:spLocks noRot="1" noChangeAspect="1" noMove="1" noResize="1" noEditPoints="1" noAdjustHandles="1" noChangeArrowheads="1" noChangeShapeType="1" noTextEdit="1"/>
                    </p:cNvSpPr>
                    <p:nvPr/>
                  </p:nvSpPr>
                  <p:spPr>
                    <a:xfrm>
                      <a:off x="791580" y="1794018"/>
                      <a:ext cx="360040" cy="315792"/>
                    </a:xfrm>
                    <a:prstGeom prst="rect">
                      <a:avLst/>
                    </a:prstGeom>
                    <a:blipFill rotWithShape="1">
                      <a:blip r:embed="rId17"/>
                    </a:blipFill>
                  </p:spPr>
                  <p:txBody>
                    <a:bodyPr/>
                    <a:lstStyle/>
                    <a:p>
                      <a:r>
                        <a:rPr lang="zh-CN" altLang="en-US">
                          <a:noFill/>
                        </a:rPr>
                        <a:t> </a:t>
                      </a:r>
                    </a:p>
                  </p:txBody>
                </p:sp>
              </mc:Fallback>
            </mc:AlternateContent>
          </p:grpSp>
          <p:grpSp>
            <p:nvGrpSpPr>
              <p:cNvPr id="25" name="组合 24"/>
              <p:cNvGrpSpPr/>
              <p:nvPr/>
            </p:nvGrpSpPr>
            <p:grpSpPr>
              <a:xfrm>
                <a:off x="1655676" y="2348880"/>
                <a:ext cx="396044" cy="864096"/>
                <a:chOff x="791580" y="1520788"/>
                <a:chExt cx="396044" cy="864096"/>
              </a:xfrm>
            </p:grpSpPr>
            <p:cxnSp>
              <p:nvCxnSpPr>
                <p:cNvPr id="26" name="直接箭头连接符 25"/>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27" name="椭圆 26"/>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28" name="直接箭头连接符 27"/>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29" name="文本框 28"/>
                    <p:cNvSpPr txBox="1"/>
                    <p:nvPr/>
                  </p:nvSpPr>
                  <p:spPr>
                    <a:xfrm>
                      <a:off x="791580" y="1794018"/>
                      <a:ext cx="360040" cy="3157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𝟏𝟕</m:t>
                                </m:r>
                              </m:sup>
                            </m:sSup>
                          </m:oMath>
                        </m:oMathPara>
                      </a14:m>
                      <a:endParaRPr lang="zh-CN" altLang="en-US" u="none" dirty="0"/>
                    </a:p>
                  </p:txBody>
                </p:sp>
              </mc:Choice>
              <mc:Fallback>
                <p:sp>
                  <p:nvSpPr>
                    <p:cNvPr id="29" name="文本框 28"/>
                    <p:cNvSpPr txBox="1">
                      <a:spLocks noRot="1" noChangeAspect="1" noMove="1" noResize="1" noEditPoints="1" noAdjustHandles="1" noChangeArrowheads="1" noChangeShapeType="1" noTextEdit="1"/>
                    </p:cNvSpPr>
                    <p:nvPr/>
                  </p:nvSpPr>
                  <p:spPr>
                    <a:xfrm>
                      <a:off x="791580" y="1794018"/>
                      <a:ext cx="360040" cy="315792"/>
                    </a:xfrm>
                    <a:prstGeom prst="rect">
                      <a:avLst/>
                    </a:prstGeom>
                    <a:blipFill rotWithShape="1">
                      <a:blip r:embed="rId18"/>
                    </a:blipFill>
                  </p:spPr>
                  <p:txBody>
                    <a:bodyPr/>
                    <a:lstStyle/>
                    <a:p>
                      <a:r>
                        <a:rPr lang="zh-CN" altLang="en-US">
                          <a:noFill/>
                        </a:rPr>
                        <a:t> </a:t>
                      </a:r>
                    </a:p>
                  </p:txBody>
                </p:sp>
              </mc:Fallback>
            </mc:AlternateContent>
          </p:grpSp>
          <p:grpSp>
            <p:nvGrpSpPr>
              <p:cNvPr id="30" name="组合 29"/>
              <p:cNvGrpSpPr/>
              <p:nvPr/>
            </p:nvGrpSpPr>
            <p:grpSpPr>
              <a:xfrm>
                <a:off x="2976987" y="2347958"/>
                <a:ext cx="396044" cy="864096"/>
                <a:chOff x="791580" y="1520788"/>
                <a:chExt cx="396044" cy="864096"/>
              </a:xfrm>
            </p:grpSpPr>
            <p:cxnSp>
              <p:nvCxnSpPr>
                <p:cNvPr id="31" name="直接箭头连接符 30"/>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32" name="椭圆 31"/>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33" name="直接箭头连接符 32"/>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34" name="文本框 33"/>
                    <p:cNvSpPr txBox="1"/>
                    <p:nvPr/>
                  </p:nvSpPr>
                  <p:spPr>
                    <a:xfrm>
                      <a:off x="791580" y="1794018"/>
                      <a:ext cx="360040" cy="3157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𝟐𝟏</m:t>
                                </m:r>
                              </m:sup>
                            </m:sSup>
                          </m:oMath>
                        </m:oMathPara>
                      </a14:m>
                      <a:endParaRPr lang="zh-CN" altLang="en-US" u="none" dirty="0"/>
                    </a:p>
                  </p:txBody>
                </p:sp>
              </mc:Choice>
              <mc:Fallback>
                <p:sp>
                  <p:nvSpPr>
                    <p:cNvPr id="34" name="文本框 33"/>
                    <p:cNvSpPr txBox="1">
                      <a:spLocks noRot="1" noChangeAspect="1" noMove="1" noResize="1" noEditPoints="1" noAdjustHandles="1" noChangeArrowheads="1" noChangeShapeType="1" noTextEdit="1"/>
                    </p:cNvSpPr>
                    <p:nvPr/>
                  </p:nvSpPr>
                  <p:spPr>
                    <a:xfrm>
                      <a:off x="791580" y="1794018"/>
                      <a:ext cx="360040" cy="315792"/>
                    </a:xfrm>
                    <a:prstGeom prst="rect">
                      <a:avLst/>
                    </a:prstGeom>
                    <a:blipFill rotWithShape="1">
                      <a:blip r:embed="rId19"/>
                    </a:blipFill>
                  </p:spPr>
                  <p:txBody>
                    <a:bodyPr/>
                    <a:lstStyle/>
                    <a:p>
                      <a:r>
                        <a:rPr lang="zh-CN" altLang="en-US">
                          <a:noFill/>
                        </a:rPr>
                        <a:t> </a:t>
                      </a:r>
                    </a:p>
                  </p:txBody>
                </p:sp>
              </mc:Fallback>
            </mc:AlternateContent>
          </p:grpSp>
          <p:grpSp>
            <p:nvGrpSpPr>
              <p:cNvPr id="35" name="组合 34"/>
              <p:cNvGrpSpPr/>
              <p:nvPr/>
            </p:nvGrpSpPr>
            <p:grpSpPr>
              <a:xfrm>
                <a:off x="5546080" y="2347958"/>
                <a:ext cx="396044" cy="864096"/>
                <a:chOff x="791580" y="1520788"/>
                <a:chExt cx="396044" cy="864096"/>
              </a:xfrm>
            </p:grpSpPr>
            <p:cxnSp>
              <p:nvCxnSpPr>
                <p:cNvPr id="36" name="直接箭头连接符 35"/>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37" name="椭圆 36"/>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38" name="直接箭头连接符 37"/>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39" name="文本框 38"/>
                    <p:cNvSpPr txBox="1"/>
                    <p:nvPr/>
                  </p:nvSpPr>
                  <p:spPr>
                    <a:xfrm>
                      <a:off x="791580" y="1794018"/>
                      <a:ext cx="360040" cy="31258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𝟐𝟎</m:t>
                                </m:r>
                              </m:sup>
                            </m:sSup>
                          </m:oMath>
                        </m:oMathPara>
                      </a14:m>
                      <a:endParaRPr lang="zh-CN" altLang="en-US" u="none" dirty="0"/>
                    </a:p>
                  </p:txBody>
                </p:sp>
              </mc:Choice>
              <mc:Fallback>
                <p:sp>
                  <p:nvSpPr>
                    <p:cNvPr id="39" name="文本框 38"/>
                    <p:cNvSpPr txBox="1">
                      <a:spLocks noRot="1" noChangeAspect="1" noMove="1" noResize="1" noEditPoints="1" noAdjustHandles="1" noChangeArrowheads="1" noChangeShapeType="1" noTextEdit="1"/>
                    </p:cNvSpPr>
                    <p:nvPr/>
                  </p:nvSpPr>
                  <p:spPr>
                    <a:xfrm>
                      <a:off x="791580" y="1794018"/>
                      <a:ext cx="360040" cy="312586"/>
                    </a:xfrm>
                    <a:prstGeom prst="rect">
                      <a:avLst/>
                    </a:prstGeom>
                    <a:blipFill rotWithShape="1">
                      <a:blip r:embed="rId20"/>
                    </a:blipFill>
                  </p:spPr>
                  <p:txBody>
                    <a:bodyPr/>
                    <a:lstStyle/>
                    <a:p>
                      <a:r>
                        <a:rPr lang="zh-CN" altLang="en-US">
                          <a:noFill/>
                        </a:rPr>
                        <a:t> </a:t>
                      </a:r>
                    </a:p>
                  </p:txBody>
                </p:sp>
              </mc:Fallback>
            </mc:AlternateContent>
          </p:grpSp>
          <p:grpSp>
            <p:nvGrpSpPr>
              <p:cNvPr id="40" name="组合 39"/>
              <p:cNvGrpSpPr/>
              <p:nvPr/>
            </p:nvGrpSpPr>
            <p:grpSpPr>
              <a:xfrm>
                <a:off x="7070332" y="2347036"/>
                <a:ext cx="850040" cy="864096"/>
                <a:chOff x="791580" y="1520788"/>
                <a:chExt cx="441078" cy="864096"/>
              </a:xfrm>
            </p:grpSpPr>
            <p:cxnSp>
              <p:nvCxnSpPr>
                <p:cNvPr id="41" name="直接箭头连接符 40"/>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42" name="椭圆 41"/>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43" name="直接箭头连接符 42"/>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44" name="文本框 43"/>
                    <p:cNvSpPr txBox="1"/>
                    <p:nvPr/>
                  </p:nvSpPr>
                  <p:spPr>
                    <a:xfrm>
                      <a:off x="791580" y="1794018"/>
                      <a:ext cx="441078" cy="31258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400" b="1" i="1" u="none" smtClean="0">
                                <a:solidFill>
                                  <a:srgbClr val="000000"/>
                                </a:solidFill>
                                <a:latin typeface="Cambria Math" panose="02040503050406030204" pitchFamily="18" charset="0"/>
                              </a:rPr>
                              <m:t>𝟏</m:t>
                            </m:r>
                            <m:r>
                              <a:rPr lang="en-US" altLang="zh-CN" sz="1400" b="1" i="1" u="none" smtClean="0">
                                <a:solidFill>
                                  <a:srgbClr val="000000"/>
                                </a:solidFill>
                                <a:latin typeface="Cambria Math" panose="02040503050406030204" pitchFamily="18" charset="0"/>
                              </a:rPr>
                              <m:t>+</m:t>
                            </m:r>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𝟖</m:t>
                                </m:r>
                              </m:sup>
                            </m:sSup>
                          </m:oMath>
                        </m:oMathPara>
                      </a14:m>
                      <a:endParaRPr lang="zh-CN" altLang="en-US" u="none" dirty="0"/>
                    </a:p>
                  </p:txBody>
                </p:sp>
              </mc:Choice>
              <mc:Fallback>
                <p:sp>
                  <p:nvSpPr>
                    <p:cNvPr id="44" name="文本框 43"/>
                    <p:cNvSpPr txBox="1">
                      <a:spLocks noRot="1" noChangeAspect="1" noMove="1" noResize="1" noEditPoints="1" noAdjustHandles="1" noChangeArrowheads="1" noChangeShapeType="1" noTextEdit="1"/>
                    </p:cNvSpPr>
                    <p:nvPr/>
                  </p:nvSpPr>
                  <p:spPr>
                    <a:xfrm>
                      <a:off x="791580" y="1794018"/>
                      <a:ext cx="441078" cy="312586"/>
                    </a:xfrm>
                    <a:prstGeom prst="rect">
                      <a:avLst/>
                    </a:prstGeom>
                    <a:blipFill rotWithShape="1">
                      <a:blip r:embed="rId21"/>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45" name="矩形 44"/>
                  <p:cNvSpPr/>
                  <p:nvPr/>
                </p:nvSpPr>
                <p:spPr bwMode="auto">
                  <a:xfrm>
                    <a:off x="804280" y="2032561"/>
                    <a:ext cx="6900068" cy="319426"/>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mod</a:t>
                    </a:r>
                    <a14:m>
                      <m:oMath xmlns:m="http://schemas.openxmlformats.org/officeDocument/2006/math">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 </m:t>
                        </m:r>
                        <m:sSup>
                          <m:sSupPr>
                            <m:ctrlP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pPr>
                          <m:e>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2</m:t>
                            </m:r>
                          </m:e>
                          <m:sup>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31</m:t>
                            </m:r>
                          </m:sup>
                        </m:sSup>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1</m:t>
                        </m:r>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oMath>
                    </a14:m>
                    <a:endPar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p:txBody>
              </p:sp>
            </mc:Choice>
            <mc:Fallback>
              <p:sp>
                <p:nvSpPr>
                  <p:cNvPr id="45" name="矩形 44"/>
                  <p:cNvSpPr>
                    <a:spLocks noRot="1" noChangeAspect="1" noMove="1" noResize="1" noEditPoints="1" noAdjustHandles="1" noChangeArrowheads="1" noChangeShapeType="1" noTextEdit="1"/>
                  </p:cNvSpPr>
                  <p:nvPr/>
                </p:nvSpPr>
                <p:spPr bwMode="auto">
                  <a:xfrm>
                    <a:off x="804280" y="2032561"/>
                    <a:ext cx="6900068" cy="319426"/>
                  </a:xfrm>
                  <a:prstGeom prst="rect">
                    <a:avLst/>
                  </a:prstGeom>
                  <a:blipFill rotWithShape="1">
                    <a:blip r:embed="rId22"/>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46" name="连接符: 肘形 45"/>
              <p:cNvCxnSpPr>
                <a:stCxn id="45" idx="1"/>
                <a:endCxn id="19" idx="1"/>
              </p:cNvCxnSpPr>
              <p:nvPr/>
            </p:nvCxnSpPr>
            <p:spPr bwMode="auto">
              <a:xfrm rot="10800000" flipV="1">
                <a:off x="791580" y="2192274"/>
                <a:ext cx="12700" cy="1254728"/>
              </a:xfrm>
              <a:prstGeom prst="bentConnector3">
                <a:avLst>
                  <a:gd name="adj1" fmla="val 1900000"/>
                </a:avLst>
              </a:prstGeom>
              <a:solidFill>
                <a:schemeClr val="accent1"/>
              </a:solidFill>
              <a:ln w="19050" cap="flat" cmpd="sng" algn="ctr">
                <a:solidFill>
                  <a:srgbClr val="000000"/>
                </a:solidFill>
                <a:prstDash val="solid"/>
                <a:round/>
                <a:headEnd type="none" w="med" len="med"/>
                <a:tailEnd type="triangle"/>
              </a:ln>
              <a:effectLst/>
            </p:spPr>
          </p:cxnSp>
        </p:grpSp>
        <p:cxnSp>
          <p:nvCxnSpPr>
            <p:cNvPr id="49" name="连接符: 肘形 48"/>
            <p:cNvCxnSpPr>
              <a:endCxn id="45" idx="3"/>
            </p:cNvCxnSpPr>
            <p:nvPr/>
          </p:nvCxnSpPr>
          <p:spPr bwMode="auto">
            <a:xfrm rot="16200000" flipV="1">
              <a:off x="7146282" y="2742623"/>
              <a:ext cx="1488754" cy="372622"/>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grpSp>
      <mc:AlternateContent xmlns:mc="http://schemas.openxmlformats.org/markup-compatibility/2006">
        <mc:Choice xmlns:a14="http://schemas.microsoft.com/office/drawing/2010/main" Requires="a14">
          <p:sp>
            <p:nvSpPr>
              <p:cNvPr id="52" name="文本框 51"/>
              <p:cNvSpPr txBox="1"/>
              <p:nvPr/>
            </p:nvSpPr>
            <p:spPr>
              <a:xfrm>
                <a:off x="383125" y="3941590"/>
                <a:ext cx="8784468" cy="2289088"/>
              </a:xfrm>
              <a:prstGeom prst="rect">
                <a:avLst/>
              </a:prstGeom>
              <a:noFill/>
            </p:spPr>
            <p:txBody>
              <a:bodyPr wrap="square" rtlCol="0">
                <a:spAutoFit/>
              </a:bodyPr>
              <a:lstStyle/>
              <a:p>
                <a:r>
                  <a:rPr lang="en-US" altLang="zh-CN" sz="2400" u="none" dirty="0" err="1">
                    <a:solidFill>
                      <a:srgbClr val="C00000"/>
                    </a:solidFill>
                  </a:rPr>
                  <a:t>LFSRWithInitializationMode</a:t>
                </a:r>
                <a:r>
                  <a:rPr lang="en-US" altLang="zh-CN" sz="2400" u="none" dirty="0">
                    <a:solidFill>
                      <a:srgbClr val="C00000"/>
                    </a:solidFill>
                  </a:rPr>
                  <a:t>(</a:t>
                </a:r>
                <a14:m>
                  <m:oMath xmlns:m="http://schemas.openxmlformats.org/officeDocument/2006/math">
                    <m:r>
                      <a:rPr lang="en-US" altLang="zh-CN" sz="2400" b="1" i="1" u="none" smtClean="0">
                        <a:solidFill>
                          <a:srgbClr val="C00000"/>
                        </a:solidFill>
                        <a:latin typeface="Cambria Math" panose="02040503050406030204" pitchFamily="18" charset="0"/>
                      </a:rPr>
                      <m:t>𝒖</m:t>
                    </m:r>
                    <m:r>
                      <a:rPr lang="en-US" altLang="zh-CN" sz="2400" b="1" i="1" u="none" smtClean="0">
                        <a:solidFill>
                          <a:srgbClr val="C00000"/>
                        </a:solidFill>
                        <a:latin typeface="Cambria Math" panose="02040503050406030204" pitchFamily="18" charset="0"/>
                      </a:rPr>
                      <m:t>)</m:t>
                    </m:r>
                  </m:oMath>
                </a14:m>
                <a:endParaRPr lang="en-US" altLang="zh-CN" sz="2400" b="1" u="none" dirty="0">
                  <a:solidFill>
                    <a:srgbClr val="C00000"/>
                  </a:solidFill>
                </a:endParaRPr>
              </a:p>
              <a:p>
                <a:pPr>
                  <a:lnSpc>
                    <a:spcPct val="125000"/>
                  </a:lnSpc>
                </a:pPr>
                <a:r>
                  <a:rPr lang="en-US" altLang="zh-CN" sz="1800" u="none" dirty="0">
                    <a:solidFill>
                      <a:srgbClr val="000000"/>
                    </a:solidFill>
                  </a:rPr>
                  <a:t>1. </a:t>
                </a:r>
                <a14:m>
                  <m:oMath xmlns:m="http://schemas.openxmlformats.org/officeDocument/2006/math">
                    <m:r>
                      <a:rPr lang="en-US" altLang="zh-CN" sz="1800" b="1" i="1" u="none" smtClean="0">
                        <a:solidFill>
                          <a:srgbClr val="000000"/>
                        </a:solidFill>
                        <a:latin typeface="Cambria Math" panose="02040503050406030204" pitchFamily="18" charset="0"/>
                      </a:rPr>
                      <m:t>𝒗</m:t>
                    </m:r>
                    <m:r>
                      <a:rPr lang="en-US" altLang="zh-CN" sz="1800" b="1" i="1" u="none" smtClean="0">
                        <a:solidFill>
                          <a:srgbClr val="000000"/>
                        </a:solidFill>
                        <a:latin typeface="Cambria Math" panose="02040503050406030204" pitchFamily="18" charset="0"/>
                      </a:rPr>
                      <m:t>=</m:t>
                    </m:r>
                    <m:d>
                      <m:dPr>
                        <m:ctrlPr>
                          <a:rPr lang="en-US" altLang="zh-CN" sz="1800" b="1" i="1" u="none" smtClean="0">
                            <a:solidFill>
                              <a:srgbClr val="000000"/>
                            </a:solidFill>
                            <a:latin typeface="Cambria Math" panose="02040503050406030204" pitchFamily="18" charset="0"/>
                          </a:rPr>
                        </m:ctrlPr>
                      </m:dPr>
                      <m:e>
                        <m:sSup>
                          <m:sSupPr>
                            <m:ctrlPr>
                              <a:rPr lang="en-US" altLang="zh-CN" sz="1800" b="1" i="1" u="none" smtClean="0">
                                <a:solidFill>
                                  <a:srgbClr val="000000"/>
                                </a:solidFill>
                                <a:latin typeface="Cambria Math" panose="02040503050406030204" pitchFamily="18" charset="0"/>
                              </a:rPr>
                            </m:ctrlPr>
                          </m:sSupPr>
                          <m:e>
                            <m:r>
                              <a:rPr lang="en-US" altLang="zh-CN" sz="1800" b="1" i="1" u="none" smtClean="0">
                                <a:solidFill>
                                  <a:srgbClr val="000000"/>
                                </a:solidFill>
                                <a:latin typeface="Cambria Math" panose="02040503050406030204" pitchFamily="18" charset="0"/>
                              </a:rPr>
                              <m:t>𝟐</m:t>
                            </m:r>
                          </m:e>
                          <m:sup>
                            <m:r>
                              <a:rPr lang="en-US" altLang="zh-CN" sz="1800" b="1" i="1" u="none" smtClean="0">
                                <a:solidFill>
                                  <a:srgbClr val="000000"/>
                                </a:solidFill>
                                <a:latin typeface="Cambria Math" panose="02040503050406030204" pitchFamily="18" charset="0"/>
                              </a:rPr>
                              <m:t>𝟏𝟓</m:t>
                            </m:r>
                          </m:sup>
                        </m:sSup>
                        <m:r>
                          <a:rPr lang="en-US" altLang="zh-CN" sz="1800" b="1" i="1" u="none" smtClean="0">
                            <a:solidFill>
                              <a:srgbClr val="000000"/>
                            </a:solidFill>
                            <a:latin typeface="Cambria Math" panose="02040503050406030204" pitchFamily="18" charset="0"/>
                          </a:rPr>
                          <m:t>⋅</m:t>
                        </m:r>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𝑺</m:t>
                            </m:r>
                          </m:e>
                          <m:sub>
                            <m:r>
                              <a:rPr lang="en-US" altLang="zh-CN" sz="1800" b="1" i="1" u="none" smtClean="0">
                                <a:solidFill>
                                  <a:srgbClr val="000000"/>
                                </a:solidFill>
                                <a:latin typeface="Cambria Math" panose="02040503050406030204" pitchFamily="18" charset="0"/>
                              </a:rPr>
                              <m:t>𝟏𝟓</m:t>
                            </m:r>
                          </m:sub>
                        </m:sSub>
                        <m:r>
                          <a:rPr lang="en-US" altLang="zh-CN" sz="1800" b="1" i="1" u="none" smtClean="0">
                            <a:solidFill>
                              <a:srgbClr val="000000"/>
                            </a:solidFill>
                            <a:latin typeface="Cambria Math" panose="02040503050406030204" pitchFamily="18" charset="0"/>
                          </a:rPr>
                          <m:t>+</m:t>
                        </m:r>
                        <m:sSup>
                          <m:sSupPr>
                            <m:ctrlPr>
                              <a:rPr lang="en-US" altLang="zh-CN" sz="1800" b="1" i="1" u="none" smtClean="0">
                                <a:solidFill>
                                  <a:srgbClr val="000000"/>
                                </a:solidFill>
                                <a:latin typeface="Cambria Math" panose="02040503050406030204" pitchFamily="18" charset="0"/>
                              </a:rPr>
                            </m:ctrlPr>
                          </m:sSupPr>
                          <m:e>
                            <m:r>
                              <a:rPr lang="en-US" altLang="zh-CN" sz="1800" b="1" i="1" u="none" smtClean="0">
                                <a:solidFill>
                                  <a:srgbClr val="000000"/>
                                </a:solidFill>
                                <a:latin typeface="Cambria Math" panose="02040503050406030204" pitchFamily="18" charset="0"/>
                              </a:rPr>
                              <m:t>𝟐</m:t>
                            </m:r>
                          </m:e>
                          <m:sup>
                            <m:r>
                              <a:rPr lang="en-US" altLang="zh-CN" sz="1800" b="1" i="1" u="none" smtClean="0">
                                <a:solidFill>
                                  <a:srgbClr val="000000"/>
                                </a:solidFill>
                                <a:latin typeface="Cambria Math" panose="02040503050406030204" pitchFamily="18" charset="0"/>
                              </a:rPr>
                              <m:t>𝟏𝟕</m:t>
                            </m:r>
                          </m:sup>
                        </m:sSup>
                        <m:r>
                          <a:rPr lang="en-US" altLang="zh-CN" sz="1800" b="1" i="1" u="none" smtClean="0">
                            <a:solidFill>
                              <a:srgbClr val="000000"/>
                            </a:solidFill>
                            <a:latin typeface="Cambria Math" panose="02040503050406030204" pitchFamily="18" charset="0"/>
                          </a:rPr>
                          <m:t>⋅</m:t>
                        </m:r>
                        <m:sSub>
                          <m:sSubPr>
                            <m:ctrlPr>
                              <a:rPr lang="en-US" altLang="zh-CN" sz="1800" b="1" i="1" u="none" smtClean="0">
                                <a:solidFill>
                                  <a:srgbClr val="000000"/>
                                </a:solidFill>
                                <a:latin typeface="Cambria Math" panose="02040503050406030204" pitchFamily="18" charset="0"/>
                              </a:rPr>
                            </m:ctrlPr>
                          </m:sSubPr>
                          <m:e>
                            <m:r>
                              <m:rPr>
                                <m:sty m:val="p"/>
                              </m:rPr>
                              <a:rPr lang="en-US" altLang="zh-CN" sz="1800" i="1" u="none">
                                <a:solidFill>
                                  <a:srgbClr val="000000"/>
                                </a:solidFill>
                                <a:latin typeface="Cambria Math" panose="02040503050406030204" pitchFamily="18" charset="0"/>
                              </a:rPr>
                              <m:t>s</m:t>
                            </m:r>
                          </m:e>
                          <m:sub>
                            <m:r>
                              <a:rPr lang="en-US" altLang="zh-CN" sz="1800" b="1" i="1" u="none" smtClean="0">
                                <a:solidFill>
                                  <a:srgbClr val="000000"/>
                                </a:solidFill>
                                <a:latin typeface="Cambria Math" panose="02040503050406030204" pitchFamily="18" charset="0"/>
                              </a:rPr>
                              <m:t>𝟏𝟑</m:t>
                            </m:r>
                          </m:sub>
                        </m:sSub>
                        <m:r>
                          <a:rPr lang="en-US" altLang="zh-CN" sz="1800" b="1" i="1" u="none" smtClean="0">
                            <a:solidFill>
                              <a:srgbClr val="000000"/>
                            </a:solidFill>
                            <a:latin typeface="Cambria Math" panose="02040503050406030204" pitchFamily="18" charset="0"/>
                          </a:rPr>
                          <m:t>+</m:t>
                        </m:r>
                        <m:sSup>
                          <m:sSupPr>
                            <m:ctrlPr>
                              <a:rPr lang="en-US" altLang="zh-CN" sz="1800" b="1" i="1" u="none" smtClean="0">
                                <a:solidFill>
                                  <a:srgbClr val="000000"/>
                                </a:solidFill>
                                <a:latin typeface="Cambria Math" panose="02040503050406030204" pitchFamily="18" charset="0"/>
                              </a:rPr>
                            </m:ctrlPr>
                          </m:sSupPr>
                          <m:e>
                            <m:r>
                              <a:rPr lang="en-US" altLang="zh-CN" sz="1800" b="1" i="1" u="none" smtClean="0">
                                <a:solidFill>
                                  <a:srgbClr val="000000"/>
                                </a:solidFill>
                                <a:latin typeface="Cambria Math" panose="02040503050406030204" pitchFamily="18" charset="0"/>
                              </a:rPr>
                              <m:t>𝟐</m:t>
                            </m:r>
                          </m:e>
                          <m:sup>
                            <m:r>
                              <a:rPr lang="en-US" altLang="zh-CN" sz="1800" b="1" i="1" u="none" smtClean="0">
                                <a:solidFill>
                                  <a:srgbClr val="000000"/>
                                </a:solidFill>
                                <a:latin typeface="Cambria Math" panose="02040503050406030204" pitchFamily="18" charset="0"/>
                              </a:rPr>
                              <m:t>𝟐𝟏</m:t>
                            </m:r>
                          </m:sup>
                        </m:sSup>
                        <m:r>
                          <a:rPr lang="en-US" altLang="zh-CN" sz="1800" b="1" i="1" u="none" smtClean="0">
                            <a:solidFill>
                              <a:srgbClr val="000000"/>
                            </a:solidFill>
                            <a:latin typeface="Cambria Math" panose="02040503050406030204" pitchFamily="18" charset="0"/>
                          </a:rPr>
                          <m:t>⋅</m:t>
                        </m:r>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𝟏𝟎</m:t>
                            </m:r>
                          </m:sub>
                        </m:sSub>
                        <m:r>
                          <a:rPr lang="en-US" altLang="zh-CN" sz="1800" b="1" i="1" u="none" smtClean="0">
                            <a:solidFill>
                              <a:srgbClr val="000000"/>
                            </a:solidFill>
                            <a:latin typeface="Cambria Math" panose="02040503050406030204" pitchFamily="18" charset="0"/>
                          </a:rPr>
                          <m:t>+</m:t>
                        </m:r>
                        <m:sSup>
                          <m:sSupPr>
                            <m:ctrlPr>
                              <a:rPr lang="en-US" altLang="zh-CN" sz="1800" b="1" i="1" u="none" smtClean="0">
                                <a:solidFill>
                                  <a:srgbClr val="000000"/>
                                </a:solidFill>
                                <a:latin typeface="Cambria Math" panose="02040503050406030204" pitchFamily="18" charset="0"/>
                              </a:rPr>
                            </m:ctrlPr>
                          </m:sSupPr>
                          <m:e>
                            <m:r>
                              <a:rPr lang="en-US" altLang="zh-CN" sz="1800" b="1" i="1" u="none" smtClean="0">
                                <a:solidFill>
                                  <a:srgbClr val="000000"/>
                                </a:solidFill>
                                <a:latin typeface="Cambria Math" panose="02040503050406030204" pitchFamily="18" charset="0"/>
                              </a:rPr>
                              <m:t>𝟐</m:t>
                            </m:r>
                          </m:e>
                          <m:sup>
                            <m:r>
                              <a:rPr lang="en-US" altLang="zh-CN" sz="1800" b="1" i="1" u="none" smtClean="0">
                                <a:solidFill>
                                  <a:srgbClr val="000000"/>
                                </a:solidFill>
                                <a:latin typeface="Cambria Math" panose="02040503050406030204" pitchFamily="18" charset="0"/>
                              </a:rPr>
                              <m:t>𝟐𝟎</m:t>
                            </m:r>
                          </m:sup>
                        </m:sSup>
                        <m:r>
                          <a:rPr lang="en-US" altLang="zh-CN" sz="1800" b="1" i="1" u="none" smtClean="0">
                            <a:solidFill>
                              <a:srgbClr val="000000"/>
                            </a:solidFill>
                            <a:latin typeface="Cambria Math" panose="02040503050406030204" pitchFamily="18" charset="0"/>
                          </a:rPr>
                          <m:t>⋅</m:t>
                        </m:r>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𝟒</m:t>
                            </m:r>
                          </m:sub>
                        </m:sSub>
                        <m:r>
                          <a:rPr lang="en-US" altLang="zh-CN" sz="1800" b="1" i="1" u="none" smtClean="0">
                            <a:solidFill>
                              <a:srgbClr val="000000"/>
                            </a:solidFill>
                            <a:latin typeface="Cambria Math" panose="02040503050406030204" pitchFamily="18" charset="0"/>
                          </a:rPr>
                          <m:t>+</m:t>
                        </m:r>
                        <m:d>
                          <m:dPr>
                            <m:ctrlPr>
                              <a:rPr lang="en-US" altLang="zh-CN" sz="1800" b="1" i="1" u="none" smtClean="0">
                                <a:solidFill>
                                  <a:srgbClr val="000000"/>
                                </a:solidFill>
                                <a:latin typeface="Cambria Math" panose="02040503050406030204" pitchFamily="18" charset="0"/>
                              </a:rPr>
                            </m:ctrlPr>
                          </m:dPr>
                          <m:e>
                            <m:r>
                              <a:rPr lang="en-US" altLang="zh-CN" sz="1800" b="1" i="1" u="none" smtClean="0">
                                <a:solidFill>
                                  <a:srgbClr val="000000"/>
                                </a:solidFill>
                                <a:latin typeface="Cambria Math" panose="02040503050406030204" pitchFamily="18" charset="0"/>
                              </a:rPr>
                              <m:t>𝟏</m:t>
                            </m:r>
                            <m:r>
                              <a:rPr lang="en-US" altLang="zh-CN" sz="1800" b="1" i="1" u="none" smtClean="0">
                                <a:solidFill>
                                  <a:srgbClr val="000000"/>
                                </a:solidFill>
                                <a:latin typeface="Cambria Math" panose="02040503050406030204" pitchFamily="18" charset="0"/>
                              </a:rPr>
                              <m:t>+</m:t>
                            </m:r>
                            <m:sSup>
                              <m:sSupPr>
                                <m:ctrlPr>
                                  <a:rPr lang="en-US" altLang="zh-CN" sz="1800" b="1" i="1" u="none" smtClean="0">
                                    <a:solidFill>
                                      <a:srgbClr val="000000"/>
                                    </a:solidFill>
                                    <a:latin typeface="Cambria Math" panose="02040503050406030204" pitchFamily="18" charset="0"/>
                                  </a:rPr>
                                </m:ctrlPr>
                              </m:sSupPr>
                              <m:e>
                                <m:r>
                                  <a:rPr lang="en-US" altLang="zh-CN" sz="1800" b="1" i="1" u="none" smtClean="0">
                                    <a:solidFill>
                                      <a:srgbClr val="000000"/>
                                    </a:solidFill>
                                    <a:latin typeface="Cambria Math" panose="02040503050406030204" pitchFamily="18" charset="0"/>
                                  </a:rPr>
                                  <m:t>𝟐</m:t>
                                </m:r>
                              </m:e>
                              <m:sup>
                                <m:r>
                                  <a:rPr lang="en-US" altLang="zh-CN" sz="1800" b="1" i="1" u="none" smtClean="0">
                                    <a:solidFill>
                                      <a:srgbClr val="000000"/>
                                    </a:solidFill>
                                    <a:latin typeface="Cambria Math" panose="02040503050406030204" pitchFamily="18" charset="0"/>
                                  </a:rPr>
                                  <m:t>𝟖</m:t>
                                </m:r>
                              </m:sup>
                            </m:sSup>
                          </m:e>
                        </m:d>
                        <m:r>
                          <a:rPr lang="en-US" altLang="zh-CN" sz="1800" b="1" i="1" u="none" smtClean="0">
                            <a:solidFill>
                              <a:srgbClr val="000000"/>
                            </a:solidFill>
                            <a:latin typeface="Cambria Math" panose="02040503050406030204" pitchFamily="18" charset="0"/>
                          </a:rPr>
                          <m:t>⋅</m:t>
                        </m:r>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𝟎</m:t>
                            </m:r>
                          </m:sub>
                        </m:sSub>
                      </m:e>
                    </m:d>
                    <m:r>
                      <a:rPr lang="en-US" altLang="zh-CN" sz="1800" b="1" i="1" u="none" smtClean="0">
                        <a:solidFill>
                          <a:srgbClr val="000000"/>
                        </a:solidFill>
                        <a:latin typeface="Cambria Math" panose="02040503050406030204" pitchFamily="18" charset="0"/>
                      </a:rPr>
                      <m:t> </m:t>
                    </m:r>
                    <m:r>
                      <a:rPr lang="en-US" altLang="zh-CN" sz="1800" b="1" i="0" u="none" smtClean="0">
                        <a:solidFill>
                          <a:srgbClr val="000000"/>
                        </a:solidFill>
                        <a:latin typeface="Cambria Math" panose="02040503050406030204" pitchFamily="18" charset="0"/>
                      </a:rPr>
                      <m:t>𝐦𝐨𝐝</m:t>
                    </m:r>
                    <m:r>
                      <a:rPr lang="en-US" altLang="zh-CN" sz="1800" b="1" i="1" u="none" smtClean="0">
                        <a:solidFill>
                          <a:srgbClr val="000000"/>
                        </a:solidFill>
                        <a:latin typeface="Cambria Math" panose="02040503050406030204" pitchFamily="18" charset="0"/>
                      </a:rPr>
                      <m:t> (</m:t>
                    </m:r>
                    <m:sSup>
                      <m:sSupPr>
                        <m:ctrlPr>
                          <a:rPr lang="en-US" altLang="zh-CN" sz="1800" b="1" i="1" u="none" smtClean="0">
                            <a:solidFill>
                              <a:srgbClr val="000000"/>
                            </a:solidFill>
                            <a:latin typeface="Cambria Math" panose="02040503050406030204" pitchFamily="18" charset="0"/>
                          </a:rPr>
                        </m:ctrlPr>
                      </m:sSupPr>
                      <m:e>
                        <m:r>
                          <a:rPr lang="en-US" altLang="zh-CN" sz="1800" b="1" i="1" u="none" smtClean="0">
                            <a:solidFill>
                              <a:srgbClr val="000000"/>
                            </a:solidFill>
                            <a:latin typeface="Cambria Math" panose="02040503050406030204" pitchFamily="18" charset="0"/>
                          </a:rPr>
                          <m:t>𝟐</m:t>
                        </m:r>
                      </m:e>
                      <m:sup>
                        <m:r>
                          <a:rPr lang="en-US" altLang="zh-CN" sz="1800" b="1" i="1" u="none" smtClean="0">
                            <a:solidFill>
                              <a:srgbClr val="000000"/>
                            </a:solidFill>
                            <a:latin typeface="Cambria Math" panose="02040503050406030204" pitchFamily="18" charset="0"/>
                          </a:rPr>
                          <m:t>𝟑𝟏</m:t>
                        </m:r>
                      </m:sup>
                    </m:sSup>
                    <m:r>
                      <a:rPr lang="en-US" altLang="zh-CN" sz="1800" b="1" i="1" u="none" smtClean="0">
                        <a:solidFill>
                          <a:srgbClr val="000000"/>
                        </a:solidFill>
                        <a:latin typeface="Cambria Math" panose="02040503050406030204" pitchFamily="18" charset="0"/>
                      </a:rPr>
                      <m:t>−</m:t>
                    </m:r>
                    <m:r>
                      <a:rPr lang="en-US" altLang="zh-CN" sz="1800" b="1" i="1" u="none" smtClean="0">
                        <a:solidFill>
                          <a:srgbClr val="000000"/>
                        </a:solidFill>
                        <a:latin typeface="Cambria Math" panose="02040503050406030204" pitchFamily="18" charset="0"/>
                      </a:rPr>
                      <m:t>𝟏</m:t>
                    </m:r>
                    <m:r>
                      <a:rPr lang="en-US" altLang="zh-CN" sz="1800" b="1" i="1" u="none" smtClean="0">
                        <a:solidFill>
                          <a:srgbClr val="000000"/>
                        </a:solidFill>
                        <a:latin typeface="Cambria Math" panose="02040503050406030204" pitchFamily="18" charset="0"/>
                      </a:rPr>
                      <m:t>) </m:t>
                    </m:r>
                  </m:oMath>
                </a14:m>
                <a:endParaRPr lang="en-US" altLang="zh-CN" sz="1800" u="none" dirty="0">
                  <a:solidFill>
                    <a:srgbClr val="000000"/>
                  </a:solidFill>
                </a:endParaRPr>
              </a:p>
              <a:p>
                <a:pPr>
                  <a:lnSpc>
                    <a:spcPct val="125000"/>
                  </a:lnSpc>
                </a:pPr>
                <a:r>
                  <a:rPr lang="en-US" altLang="zh-CN" sz="1800" u="none" dirty="0">
                    <a:solidFill>
                      <a:srgbClr val="000000"/>
                    </a:solidFill>
                  </a:rPr>
                  <a:t>2. </a:t>
                </a:r>
                <a:r>
                  <a:rPr lang="zh-CN" altLang="en-US" sz="1800" u="none" dirty="0">
                    <a:solidFill>
                      <a:srgbClr val="000000"/>
                    </a:solidFill>
                  </a:rPr>
                  <a:t>若</a:t>
                </a:r>
                <a14:m>
                  <m:oMath xmlns:m="http://schemas.openxmlformats.org/officeDocument/2006/math">
                    <m:r>
                      <a:rPr lang="en-US" altLang="zh-CN" sz="1800" b="1" i="0" u="none" smtClean="0">
                        <a:solidFill>
                          <a:srgbClr val="000000"/>
                        </a:solidFill>
                        <a:latin typeface="Cambria Math" panose="02040503050406030204" pitchFamily="18" charset="0"/>
                      </a:rPr>
                      <m:t> </m:t>
                    </m:r>
                    <m:r>
                      <a:rPr lang="en-US" altLang="zh-CN" sz="1800" b="1" i="1" u="none" smtClean="0">
                        <a:solidFill>
                          <a:srgbClr val="000000"/>
                        </a:solidFill>
                        <a:latin typeface="Cambria Math" panose="02040503050406030204" pitchFamily="18" charset="0"/>
                      </a:rPr>
                      <m:t>𝒗</m:t>
                    </m:r>
                    <m:r>
                      <a:rPr lang="en-US" altLang="zh-CN" sz="1800" b="1" i="1" u="none" smtClean="0">
                        <a:solidFill>
                          <a:srgbClr val="000000"/>
                        </a:solidFill>
                        <a:latin typeface="Cambria Math" panose="02040503050406030204" pitchFamily="18" charset="0"/>
                      </a:rPr>
                      <m:t>=</m:t>
                    </m:r>
                    <m:r>
                      <a:rPr lang="en-US" altLang="zh-CN" sz="1800" b="1" i="1" u="none" smtClean="0">
                        <a:solidFill>
                          <a:srgbClr val="000000"/>
                        </a:solidFill>
                        <a:latin typeface="Cambria Math" panose="02040503050406030204" pitchFamily="18" charset="0"/>
                      </a:rPr>
                      <m:t>𝟎</m:t>
                    </m:r>
                  </m:oMath>
                </a14:m>
                <a:r>
                  <a:rPr lang="zh-CN" altLang="en-US" sz="1800" u="none" dirty="0">
                    <a:solidFill>
                      <a:srgbClr val="000000"/>
                    </a:solidFill>
                  </a:rPr>
                  <a:t>，则令</a:t>
                </a:r>
                <a14:m>
                  <m:oMath xmlns:m="http://schemas.openxmlformats.org/officeDocument/2006/math">
                    <m:r>
                      <a:rPr lang="en-US" altLang="zh-CN" sz="1800" b="1" i="1" u="none" smtClean="0">
                        <a:solidFill>
                          <a:srgbClr val="000000"/>
                        </a:solidFill>
                        <a:latin typeface="Cambria Math" panose="02040503050406030204" pitchFamily="18" charset="0"/>
                      </a:rPr>
                      <m:t>𝒗</m:t>
                    </m:r>
                    <m:r>
                      <a:rPr lang="en-US" altLang="zh-CN" sz="1800" b="1" i="1" u="none" smtClean="0">
                        <a:solidFill>
                          <a:srgbClr val="000000"/>
                        </a:solidFill>
                        <a:latin typeface="Cambria Math" panose="02040503050406030204" pitchFamily="18" charset="0"/>
                      </a:rPr>
                      <m:t>=</m:t>
                    </m:r>
                    <m:sSup>
                      <m:sSupPr>
                        <m:ctrlPr>
                          <a:rPr lang="en-US" altLang="zh-CN" sz="1800" b="1" i="1" u="none" smtClean="0">
                            <a:solidFill>
                              <a:srgbClr val="000000"/>
                            </a:solidFill>
                            <a:latin typeface="Cambria Math" panose="02040503050406030204" pitchFamily="18" charset="0"/>
                          </a:rPr>
                        </m:ctrlPr>
                      </m:sSupPr>
                      <m:e>
                        <m:r>
                          <a:rPr lang="en-US" altLang="zh-CN" sz="1800" b="1" i="1" u="none" smtClean="0">
                            <a:solidFill>
                              <a:srgbClr val="000000"/>
                            </a:solidFill>
                            <a:latin typeface="Cambria Math" panose="02040503050406030204" pitchFamily="18" charset="0"/>
                          </a:rPr>
                          <m:t>𝟐</m:t>
                        </m:r>
                      </m:e>
                      <m:sup>
                        <m:r>
                          <a:rPr lang="en-US" altLang="zh-CN" sz="1800" b="1" i="1" u="none" smtClean="0">
                            <a:solidFill>
                              <a:srgbClr val="000000"/>
                            </a:solidFill>
                            <a:latin typeface="Cambria Math" panose="02040503050406030204" pitchFamily="18" charset="0"/>
                          </a:rPr>
                          <m:t>𝟑𝟏</m:t>
                        </m:r>
                      </m:sup>
                    </m:sSup>
                    <m:r>
                      <a:rPr lang="en-US" altLang="zh-CN" sz="1800" b="1" i="1" u="none" smtClean="0">
                        <a:solidFill>
                          <a:srgbClr val="000000"/>
                        </a:solidFill>
                        <a:latin typeface="Cambria Math" panose="02040503050406030204" pitchFamily="18" charset="0"/>
                      </a:rPr>
                      <m:t>−</m:t>
                    </m:r>
                    <m:r>
                      <a:rPr lang="en-US" altLang="zh-CN" sz="1800" b="1" i="1" u="none" smtClean="0">
                        <a:solidFill>
                          <a:srgbClr val="000000"/>
                        </a:solidFill>
                        <a:latin typeface="Cambria Math" panose="02040503050406030204" pitchFamily="18" charset="0"/>
                      </a:rPr>
                      <m:t>𝟏</m:t>
                    </m:r>
                  </m:oMath>
                </a14:m>
                <a:endParaRPr lang="en-US" altLang="zh-CN" sz="1800" u="none" dirty="0">
                  <a:solidFill>
                    <a:srgbClr val="000000"/>
                  </a:solidFill>
                </a:endParaRPr>
              </a:p>
              <a:p>
                <a:pPr>
                  <a:lnSpc>
                    <a:spcPct val="125000"/>
                  </a:lnSpc>
                </a:pPr>
                <a:r>
                  <a:rPr lang="en-US" altLang="zh-CN" sz="1800" u="none" dirty="0">
                    <a:solidFill>
                      <a:srgbClr val="000000"/>
                    </a:solidFill>
                  </a:rPr>
                  <a:t>3. </a:t>
                </a:r>
                <a14:m>
                  <m:oMath xmlns:m="http://schemas.openxmlformats.org/officeDocument/2006/math">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𝟏𝟔</m:t>
                        </m:r>
                      </m:sub>
                    </m:sSub>
                    <m:r>
                      <a:rPr lang="en-US" altLang="zh-CN" sz="1800" b="1" i="1" u="none" smtClean="0">
                        <a:solidFill>
                          <a:srgbClr val="000000"/>
                        </a:solidFill>
                        <a:latin typeface="Cambria Math" panose="02040503050406030204" pitchFamily="18" charset="0"/>
                      </a:rPr>
                      <m:t>=</m:t>
                    </m:r>
                    <m:d>
                      <m:dPr>
                        <m:ctrlPr>
                          <a:rPr lang="en-US" altLang="zh-CN" sz="1800" b="1" i="1" u="none" smtClean="0">
                            <a:solidFill>
                              <a:srgbClr val="000000"/>
                            </a:solidFill>
                            <a:latin typeface="Cambria Math" panose="02040503050406030204" pitchFamily="18" charset="0"/>
                          </a:rPr>
                        </m:ctrlPr>
                      </m:dPr>
                      <m:e>
                        <m:r>
                          <a:rPr lang="en-US" altLang="zh-CN" sz="1800" b="1" i="1" u="none" smtClean="0">
                            <a:solidFill>
                              <a:srgbClr val="000000"/>
                            </a:solidFill>
                            <a:latin typeface="Cambria Math" panose="02040503050406030204" pitchFamily="18" charset="0"/>
                          </a:rPr>
                          <m:t>𝒗</m:t>
                        </m:r>
                        <m:r>
                          <a:rPr lang="en-US" altLang="zh-CN" sz="1800" b="1" i="1" u="none" smtClean="0">
                            <a:solidFill>
                              <a:srgbClr val="000000"/>
                            </a:solidFill>
                            <a:latin typeface="Cambria Math" panose="02040503050406030204" pitchFamily="18" charset="0"/>
                          </a:rPr>
                          <m:t>+</m:t>
                        </m:r>
                        <m:r>
                          <a:rPr lang="en-US" altLang="zh-CN" sz="1800" b="1" i="1" u="none" smtClean="0">
                            <a:solidFill>
                              <a:srgbClr val="000000"/>
                            </a:solidFill>
                            <a:latin typeface="Cambria Math" panose="02040503050406030204" pitchFamily="18" charset="0"/>
                          </a:rPr>
                          <m:t>𝒖</m:t>
                        </m:r>
                      </m:e>
                    </m:d>
                    <m:r>
                      <a:rPr lang="en-US" altLang="zh-CN" sz="1800" b="1" i="1" u="none" smtClean="0">
                        <a:solidFill>
                          <a:srgbClr val="000000"/>
                        </a:solidFill>
                        <a:latin typeface="Cambria Math" panose="02040503050406030204" pitchFamily="18" charset="0"/>
                      </a:rPr>
                      <m:t> </m:t>
                    </m:r>
                    <m:r>
                      <a:rPr lang="en-US" altLang="zh-CN" sz="1800" b="1" i="1" u="none" smtClean="0">
                        <a:solidFill>
                          <a:srgbClr val="000000"/>
                        </a:solidFill>
                        <a:latin typeface="Cambria Math" panose="02040503050406030204" pitchFamily="18" charset="0"/>
                      </a:rPr>
                      <m:t>𝒎𝒐𝒅</m:t>
                    </m:r>
                    <m:r>
                      <a:rPr lang="en-US" altLang="zh-CN" sz="1800" b="1" i="1" u="none" smtClean="0">
                        <a:solidFill>
                          <a:srgbClr val="000000"/>
                        </a:solidFill>
                        <a:latin typeface="Cambria Math" panose="02040503050406030204" pitchFamily="18" charset="0"/>
                      </a:rPr>
                      <m:t> </m:t>
                    </m:r>
                    <m:d>
                      <m:dPr>
                        <m:ctrlPr>
                          <a:rPr lang="en-US" altLang="zh-CN" sz="1800" b="1" i="1" u="none" smtClean="0">
                            <a:solidFill>
                              <a:srgbClr val="000000"/>
                            </a:solidFill>
                            <a:latin typeface="Cambria Math" panose="02040503050406030204" pitchFamily="18" charset="0"/>
                          </a:rPr>
                        </m:ctrlPr>
                      </m:dPr>
                      <m:e>
                        <m:sSup>
                          <m:sSupPr>
                            <m:ctrlPr>
                              <a:rPr lang="en-US" altLang="zh-CN" sz="1800" b="1" i="1" u="none" smtClean="0">
                                <a:solidFill>
                                  <a:srgbClr val="000000"/>
                                </a:solidFill>
                                <a:latin typeface="Cambria Math" panose="02040503050406030204" pitchFamily="18" charset="0"/>
                              </a:rPr>
                            </m:ctrlPr>
                          </m:sSupPr>
                          <m:e>
                            <m:r>
                              <a:rPr lang="en-US" altLang="zh-CN" sz="1800" b="1" i="1" u="none" smtClean="0">
                                <a:solidFill>
                                  <a:srgbClr val="000000"/>
                                </a:solidFill>
                                <a:latin typeface="Cambria Math" panose="02040503050406030204" pitchFamily="18" charset="0"/>
                              </a:rPr>
                              <m:t>𝟐</m:t>
                            </m:r>
                          </m:e>
                          <m:sup>
                            <m:r>
                              <a:rPr lang="en-US" altLang="zh-CN" sz="1800" b="1" i="1" u="none" smtClean="0">
                                <a:solidFill>
                                  <a:srgbClr val="000000"/>
                                </a:solidFill>
                                <a:latin typeface="Cambria Math" panose="02040503050406030204" pitchFamily="18" charset="0"/>
                              </a:rPr>
                              <m:t>𝟑𝟏</m:t>
                            </m:r>
                          </m:sup>
                        </m:sSup>
                        <m:r>
                          <a:rPr lang="en-US" altLang="zh-CN" sz="1800" b="1" i="1" u="none" smtClean="0">
                            <a:solidFill>
                              <a:srgbClr val="000000"/>
                            </a:solidFill>
                            <a:latin typeface="Cambria Math" panose="02040503050406030204" pitchFamily="18" charset="0"/>
                          </a:rPr>
                          <m:t>−</m:t>
                        </m:r>
                        <m:r>
                          <a:rPr lang="en-US" altLang="zh-CN" sz="1800" b="1" i="1" u="none" smtClean="0">
                            <a:solidFill>
                              <a:srgbClr val="000000"/>
                            </a:solidFill>
                            <a:latin typeface="Cambria Math" panose="02040503050406030204" pitchFamily="18" charset="0"/>
                          </a:rPr>
                          <m:t>𝟏</m:t>
                        </m:r>
                      </m:e>
                    </m:d>
                  </m:oMath>
                </a14:m>
                <a:endParaRPr lang="en-US" altLang="zh-CN" sz="1800" b="1" u="none" dirty="0">
                  <a:solidFill>
                    <a:srgbClr val="000000"/>
                  </a:solidFill>
                </a:endParaRPr>
              </a:p>
              <a:p>
                <a:pPr>
                  <a:lnSpc>
                    <a:spcPct val="125000"/>
                  </a:lnSpc>
                </a:pPr>
                <a:r>
                  <a:rPr lang="en-US" altLang="zh-CN" sz="1800" u="none" dirty="0">
                    <a:solidFill>
                      <a:srgbClr val="000000"/>
                    </a:solidFill>
                  </a:rPr>
                  <a:t>4. </a:t>
                </a:r>
                <a:r>
                  <a:rPr lang="zh-CN" altLang="en-US" sz="1800" u="none" dirty="0">
                    <a:solidFill>
                      <a:srgbClr val="000000"/>
                    </a:solidFill>
                  </a:rPr>
                  <a:t>若</a:t>
                </a:r>
                <a14:m>
                  <m:oMath xmlns:m="http://schemas.openxmlformats.org/officeDocument/2006/math">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𝟏𝟔</m:t>
                        </m:r>
                      </m:sub>
                    </m:sSub>
                    <m:r>
                      <a:rPr lang="en-US" altLang="zh-CN" sz="1800" b="1" i="1" u="none" smtClean="0">
                        <a:solidFill>
                          <a:srgbClr val="000000"/>
                        </a:solidFill>
                        <a:latin typeface="Cambria Math" panose="02040503050406030204" pitchFamily="18" charset="0"/>
                      </a:rPr>
                      <m:t>=</m:t>
                    </m:r>
                    <m:r>
                      <a:rPr lang="en-US" altLang="zh-CN" sz="1800" b="1" i="1" u="none" smtClean="0">
                        <a:solidFill>
                          <a:srgbClr val="000000"/>
                        </a:solidFill>
                        <a:latin typeface="Cambria Math" panose="02040503050406030204" pitchFamily="18" charset="0"/>
                      </a:rPr>
                      <m:t>𝟎</m:t>
                    </m:r>
                  </m:oMath>
                </a14:m>
                <a:r>
                  <a:rPr lang="zh-CN" altLang="en-US" sz="1800" u="none" dirty="0">
                    <a:solidFill>
                      <a:srgbClr val="000000"/>
                    </a:solidFill>
                  </a:rPr>
                  <a:t>，则令</a:t>
                </a:r>
                <a14:m>
                  <m:oMath xmlns:m="http://schemas.openxmlformats.org/officeDocument/2006/math">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𝟏𝟔</m:t>
                        </m:r>
                      </m:sub>
                    </m:sSub>
                    <m:r>
                      <a:rPr lang="en-US" altLang="zh-CN" sz="1800" b="1" i="1" u="none" smtClean="0">
                        <a:solidFill>
                          <a:srgbClr val="000000"/>
                        </a:solidFill>
                        <a:latin typeface="Cambria Math" panose="02040503050406030204" pitchFamily="18" charset="0"/>
                      </a:rPr>
                      <m:t>=</m:t>
                    </m:r>
                    <m:sSup>
                      <m:sSupPr>
                        <m:ctrlPr>
                          <a:rPr lang="en-US" altLang="zh-CN" sz="1800" b="1" i="1" u="none" smtClean="0">
                            <a:solidFill>
                              <a:srgbClr val="000000"/>
                            </a:solidFill>
                            <a:latin typeface="Cambria Math" panose="02040503050406030204" pitchFamily="18" charset="0"/>
                          </a:rPr>
                        </m:ctrlPr>
                      </m:sSupPr>
                      <m:e>
                        <m:r>
                          <a:rPr lang="en-US" altLang="zh-CN" sz="1800" b="1" i="1" u="none" smtClean="0">
                            <a:solidFill>
                              <a:srgbClr val="000000"/>
                            </a:solidFill>
                            <a:latin typeface="Cambria Math" panose="02040503050406030204" pitchFamily="18" charset="0"/>
                          </a:rPr>
                          <m:t>𝟐</m:t>
                        </m:r>
                      </m:e>
                      <m:sup>
                        <m:r>
                          <a:rPr lang="en-US" altLang="zh-CN" sz="1800" b="1" i="1" u="none" smtClean="0">
                            <a:solidFill>
                              <a:srgbClr val="000000"/>
                            </a:solidFill>
                            <a:latin typeface="Cambria Math" panose="02040503050406030204" pitchFamily="18" charset="0"/>
                          </a:rPr>
                          <m:t>𝟑𝟏</m:t>
                        </m:r>
                      </m:sup>
                    </m:sSup>
                    <m:r>
                      <a:rPr lang="en-US" altLang="zh-CN" sz="1800" b="1" i="1" u="none" smtClean="0">
                        <a:solidFill>
                          <a:srgbClr val="000000"/>
                        </a:solidFill>
                        <a:latin typeface="Cambria Math" panose="02040503050406030204" pitchFamily="18" charset="0"/>
                      </a:rPr>
                      <m:t>−</m:t>
                    </m:r>
                    <m:r>
                      <a:rPr lang="en-US" altLang="zh-CN" sz="1800" b="1" i="1" u="none" smtClean="0">
                        <a:solidFill>
                          <a:srgbClr val="000000"/>
                        </a:solidFill>
                        <a:latin typeface="Cambria Math" panose="02040503050406030204" pitchFamily="18" charset="0"/>
                      </a:rPr>
                      <m:t>𝟏</m:t>
                    </m:r>
                  </m:oMath>
                </a14:m>
                <a:endParaRPr lang="en-US" altLang="zh-CN" sz="1800" b="1" u="none" dirty="0">
                  <a:solidFill>
                    <a:srgbClr val="000000"/>
                  </a:solidFill>
                </a:endParaRPr>
              </a:p>
              <a:p>
                <a:pPr>
                  <a:lnSpc>
                    <a:spcPct val="125000"/>
                  </a:lnSpc>
                </a:pPr>
                <a:r>
                  <a:rPr lang="en-US" altLang="zh-CN" sz="1800" u="none" dirty="0">
                    <a:solidFill>
                      <a:srgbClr val="000000"/>
                    </a:solidFill>
                  </a:rPr>
                  <a:t>5. </a:t>
                </a:r>
                <a14:m>
                  <m:oMath xmlns:m="http://schemas.openxmlformats.org/officeDocument/2006/math">
                    <m:d>
                      <m:dPr>
                        <m:ctrlPr>
                          <a:rPr lang="en-US" altLang="zh-CN" sz="1800" b="1" i="1" u="none" smtClean="0">
                            <a:solidFill>
                              <a:srgbClr val="000000"/>
                            </a:solidFill>
                            <a:latin typeface="Cambria Math" panose="02040503050406030204" pitchFamily="18" charset="0"/>
                          </a:rPr>
                        </m:ctrlPr>
                      </m:dPr>
                      <m:e>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𝟏𝟔</m:t>
                            </m:r>
                          </m:sub>
                        </m:sSub>
                        <m:r>
                          <a:rPr lang="en-US" altLang="zh-CN" sz="1800" b="1" i="1" u="none" smtClean="0">
                            <a:solidFill>
                              <a:srgbClr val="000000"/>
                            </a:solidFill>
                            <a:latin typeface="Cambria Math" panose="02040503050406030204" pitchFamily="18" charset="0"/>
                          </a:rPr>
                          <m:t>,</m:t>
                        </m:r>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𝟏𝟓</m:t>
                            </m:r>
                          </m:sub>
                        </m:sSub>
                        <m:r>
                          <a:rPr lang="en-US" altLang="zh-CN" sz="1800" b="1" i="1" u="none" smtClean="0">
                            <a:solidFill>
                              <a:srgbClr val="000000"/>
                            </a:solidFill>
                            <a:latin typeface="Cambria Math" panose="02040503050406030204" pitchFamily="18" charset="0"/>
                          </a:rPr>
                          <m:t>,…,</m:t>
                        </m:r>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𝟐</m:t>
                            </m:r>
                          </m:sub>
                        </m:sSub>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𝟏</m:t>
                            </m:r>
                          </m:sub>
                        </m:sSub>
                      </m:e>
                    </m:d>
                    <m:r>
                      <a:rPr lang="en-US" altLang="zh-CN" sz="1800" b="1" i="1" u="none" smtClean="0">
                        <a:solidFill>
                          <a:srgbClr val="000000"/>
                        </a:solidFill>
                        <a:latin typeface="Cambria Math" panose="02040503050406030204" pitchFamily="18" charset="0"/>
                      </a:rPr>
                      <m:t>→(</m:t>
                    </m:r>
                    <m:sSub>
                      <m:sSubPr>
                        <m:ctrlPr>
                          <a:rPr lang="en-US" altLang="zh-CN" sz="1800" b="1" i="1" u="none" smtClean="0">
                            <a:solidFill>
                              <a:srgbClr val="000000"/>
                            </a:solidFill>
                            <a:latin typeface="Cambria Math" panose="02040503050406030204" pitchFamily="18" charset="0"/>
                          </a:rPr>
                        </m:ctrlPr>
                      </m:sSubPr>
                      <m:e>
                        <m:r>
                          <a:rPr lang="en-US" altLang="zh-CN" sz="1800" b="1" i="0" u="none" smtClean="0">
                            <a:solidFill>
                              <a:srgbClr val="000000"/>
                            </a:solidFill>
                            <a:latin typeface="Cambria Math" panose="02040503050406030204" pitchFamily="18" charset="0"/>
                          </a:rPr>
                          <m:t>𝐬</m:t>
                        </m:r>
                      </m:e>
                      <m:sub>
                        <m:r>
                          <a:rPr lang="en-US" altLang="zh-CN" sz="1800" b="1" i="0" u="none" smtClean="0">
                            <a:solidFill>
                              <a:srgbClr val="000000"/>
                            </a:solidFill>
                            <a:latin typeface="Cambria Math" panose="02040503050406030204" pitchFamily="18" charset="0"/>
                          </a:rPr>
                          <m:t>𝟏𝟓</m:t>
                        </m:r>
                      </m:sub>
                    </m:sSub>
                    <m:r>
                      <a:rPr lang="en-US" altLang="zh-CN" sz="1800" b="1" i="0" u="none" smtClean="0">
                        <a:solidFill>
                          <a:srgbClr val="000000"/>
                        </a:solidFill>
                        <a:latin typeface="Cambria Math" panose="02040503050406030204" pitchFamily="18" charset="0"/>
                      </a:rPr>
                      <m:t>,</m:t>
                    </m:r>
                    <m:sSub>
                      <m:sSubPr>
                        <m:ctrlPr>
                          <a:rPr lang="en-US" altLang="zh-CN" sz="1800" b="1" i="1" u="none" smtClean="0">
                            <a:solidFill>
                              <a:srgbClr val="000000"/>
                            </a:solidFill>
                            <a:latin typeface="Cambria Math" panose="02040503050406030204" pitchFamily="18" charset="0"/>
                          </a:rPr>
                        </m:ctrlPr>
                      </m:sSubPr>
                      <m:e>
                        <m:r>
                          <a:rPr lang="en-US" altLang="zh-CN" sz="1800" b="1" i="0" u="none" smtClean="0">
                            <a:solidFill>
                              <a:srgbClr val="000000"/>
                            </a:solidFill>
                            <a:latin typeface="Cambria Math" panose="02040503050406030204" pitchFamily="18" charset="0"/>
                          </a:rPr>
                          <m:t>𝐬</m:t>
                        </m:r>
                      </m:e>
                      <m:sub>
                        <m:r>
                          <a:rPr lang="en-US" altLang="zh-CN" sz="1800" b="1" i="0" u="none" smtClean="0">
                            <a:solidFill>
                              <a:srgbClr val="000000"/>
                            </a:solidFill>
                            <a:latin typeface="Cambria Math" panose="02040503050406030204" pitchFamily="18" charset="0"/>
                          </a:rPr>
                          <m:t>𝟏𝟒</m:t>
                        </m:r>
                      </m:sub>
                    </m:sSub>
                    <m:r>
                      <a:rPr lang="en-US" altLang="zh-CN" sz="1800" b="1" i="0" u="none" smtClean="0">
                        <a:solidFill>
                          <a:srgbClr val="000000"/>
                        </a:solidFill>
                        <a:latin typeface="Cambria Math" panose="02040503050406030204" pitchFamily="18" charset="0"/>
                      </a:rPr>
                      <m:t>,</m:t>
                    </m:r>
                    <m:r>
                      <a:rPr lang="en-US" altLang="zh-CN" sz="1800" b="1" i="1" u="none" smtClean="0">
                        <a:solidFill>
                          <a:srgbClr val="000000"/>
                        </a:solidFill>
                        <a:latin typeface="Cambria Math" panose="02040503050406030204" pitchFamily="18" charset="0"/>
                      </a:rPr>
                      <m:t>…,</m:t>
                    </m:r>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𝟏</m:t>
                        </m:r>
                      </m:sub>
                    </m:sSub>
                    <m:r>
                      <a:rPr lang="en-US" altLang="zh-CN" sz="1800" b="1" i="1" u="none" smtClean="0">
                        <a:solidFill>
                          <a:srgbClr val="000000"/>
                        </a:solidFill>
                        <a:latin typeface="Cambria Math" panose="02040503050406030204" pitchFamily="18" charset="0"/>
                      </a:rPr>
                      <m:t>, </m:t>
                    </m:r>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𝟎</m:t>
                        </m:r>
                      </m:sub>
                    </m:sSub>
                    <m:r>
                      <a:rPr lang="en-US" altLang="zh-CN" sz="1800" b="1" i="1" u="none" smtClean="0">
                        <a:solidFill>
                          <a:srgbClr val="000000"/>
                        </a:solidFill>
                        <a:latin typeface="Cambria Math" panose="02040503050406030204" pitchFamily="18" charset="0"/>
                      </a:rPr>
                      <m:t>)</m:t>
                    </m:r>
                  </m:oMath>
                </a14:m>
                <a:endParaRPr lang="zh-CN" altLang="en-US" sz="1800" u="none" dirty="0">
                  <a:solidFill>
                    <a:srgbClr val="000000"/>
                  </a:solidFill>
                </a:endParaRPr>
              </a:p>
            </p:txBody>
          </p:sp>
        </mc:Choice>
        <mc:Fallback>
          <p:sp>
            <p:nvSpPr>
              <p:cNvPr id="52" name="文本框 51"/>
              <p:cNvSpPr txBox="1">
                <a:spLocks noRot="1" noChangeAspect="1" noMove="1" noResize="1" noEditPoints="1" noAdjustHandles="1" noChangeArrowheads="1" noChangeShapeType="1" noTextEdit="1"/>
              </p:cNvSpPr>
              <p:nvPr/>
            </p:nvSpPr>
            <p:spPr>
              <a:xfrm>
                <a:off x="383125" y="3941590"/>
                <a:ext cx="8784468" cy="2289088"/>
              </a:xfrm>
              <a:prstGeom prst="rect">
                <a:avLst/>
              </a:prstGeom>
              <a:blipFill rotWithShape="1">
                <a:blip r:embed="rId23"/>
                <a:stretch>
                  <a:fillRect l="-3" t="-6" r="1" b="-9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文本框 52"/>
              <p:cNvSpPr txBox="1"/>
              <p:nvPr/>
            </p:nvSpPr>
            <p:spPr>
              <a:xfrm>
                <a:off x="6912260" y="3705720"/>
                <a:ext cx="2448272"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400" b="1" i="1" u="none" smtClean="0">
                          <a:solidFill>
                            <a:srgbClr val="000000"/>
                          </a:solidFill>
                          <a:latin typeface="Cambria Math" panose="02040503050406030204" pitchFamily="18" charset="0"/>
                        </a:rPr>
                        <m:t>𝒖</m:t>
                      </m:r>
                      <m:r>
                        <a:rPr lang="en-US" altLang="zh-CN" sz="1400" b="1" i="1" u="none" smtClean="0">
                          <a:solidFill>
                            <a:srgbClr val="000000"/>
                          </a:solidFill>
                          <a:latin typeface="Cambria Math" panose="02040503050406030204" pitchFamily="18" charset="0"/>
                        </a:rPr>
                        <m:t>=</m:t>
                      </m:r>
                      <m:r>
                        <a:rPr lang="en-US" altLang="zh-CN" sz="1400" b="1" i="1" u="none" smtClean="0">
                          <a:solidFill>
                            <a:srgbClr val="000000"/>
                          </a:solidFill>
                          <a:latin typeface="Cambria Math" panose="02040503050406030204" pitchFamily="18" charset="0"/>
                        </a:rPr>
                        <m:t>𝑾</m:t>
                      </m:r>
                      <m:r>
                        <a:rPr lang="en-US" altLang="zh-CN" sz="1400" b="1" i="1" u="none" smtClean="0">
                          <a:solidFill>
                            <a:srgbClr val="000000"/>
                          </a:solidFill>
                          <a:latin typeface="Cambria Math" panose="02040503050406030204" pitchFamily="18" charset="0"/>
                        </a:rPr>
                        <m:t>≫</m:t>
                      </m:r>
                      <m:r>
                        <a:rPr lang="en-US" altLang="zh-CN" sz="1400" b="1" i="1" u="none" smtClean="0">
                          <a:solidFill>
                            <a:srgbClr val="000000"/>
                          </a:solidFill>
                          <a:latin typeface="Cambria Math" panose="02040503050406030204" pitchFamily="18" charset="0"/>
                        </a:rPr>
                        <m:t>𝟏</m:t>
                      </m:r>
                    </m:oMath>
                  </m:oMathPara>
                </a14:m>
                <a:endParaRPr lang="zh-CN" altLang="en-US" sz="1400" u="none" dirty="0">
                  <a:solidFill>
                    <a:srgbClr val="000000"/>
                  </a:solidFill>
                </a:endParaRPr>
              </a:p>
            </p:txBody>
          </p:sp>
        </mc:Choice>
        <mc:Fallback>
          <p:sp>
            <p:nvSpPr>
              <p:cNvPr id="53" name="文本框 52"/>
              <p:cNvSpPr txBox="1">
                <a:spLocks noRot="1" noChangeAspect="1" noMove="1" noResize="1" noEditPoints="1" noAdjustHandles="1" noChangeArrowheads="1" noChangeShapeType="1" noTextEdit="1"/>
              </p:cNvSpPr>
              <p:nvPr/>
            </p:nvSpPr>
            <p:spPr>
              <a:xfrm>
                <a:off x="6912260" y="3705720"/>
                <a:ext cx="2448272" cy="307777"/>
              </a:xfrm>
              <a:prstGeom prst="rect">
                <a:avLst/>
              </a:prstGeom>
              <a:blipFill rotWithShape="1">
                <a:blip r:embed="rId24"/>
                <a:stretch>
                  <a:fillRect l="-12" t="-161" r="26" b="9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199" y="1268760"/>
            <a:ext cx="8229600" cy="4824000"/>
          </a:xfrm>
        </p:spPr>
        <p:txBody>
          <a:bodyPr/>
          <a:lstStyle/>
          <a:p>
            <a:pPr marL="0" indent="0">
              <a:spcAft>
                <a:spcPts val="1800"/>
              </a:spcAft>
              <a:buNone/>
            </a:pPr>
            <a:r>
              <a:rPr lang="en-US" altLang="zh-CN" dirty="0">
                <a:solidFill>
                  <a:srgbClr val="FF0000"/>
                </a:solidFill>
              </a:rPr>
              <a:t>1. LFSR—</a:t>
            </a:r>
            <a:r>
              <a:rPr lang="zh-CN" altLang="en-US" dirty="0">
                <a:solidFill>
                  <a:srgbClr val="FF0000"/>
                </a:solidFill>
              </a:rPr>
              <a:t>工作模式</a:t>
            </a:r>
            <a:endParaRPr lang="en-US" altLang="zh-CN" dirty="0">
              <a:solidFill>
                <a:srgbClr val="FF0000"/>
              </a:solidFill>
            </a:endParaRPr>
          </a:p>
          <a:p>
            <a:pPr lvl="1"/>
            <a:endParaRPr lang="en-US" altLang="zh-CN" dirty="0"/>
          </a:p>
          <a:p>
            <a:pPr lvl="1"/>
            <a:endParaRPr lang="en-US" altLang="zh-CN" dirty="0"/>
          </a:p>
          <a:p>
            <a:pPr lvl="1"/>
            <a:endParaRPr lang="en-US" altLang="zh-CN" dirty="0"/>
          </a:p>
          <a:p>
            <a:pPr lvl="0">
              <a:buClr>
                <a:srgbClr val="86D1EC"/>
              </a:buClr>
              <a:buNone/>
            </a:pPr>
            <a:endParaRPr lang="en-US" altLang="zh-CN" dirty="0">
              <a:solidFill>
                <a:srgbClr val="DADADA">
                  <a:lumMod val="10000"/>
                </a:srgbClr>
              </a:solidFill>
            </a:endParaRPr>
          </a:p>
          <a:p>
            <a:pPr lvl="1"/>
            <a:endParaRPr lang="zh-CN" altLang="en-US" dirty="0"/>
          </a:p>
        </p:txBody>
      </p:sp>
      <p:grpSp>
        <p:nvGrpSpPr>
          <p:cNvPr id="4" name="组合 3"/>
          <p:cNvGrpSpPr/>
          <p:nvPr/>
        </p:nvGrpSpPr>
        <p:grpSpPr>
          <a:xfrm>
            <a:off x="935596" y="1988840"/>
            <a:ext cx="7128792" cy="1648467"/>
            <a:chOff x="791580" y="2032561"/>
            <a:chExt cx="7128792" cy="1648467"/>
          </a:xfrm>
        </p:grpSpPr>
        <mc:AlternateContent xmlns:mc="http://schemas.openxmlformats.org/markup-compatibility/2006">
          <mc:Choice xmlns:a14="http://schemas.microsoft.com/office/drawing/2010/main" Requires="a14">
            <p:sp>
              <p:nvSpPr>
                <p:cNvPr id="6" name="矩形 5"/>
                <p:cNvSpPr/>
                <p:nvPr/>
              </p:nvSpPr>
              <p:spPr bwMode="auto">
                <a:xfrm>
                  <a:off x="7272300"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0</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6" name="矩形 5"/>
                <p:cNvSpPr>
                  <a:spLocks noRot="1" noChangeAspect="1" noMove="1" noResize="1" noEditPoints="1" noAdjustHandles="1" noChangeArrowheads="1" noChangeShapeType="1" noTextEdit="1"/>
                </p:cNvSpPr>
                <p:nvPr/>
              </p:nvSpPr>
              <p:spPr bwMode="auto">
                <a:xfrm>
                  <a:off x="7272300" y="3212976"/>
                  <a:ext cx="432048" cy="468052"/>
                </a:xfrm>
                <a:prstGeom prst="rect">
                  <a:avLst/>
                </a:prstGeom>
                <a:blipFill rotWithShape="1">
                  <a:blip r:embed="rId1"/>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bwMode="auto">
                <a:xfrm>
                  <a:off x="6840252"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7" name="矩形 6"/>
                <p:cNvSpPr>
                  <a:spLocks noRot="1" noChangeAspect="1" noMove="1" noResize="1" noEditPoints="1" noAdjustHandles="1" noChangeArrowheads="1" noChangeShapeType="1" noTextEdit="1"/>
                </p:cNvSpPr>
                <p:nvPr/>
              </p:nvSpPr>
              <p:spPr bwMode="auto">
                <a:xfrm>
                  <a:off x="6840252" y="3212976"/>
                  <a:ext cx="432048" cy="468052"/>
                </a:xfrm>
                <a:prstGeom prst="rect">
                  <a:avLst/>
                </a:prstGeom>
                <a:blipFill rotWithShape="1">
                  <a:blip r:embed="rId2"/>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bwMode="auto">
                <a:xfrm>
                  <a:off x="6408204"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2</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8" name="矩形 7"/>
                <p:cNvSpPr>
                  <a:spLocks noRot="1" noChangeAspect="1" noMove="1" noResize="1" noEditPoints="1" noAdjustHandles="1" noChangeArrowheads="1" noChangeShapeType="1" noTextEdit="1"/>
                </p:cNvSpPr>
                <p:nvPr/>
              </p:nvSpPr>
              <p:spPr bwMode="auto">
                <a:xfrm>
                  <a:off x="6408204" y="3212976"/>
                  <a:ext cx="432048" cy="468052"/>
                </a:xfrm>
                <a:prstGeom prst="rect">
                  <a:avLst/>
                </a:prstGeom>
                <a:blipFill rotWithShape="1">
                  <a:blip r:embed="rId3"/>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bwMode="auto">
                <a:xfrm>
                  <a:off x="5976156"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3</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9" name="矩形 8"/>
                <p:cNvSpPr>
                  <a:spLocks noRot="1" noChangeAspect="1" noMove="1" noResize="1" noEditPoints="1" noAdjustHandles="1" noChangeArrowheads="1" noChangeShapeType="1" noTextEdit="1"/>
                </p:cNvSpPr>
                <p:nvPr/>
              </p:nvSpPr>
              <p:spPr bwMode="auto">
                <a:xfrm>
                  <a:off x="5976156" y="3212976"/>
                  <a:ext cx="432048" cy="468052"/>
                </a:xfrm>
                <a:prstGeom prst="rect">
                  <a:avLst/>
                </a:prstGeom>
                <a:blipFill rotWithShape="1">
                  <a:blip r:embed="rId4"/>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bwMode="auto">
                <a:xfrm>
                  <a:off x="5544108"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4</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0" name="矩形 9"/>
                <p:cNvSpPr>
                  <a:spLocks noRot="1" noChangeAspect="1" noMove="1" noResize="1" noEditPoints="1" noAdjustHandles="1" noChangeArrowheads="1" noChangeShapeType="1" noTextEdit="1"/>
                </p:cNvSpPr>
                <p:nvPr/>
              </p:nvSpPr>
              <p:spPr bwMode="auto">
                <a:xfrm>
                  <a:off x="5544108" y="3212976"/>
                  <a:ext cx="432048" cy="468052"/>
                </a:xfrm>
                <a:prstGeom prst="rect">
                  <a:avLst/>
                </a:prstGeom>
                <a:blipFill rotWithShape="1">
                  <a:blip r:embed="rId5"/>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bwMode="auto">
                <a:xfrm>
                  <a:off x="5112060"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5</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1" name="矩形 10"/>
                <p:cNvSpPr>
                  <a:spLocks noRot="1" noChangeAspect="1" noMove="1" noResize="1" noEditPoints="1" noAdjustHandles="1" noChangeArrowheads="1" noChangeShapeType="1" noTextEdit="1"/>
                </p:cNvSpPr>
                <p:nvPr/>
              </p:nvSpPr>
              <p:spPr bwMode="auto">
                <a:xfrm>
                  <a:off x="5112060" y="3212976"/>
                  <a:ext cx="432048" cy="468052"/>
                </a:xfrm>
                <a:prstGeom prst="rect">
                  <a:avLst/>
                </a:prstGeom>
                <a:blipFill rotWithShape="1">
                  <a:blip r:embed="rId6"/>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bwMode="auto">
                <a:xfrm>
                  <a:off x="4680012"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6</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2" name="矩形 11"/>
                <p:cNvSpPr>
                  <a:spLocks noRot="1" noChangeAspect="1" noMove="1" noResize="1" noEditPoints="1" noAdjustHandles="1" noChangeArrowheads="1" noChangeShapeType="1" noTextEdit="1"/>
                </p:cNvSpPr>
                <p:nvPr/>
              </p:nvSpPr>
              <p:spPr bwMode="auto">
                <a:xfrm>
                  <a:off x="4680012" y="3212976"/>
                  <a:ext cx="432048" cy="468052"/>
                </a:xfrm>
                <a:prstGeom prst="rect">
                  <a:avLst/>
                </a:prstGeom>
                <a:blipFill rotWithShape="1">
                  <a:blip r:embed="rId7"/>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bwMode="auto">
                <a:xfrm>
                  <a:off x="4247964"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7</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3" name="矩形 12"/>
                <p:cNvSpPr>
                  <a:spLocks noRot="1" noChangeAspect="1" noMove="1" noResize="1" noEditPoints="1" noAdjustHandles="1" noChangeArrowheads="1" noChangeShapeType="1" noTextEdit="1"/>
                </p:cNvSpPr>
                <p:nvPr/>
              </p:nvSpPr>
              <p:spPr bwMode="auto">
                <a:xfrm>
                  <a:off x="4247964" y="3212976"/>
                  <a:ext cx="432048" cy="468052"/>
                </a:xfrm>
                <a:prstGeom prst="rect">
                  <a:avLst/>
                </a:prstGeom>
                <a:blipFill rotWithShape="1">
                  <a:blip r:embed="rId8"/>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bwMode="auto">
                <a:xfrm>
                  <a:off x="3815916"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8</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4" name="矩形 13"/>
                <p:cNvSpPr>
                  <a:spLocks noRot="1" noChangeAspect="1" noMove="1" noResize="1" noEditPoints="1" noAdjustHandles="1" noChangeArrowheads="1" noChangeShapeType="1" noTextEdit="1"/>
                </p:cNvSpPr>
                <p:nvPr/>
              </p:nvSpPr>
              <p:spPr bwMode="auto">
                <a:xfrm>
                  <a:off x="3815916" y="3212976"/>
                  <a:ext cx="432048" cy="468052"/>
                </a:xfrm>
                <a:prstGeom prst="rect">
                  <a:avLst/>
                </a:prstGeom>
                <a:blipFill rotWithShape="1">
                  <a:blip r:embed="rId9"/>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bwMode="auto">
                <a:xfrm>
                  <a:off x="3383868"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9</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5" name="矩形 14"/>
                <p:cNvSpPr>
                  <a:spLocks noRot="1" noChangeAspect="1" noMove="1" noResize="1" noEditPoints="1" noAdjustHandles="1" noChangeArrowheads="1" noChangeShapeType="1" noTextEdit="1"/>
                </p:cNvSpPr>
                <p:nvPr/>
              </p:nvSpPr>
              <p:spPr bwMode="auto">
                <a:xfrm>
                  <a:off x="3383868" y="3212976"/>
                  <a:ext cx="432048" cy="468052"/>
                </a:xfrm>
                <a:prstGeom prst="rect">
                  <a:avLst/>
                </a:prstGeom>
                <a:blipFill rotWithShape="1">
                  <a:blip r:embed="rId10"/>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bwMode="auto">
                <a:xfrm>
                  <a:off x="2951820"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10</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6" name="矩形 15"/>
                <p:cNvSpPr>
                  <a:spLocks noRot="1" noChangeAspect="1" noMove="1" noResize="1" noEditPoints="1" noAdjustHandles="1" noChangeArrowheads="1" noChangeShapeType="1" noTextEdit="1"/>
                </p:cNvSpPr>
                <p:nvPr/>
              </p:nvSpPr>
              <p:spPr bwMode="auto">
                <a:xfrm>
                  <a:off x="2951820" y="3212976"/>
                  <a:ext cx="432048" cy="468052"/>
                </a:xfrm>
                <a:prstGeom prst="rect">
                  <a:avLst/>
                </a:prstGeom>
                <a:blipFill rotWithShape="1">
                  <a:blip r:embed="rId11"/>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p:cNvSpPr/>
                <p:nvPr/>
              </p:nvSpPr>
              <p:spPr bwMode="auto">
                <a:xfrm>
                  <a:off x="2519772"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11</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7" name="矩形 16"/>
                <p:cNvSpPr>
                  <a:spLocks noRot="1" noChangeAspect="1" noMove="1" noResize="1" noEditPoints="1" noAdjustHandles="1" noChangeArrowheads="1" noChangeShapeType="1" noTextEdit="1"/>
                </p:cNvSpPr>
                <p:nvPr/>
              </p:nvSpPr>
              <p:spPr bwMode="auto">
                <a:xfrm>
                  <a:off x="2519772" y="3212976"/>
                  <a:ext cx="432048" cy="468052"/>
                </a:xfrm>
                <a:prstGeom prst="rect">
                  <a:avLst/>
                </a:prstGeom>
                <a:blipFill rotWithShape="1">
                  <a:blip r:embed="rId12"/>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bwMode="auto">
                <a:xfrm>
                  <a:off x="2087724"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12</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8" name="矩形 17"/>
                <p:cNvSpPr>
                  <a:spLocks noRot="1" noChangeAspect="1" noMove="1" noResize="1" noEditPoints="1" noAdjustHandles="1" noChangeArrowheads="1" noChangeShapeType="1" noTextEdit="1"/>
                </p:cNvSpPr>
                <p:nvPr/>
              </p:nvSpPr>
              <p:spPr bwMode="auto">
                <a:xfrm>
                  <a:off x="2087724" y="3212976"/>
                  <a:ext cx="432048" cy="468052"/>
                </a:xfrm>
                <a:prstGeom prst="rect">
                  <a:avLst/>
                </a:prstGeom>
                <a:blipFill rotWithShape="1">
                  <a:blip r:embed="rId13"/>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bwMode="auto">
                <a:xfrm>
                  <a:off x="1655676"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13</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9" name="矩形 18"/>
                <p:cNvSpPr>
                  <a:spLocks noRot="1" noChangeAspect="1" noMove="1" noResize="1" noEditPoints="1" noAdjustHandles="1" noChangeArrowheads="1" noChangeShapeType="1" noTextEdit="1"/>
                </p:cNvSpPr>
                <p:nvPr/>
              </p:nvSpPr>
              <p:spPr bwMode="auto">
                <a:xfrm>
                  <a:off x="1655676" y="3212976"/>
                  <a:ext cx="432048" cy="468052"/>
                </a:xfrm>
                <a:prstGeom prst="rect">
                  <a:avLst/>
                </a:prstGeom>
                <a:blipFill rotWithShape="1">
                  <a:blip r:embed="rId14"/>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bwMode="auto">
                <a:xfrm>
                  <a:off x="1223628"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14</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20" name="矩形 19"/>
                <p:cNvSpPr>
                  <a:spLocks noRot="1" noChangeAspect="1" noMove="1" noResize="1" noEditPoints="1" noAdjustHandles="1" noChangeArrowheads="1" noChangeShapeType="1" noTextEdit="1"/>
                </p:cNvSpPr>
                <p:nvPr/>
              </p:nvSpPr>
              <p:spPr bwMode="auto">
                <a:xfrm>
                  <a:off x="1223628" y="3212976"/>
                  <a:ext cx="432048" cy="468052"/>
                </a:xfrm>
                <a:prstGeom prst="rect">
                  <a:avLst/>
                </a:prstGeom>
                <a:blipFill rotWithShape="1">
                  <a:blip r:embed="rId15"/>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p:cNvSpPr/>
                <p:nvPr/>
              </p:nvSpPr>
              <p:spPr bwMode="auto">
                <a:xfrm>
                  <a:off x="791580" y="3212976"/>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15</m:t>
                            </m:r>
                          </m:sub>
                        </m:sSub>
                      </m:oMath>
                    </m:oMathPara>
                  </a14:m>
                  <a:endParaRPr lang="en-US" altLang="zh-CN" sz="1400" b="0" u="none" dirty="0">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21" name="矩形 20"/>
                <p:cNvSpPr>
                  <a:spLocks noRot="1" noChangeAspect="1" noMove="1" noResize="1" noEditPoints="1" noAdjustHandles="1" noChangeArrowheads="1" noChangeShapeType="1" noTextEdit="1"/>
                </p:cNvSpPr>
                <p:nvPr/>
              </p:nvSpPr>
              <p:spPr bwMode="auto">
                <a:xfrm>
                  <a:off x="791580" y="3212976"/>
                  <a:ext cx="432048" cy="468052"/>
                </a:xfrm>
                <a:prstGeom prst="rect">
                  <a:avLst/>
                </a:prstGeom>
                <a:blipFill rotWithShape="1">
                  <a:blip r:embed="rId16"/>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grpSp>
          <p:nvGrpSpPr>
            <p:cNvPr id="22" name="组合 21"/>
            <p:cNvGrpSpPr/>
            <p:nvPr/>
          </p:nvGrpSpPr>
          <p:grpSpPr>
            <a:xfrm>
              <a:off x="791580" y="2348880"/>
              <a:ext cx="396044" cy="612068"/>
              <a:chOff x="791580" y="1520788"/>
              <a:chExt cx="396044" cy="612068"/>
            </a:xfrm>
          </p:grpSpPr>
          <p:sp>
            <p:nvSpPr>
              <p:cNvPr id="45" name="椭圆 44"/>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46" name="直接箭头连接符 45"/>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47" name="文本框 46"/>
                  <p:cNvSpPr txBox="1"/>
                  <p:nvPr/>
                </p:nvSpPr>
                <p:spPr>
                  <a:xfrm>
                    <a:off x="791580" y="1794018"/>
                    <a:ext cx="360040" cy="3157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𝟏𝟓</m:t>
                              </m:r>
                            </m:sup>
                          </m:sSup>
                        </m:oMath>
                      </m:oMathPara>
                    </a14:m>
                    <a:endParaRPr lang="zh-CN" altLang="en-US" u="none" dirty="0"/>
                  </a:p>
                </p:txBody>
              </p:sp>
            </mc:Choice>
            <mc:Fallback>
              <p:sp>
                <p:nvSpPr>
                  <p:cNvPr id="47" name="文本框 46"/>
                  <p:cNvSpPr txBox="1">
                    <a:spLocks noRot="1" noChangeAspect="1" noMove="1" noResize="1" noEditPoints="1" noAdjustHandles="1" noChangeArrowheads="1" noChangeShapeType="1" noTextEdit="1"/>
                  </p:cNvSpPr>
                  <p:nvPr/>
                </p:nvSpPr>
                <p:spPr>
                  <a:xfrm>
                    <a:off x="791580" y="1794018"/>
                    <a:ext cx="360040" cy="315792"/>
                  </a:xfrm>
                  <a:prstGeom prst="rect">
                    <a:avLst/>
                  </a:prstGeom>
                  <a:blipFill rotWithShape="1">
                    <a:blip r:embed="rId17"/>
                  </a:blipFill>
                </p:spPr>
                <p:txBody>
                  <a:bodyPr/>
                  <a:lstStyle/>
                  <a:p>
                    <a:r>
                      <a:rPr lang="zh-CN" altLang="en-US">
                        <a:noFill/>
                      </a:rPr>
                      <a:t> </a:t>
                    </a:r>
                  </a:p>
                </p:txBody>
              </p:sp>
            </mc:Fallback>
          </mc:AlternateContent>
        </p:grpSp>
        <p:grpSp>
          <p:nvGrpSpPr>
            <p:cNvPr id="23" name="组合 22"/>
            <p:cNvGrpSpPr/>
            <p:nvPr/>
          </p:nvGrpSpPr>
          <p:grpSpPr>
            <a:xfrm>
              <a:off x="1655676" y="2348880"/>
              <a:ext cx="396044" cy="864096"/>
              <a:chOff x="791580" y="1520788"/>
              <a:chExt cx="396044" cy="864096"/>
            </a:xfrm>
          </p:grpSpPr>
          <p:cxnSp>
            <p:nvCxnSpPr>
              <p:cNvPr id="41" name="直接箭头连接符 40"/>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42" name="椭圆 41"/>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43" name="直接箭头连接符 42"/>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44" name="文本框 43"/>
                  <p:cNvSpPr txBox="1"/>
                  <p:nvPr/>
                </p:nvSpPr>
                <p:spPr>
                  <a:xfrm>
                    <a:off x="791580" y="1794018"/>
                    <a:ext cx="360040" cy="3157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𝟏𝟕</m:t>
                              </m:r>
                            </m:sup>
                          </m:sSup>
                        </m:oMath>
                      </m:oMathPara>
                    </a14:m>
                    <a:endParaRPr lang="zh-CN" altLang="en-US" u="none" dirty="0"/>
                  </a:p>
                </p:txBody>
              </p:sp>
            </mc:Choice>
            <mc:Fallback>
              <p:sp>
                <p:nvSpPr>
                  <p:cNvPr id="44" name="文本框 43"/>
                  <p:cNvSpPr txBox="1">
                    <a:spLocks noRot="1" noChangeAspect="1" noMove="1" noResize="1" noEditPoints="1" noAdjustHandles="1" noChangeArrowheads="1" noChangeShapeType="1" noTextEdit="1"/>
                  </p:cNvSpPr>
                  <p:nvPr/>
                </p:nvSpPr>
                <p:spPr>
                  <a:xfrm>
                    <a:off x="791580" y="1794018"/>
                    <a:ext cx="360040" cy="315792"/>
                  </a:xfrm>
                  <a:prstGeom prst="rect">
                    <a:avLst/>
                  </a:prstGeom>
                  <a:blipFill rotWithShape="1">
                    <a:blip r:embed="rId18"/>
                  </a:blipFill>
                </p:spPr>
                <p:txBody>
                  <a:bodyPr/>
                  <a:lstStyle/>
                  <a:p>
                    <a:r>
                      <a:rPr lang="zh-CN" altLang="en-US">
                        <a:noFill/>
                      </a:rPr>
                      <a:t> </a:t>
                    </a:r>
                  </a:p>
                </p:txBody>
              </p:sp>
            </mc:Fallback>
          </mc:AlternateContent>
        </p:grpSp>
        <p:grpSp>
          <p:nvGrpSpPr>
            <p:cNvPr id="24" name="组合 23"/>
            <p:cNvGrpSpPr/>
            <p:nvPr/>
          </p:nvGrpSpPr>
          <p:grpSpPr>
            <a:xfrm>
              <a:off x="2976987" y="2347958"/>
              <a:ext cx="396044" cy="864096"/>
              <a:chOff x="791580" y="1520788"/>
              <a:chExt cx="396044" cy="864096"/>
            </a:xfrm>
          </p:grpSpPr>
          <p:cxnSp>
            <p:nvCxnSpPr>
              <p:cNvPr id="37" name="直接箭头连接符 36"/>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38" name="椭圆 37"/>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39" name="直接箭头连接符 38"/>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40" name="文本框 39"/>
                  <p:cNvSpPr txBox="1"/>
                  <p:nvPr/>
                </p:nvSpPr>
                <p:spPr>
                  <a:xfrm>
                    <a:off x="791580" y="1794018"/>
                    <a:ext cx="360040" cy="3157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𝟐𝟏</m:t>
                              </m:r>
                            </m:sup>
                          </m:sSup>
                        </m:oMath>
                      </m:oMathPara>
                    </a14:m>
                    <a:endParaRPr lang="zh-CN" altLang="en-US" u="none" dirty="0"/>
                  </a:p>
                </p:txBody>
              </p:sp>
            </mc:Choice>
            <mc:Fallback>
              <p:sp>
                <p:nvSpPr>
                  <p:cNvPr id="40" name="文本框 39"/>
                  <p:cNvSpPr txBox="1">
                    <a:spLocks noRot="1" noChangeAspect="1" noMove="1" noResize="1" noEditPoints="1" noAdjustHandles="1" noChangeArrowheads="1" noChangeShapeType="1" noTextEdit="1"/>
                  </p:cNvSpPr>
                  <p:nvPr/>
                </p:nvSpPr>
                <p:spPr>
                  <a:xfrm>
                    <a:off x="791580" y="1794018"/>
                    <a:ext cx="360040" cy="315792"/>
                  </a:xfrm>
                  <a:prstGeom prst="rect">
                    <a:avLst/>
                  </a:prstGeom>
                  <a:blipFill rotWithShape="1">
                    <a:blip r:embed="rId19"/>
                  </a:blipFill>
                </p:spPr>
                <p:txBody>
                  <a:bodyPr/>
                  <a:lstStyle/>
                  <a:p>
                    <a:r>
                      <a:rPr lang="zh-CN" altLang="en-US">
                        <a:noFill/>
                      </a:rPr>
                      <a:t> </a:t>
                    </a:r>
                  </a:p>
                </p:txBody>
              </p:sp>
            </mc:Fallback>
          </mc:AlternateContent>
        </p:grpSp>
        <p:grpSp>
          <p:nvGrpSpPr>
            <p:cNvPr id="25" name="组合 24"/>
            <p:cNvGrpSpPr/>
            <p:nvPr/>
          </p:nvGrpSpPr>
          <p:grpSpPr>
            <a:xfrm>
              <a:off x="5546080" y="2347958"/>
              <a:ext cx="396044" cy="864096"/>
              <a:chOff x="791580" y="1520788"/>
              <a:chExt cx="396044" cy="864096"/>
            </a:xfrm>
          </p:grpSpPr>
          <p:cxnSp>
            <p:nvCxnSpPr>
              <p:cNvPr id="33" name="直接箭头连接符 32"/>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34" name="椭圆 33"/>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35" name="直接箭头连接符 34"/>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36" name="文本框 35"/>
                  <p:cNvSpPr txBox="1"/>
                  <p:nvPr/>
                </p:nvSpPr>
                <p:spPr>
                  <a:xfrm>
                    <a:off x="791580" y="1794018"/>
                    <a:ext cx="360040" cy="31258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𝟐𝟎</m:t>
                              </m:r>
                            </m:sup>
                          </m:sSup>
                        </m:oMath>
                      </m:oMathPara>
                    </a14:m>
                    <a:endParaRPr lang="zh-CN" altLang="en-US" u="none" dirty="0"/>
                  </a:p>
                </p:txBody>
              </p:sp>
            </mc:Choice>
            <mc:Fallback>
              <p:sp>
                <p:nvSpPr>
                  <p:cNvPr id="36" name="文本框 35"/>
                  <p:cNvSpPr txBox="1">
                    <a:spLocks noRot="1" noChangeAspect="1" noMove="1" noResize="1" noEditPoints="1" noAdjustHandles="1" noChangeArrowheads="1" noChangeShapeType="1" noTextEdit="1"/>
                  </p:cNvSpPr>
                  <p:nvPr/>
                </p:nvSpPr>
                <p:spPr>
                  <a:xfrm>
                    <a:off x="791580" y="1794018"/>
                    <a:ext cx="360040" cy="312586"/>
                  </a:xfrm>
                  <a:prstGeom prst="rect">
                    <a:avLst/>
                  </a:prstGeom>
                  <a:blipFill rotWithShape="1">
                    <a:blip r:embed="rId20"/>
                  </a:blipFill>
                </p:spPr>
                <p:txBody>
                  <a:bodyPr/>
                  <a:lstStyle/>
                  <a:p>
                    <a:r>
                      <a:rPr lang="zh-CN" altLang="en-US">
                        <a:noFill/>
                      </a:rPr>
                      <a:t> </a:t>
                    </a:r>
                  </a:p>
                </p:txBody>
              </p:sp>
            </mc:Fallback>
          </mc:AlternateContent>
        </p:grpSp>
        <p:grpSp>
          <p:nvGrpSpPr>
            <p:cNvPr id="26" name="组合 25"/>
            <p:cNvGrpSpPr/>
            <p:nvPr/>
          </p:nvGrpSpPr>
          <p:grpSpPr>
            <a:xfrm>
              <a:off x="7070332" y="2347036"/>
              <a:ext cx="850040" cy="864096"/>
              <a:chOff x="791580" y="1520788"/>
              <a:chExt cx="441078" cy="864096"/>
            </a:xfrm>
          </p:grpSpPr>
          <p:cxnSp>
            <p:nvCxnSpPr>
              <p:cNvPr id="29" name="直接箭头连接符 28"/>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30" name="椭圆 29"/>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31" name="直接箭头连接符 30"/>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32" name="文本框 31"/>
                  <p:cNvSpPr txBox="1"/>
                  <p:nvPr/>
                </p:nvSpPr>
                <p:spPr>
                  <a:xfrm>
                    <a:off x="791580" y="1794018"/>
                    <a:ext cx="441078" cy="31258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400" b="1" i="1" u="none" smtClean="0">
                              <a:solidFill>
                                <a:srgbClr val="000000"/>
                              </a:solidFill>
                              <a:latin typeface="Cambria Math" panose="02040503050406030204" pitchFamily="18" charset="0"/>
                            </a:rPr>
                            <m:t>𝟏</m:t>
                          </m:r>
                          <m:r>
                            <a:rPr lang="en-US" altLang="zh-CN" sz="1400" b="1" i="1" u="none" smtClean="0">
                              <a:solidFill>
                                <a:srgbClr val="000000"/>
                              </a:solidFill>
                              <a:latin typeface="Cambria Math" panose="02040503050406030204" pitchFamily="18" charset="0"/>
                            </a:rPr>
                            <m:t>+</m:t>
                          </m:r>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𝟖</m:t>
                              </m:r>
                            </m:sup>
                          </m:sSup>
                        </m:oMath>
                      </m:oMathPara>
                    </a14:m>
                    <a:endParaRPr lang="zh-CN" altLang="en-US" u="none" dirty="0"/>
                  </a:p>
                </p:txBody>
              </p:sp>
            </mc:Choice>
            <mc:Fallback>
              <p:sp>
                <p:nvSpPr>
                  <p:cNvPr id="32" name="文本框 31"/>
                  <p:cNvSpPr txBox="1">
                    <a:spLocks noRot="1" noChangeAspect="1" noMove="1" noResize="1" noEditPoints="1" noAdjustHandles="1" noChangeArrowheads="1" noChangeShapeType="1" noTextEdit="1"/>
                  </p:cNvSpPr>
                  <p:nvPr/>
                </p:nvSpPr>
                <p:spPr>
                  <a:xfrm>
                    <a:off x="791580" y="1794018"/>
                    <a:ext cx="441078" cy="312586"/>
                  </a:xfrm>
                  <a:prstGeom prst="rect">
                    <a:avLst/>
                  </a:prstGeom>
                  <a:blipFill rotWithShape="1">
                    <a:blip r:embed="rId21"/>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7" name="矩形 26"/>
                <p:cNvSpPr/>
                <p:nvPr/>
              </p:nvSpPr>
              <p:spPr bwMode="auto">
                <a:xfrm>
                  <a:off x="804280" y="2032561"/>
                  <a:ext cx="6900068" cy="319426"/>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mod</a:t>
                  </a:r>
                  <a14:m>
                    <m:oMath xmlns:m="http://schemas.openxmlformats.org/officeDocument/2006/math">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 </m:t>
                      </m:r>
                      <m:sSup>
                        <m:sSupPr>
                          <m:ctrlP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pPr>
                        <m:e>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2</m:t>
                          </m:r>
                        </m:e>
                        <m:sup>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31</m:t>
                          </m:r>
                        </m:sup>
                      </m:sSup>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1</m:t>
                      </m:r>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oMath>
                  </a14:m>
                  <a:endPar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p:txBody>
            </p:sp>
          </mc:Choice>
          <mc:Fallback>
            <p:sp>
              <p:nvSpPr>
                <p:cNvPr id="27" name="矩形 26"/>
                <p:cNvSpPr>
                  <a:spLocks noRot="1" noChangeAspect="1" noMove="1" noResize="1" noEditPoints="1" noAdjustHandles="1" noChangeArrowheads="1" noChangeShapeType="1" noTextEdit="1"/>
                </p:cNvSpPr>
                <p:nvPr/>
              </p:nvSpPr>
              <p:spPr bwMode="auto">
                <a:xfrm>
                  <a:off x="804280" y="2032561"/>
                  <a:ext cx="6900068" cy="319426"/>
                </a:xfrm>
                <a:prstGeom prst="rect">
                  <a:avLst/>
                </a:prstGeom>
                <a:blipFill rotWithShape="1">
                  <a:blip r:embed="rId22"/>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28" name="连接符: 肘形 27"/>
            <p:cNvCxnSpPr>
              <a:stCxn id="27" idx="1"/>
              <a:endCxn id="21" idx="1"/>
            </p:cNvCxnSpPr>
            <p:nvPr/>
          </p:nvCxnSpPr>
          <p:spPr bwMode="auto">
            <a:xfrm rot="10800000" flipV="1">
              <a:off x="791580" y="2192274"/>
              <a:ext cx="12700" cy="1254728"/>
            </a:xfrm>
            <a:prstGeom prst="bentConnector3">
              <a:avLst>
                <a:gd name="adj1" fmla="val 1900000"/>
              </a:avLst>
            </a:prstGeom>
            <a:solidFill>
              <a:schemeClr val="accent1"/>
            </a:solidFill>
            <a:ln w="19050" cap="flat" cmpd="sng" algn="ctr">
              <a:solidFill>
                <a:srgbClr val="000000"/>
              </a:solidFill>
              <a:prstDash val="solid"/>
              <a:round/>
              <a:headEnd type="none" w="med" len="med"/>
              <a:tailEnd type="triangle"/>
            </a:ln>
            <a:effectLst/>
          </p:spPr>
        </p:cxnSp>
      </p:grpSp>
      <mc:AlternateContent xmlns:mc="http://schemas.openxmlformats.org/markup-compatibility/2006">
        <mc:Choice xmlns:a14="http://schemas.microsoft.com/office/drawing/2010/main" Requires="a14">
          <p:sp>
            <p:nvSpPr>
              <p:cNvPr id="48" name="文本框 47"/>
              <p:cNvSpPr txBox="1"/>
              <p:nvPr/>
            </p:nvSpPr>
            <p:spPr>
              <a:xfrm>
                <a:off x="383125" y="3941590"/>
                <a:ext cx="8784468" cy="1544269"/>
              </a:xfrm>
              <a:prstGeom prst="rect">
                <a:avLst/>
              </a:prstGeom>
              <a:noFill/>
            </p:spPr>
            <p:txBody>
              <a:bodyPr wrap="square" rtlCol="0">
                <a:spAutoFit/>
              </a:bodyPr>
              <a:lstStyle/>
              <a:p>
                <a:r>
                  <a:rPr lang="en-US" altLang="zh-CN" sz="2400" u="none" dirty="0" err="1">
                    <a:solidFill>
                      <a:srgbClr val="C00000"/>
                    </a:solidFill>
                  </a:rPr>
                  <a:t>LFSRWithWorkMode</a:t>
                </a:r>
                <a:r>
                  <a:rPr lang="en-US" altLang="zh-CN" sz="2400" u="none" dirty="0">
                    <a:solidFill>
                      <a:srgbClr val="C00000"/>
                    </a:solidFill>
                  </a:rPr>
                  <a:t>(</a:t>
                </a:r>
                <a14:m>
                  <m:oMath xmlns:m="http://schemas.openxmlformats.org/officeDocument/2006/math">
                    <m:r>
                      <a:rPr lang="en-US" altLang="zh-CN" sz="2400" b="1" i="1" u="none" smtClean="0">
                        <a:solidFill>
                          <a:srgbClr val="C00000"/>
                        </a:solidFill>
                        <a:latin typeface="Cambria Math" panose="02040503050406030204" pitchFamily="18" charset="0"/>
                      </a:rPr>
                      <m:t>𝒖</m:t>
                    </m:r>
                    <m:r>
                      <a:rPr lang="en-US" altLang="zh-CN" sz="2400" b="1" i="1" u="none" smtClean="0">
                        <a:solidFill>
                          <a:srgbClr val="C00000"/>
                        </a:solidFill>
                        <a:latin typeface="Cambria Math" panose="02040503050406030204" pitchFamily="18" charset="0"/>
                      </a:rPr>
                      <m:t>)</m:t>
                    </m:r>
                  </m:oMath>
                </a14:m>
                <a:endParaRPr lang="en-US" altLang="zh-CN" sz="2400" b="1" u="none" dirty="0">
                  <a:solidFill>
                    <a:srgbClr val="C00000"/>
                  </a:solidFill>
                </a:endParaRPr>
              </a:p>
              <a:p>
                <a:pPr>
                  <a:lnSpc>
                    <a:spcPct val="125000"/>
                  </a:lnSpc>
                </a:pPr>
                <a:r>
                  <a:rPr lang="en-US" altLang="zh-CN" sz="1800" u="none" dirty="0">
                    <a:solidFill>
                      <a:srgbClr val="000000"/>
                    </a:solidFill>
                  </a:rPr>
                  <a:t>1. </a:t>
                </a:r>
                <a14:m>
                  <m:oMath xmlns:m="http://schemas.openxmlformats.org/officeDocument/2006/math">
                    <m:sSub>
                      <m:sSubPr>
                        <m:ctrlPr>
                          <a:rPr lang="en-US" altLang="zh-CN" sz="1800" b="1" i="1" u="none" smtClean="0">
                            <a:solidFill>
                              <a:srgbClr val="000000"/>
                            </a:solidFill>
                            <a:latin typeface="Cambria Math" panose="02040503050406030204" pitchFamily="18" charset="0"/>
                          </a:rPr>
                        </m:ctrlPr>
                      </m:sSubPr>
                      <m:e>
                        <m:r>
                          <a:rPr lang="en-US" altLang="zh-CN" sz="1800" b="1" i="0" u="none" smtClean="0">
                            <a:solidFill>
                              <a:srgbClr val="000000"/>
                            </a:solidFill>
                            <a:latin typeface="Cambria Math" panose="02040503050406030204" pitchFamily="18" charset="0"/>
                          </a:rPr>
                          <m:t>𝐬</m:t>
                        </m:r>
                      </m:e>
                      <m:sub>
                        <m:r>
                          <a:rPr lang="en-US" altLang="zh-CN" sz="1800" b="1" i="0" u="none" smtClean="0">
                            <a:solidFill>
                              <a:srgbClr val="000000"/>
                            </a:solidFill>
                            <a:latin typeface="Cambria Math" panose="02040503050406030204" pitchFamily="18" charset="0"/>
                          </a:rPr>
                          <m:t>𝟏𝟔</m:t>
                        </m:r>
                      </m:sub>
                    </m:sSub>
                    <m:r>
                      <a:rPr lang="en-US" altLang="zh-CN" sz="1800" b="1" i="1" u="none" smtClean="0">
                        <a:solidFill>
                          <a:srgbClr val="000000"/>
                        </a:solidFill>
                        <a:latin typeface="Cambria Math" panose="02040503050406030204" pitchFamily="18" charset="0"/>
                      </a:rPr>
                      <m:t>=</m:t>
                    </m:r>
                    <m:d>
                      <m:dPr>
                        <m:ctrlPr>
                          <a:rPr lang="en-US" altLang="zh-CN" sz="1800" b="1" i="1" u="none" smtClean="0">
                            <a:solidFill>
                              <a:srgbClr val="000000"/>
                            </a:solidFill>
                            <a:latin typeface="Cambria Math" panose="02040503050406030204" pitchFamily="18" charset="0"/>
                          </a:rPr>
                        </m:ctrlPr>
                      </m:dPr>
                      <m:e>
                        <m:sSup>
                          <m:sSupPr>
                            <m:ctrlPr>
                              <a:rPr lang="en-US" altLang="zh-CN" sz="1800" b="1" i="1" u="none" smtClean="0">
                                <a:solidFill>
                                  <a:srgbClr val="000000"/>
                                </a:solidFill>
                                <a:latin typeface="Cambria Math" panose="02040503050406030204" pitchFamily="18" charset="0"/>
                              </a:rPr>
                            </m:ctrlPr>
                          </m:sSupPr>
                          <m:e>
                            <m:r>
                              <a:rPr lang="en-US" altLang="zh-CN" sz="1800" b="1" i="1" u="none" smtClean="0">
                                <a:solidFill>
                                  <a:srgbClr val="000000"/>
                                </a:solidFill>
                                <a:latin typeface="Cambria Math" panose="02040503050406030204" pitchFamily="18" charset="0"/>
                              </a:rPr>
                              <m:t>𝟐</m:t>
                            </m:r>
                          </m:e>
                          <m:sup>
                            <m:r>
                              <a:rPr lang="en-US" altLang="zh-CN" sz="1800" b="1" i="1" u="none" smtClean="0">
                                <a:solidFill>
                                  <a:srgbClr val="000000"/>
                                </a:solidFill>
                                <a:latin typeface="Cambria Math" panose="02040503050406030204" pitchFamily="18" charset="0"/>
                              </a:rPr>
                              <m:t>𝟏𝟓</m:t>
                            </m:r>
                          </m:sup>
                        </m:sSup>
                        <m:r>
                          <a:rPr lang="en-US" altLang="zh-CN" sz="1800" b="1" i="1" u="none" smtClean="0">
                            <a:solidFill>
                              <a:srgbClr val="000000"/>
                            </a:solidFill>
                            <a:latin typeface="Cambria Math" panose="02040503050406030204" pitchFamily="18" charset="0"/>
                          </a:rPr>
                          <m:t>⋅</m:t>
                        </m:r>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𝑺</m:t>
                            </m:r>
                          </m:e>
                          <m:sub>
                            <m:r>
                              <a:rPr lang="en-US" altLang="zh-CN" sz="1800" b="1" i="1" u="none" smtClean="0">
                                <a:solidFill>
                                  <a:srgbClr val="000000"/>
                                </a:solidFill>
                                <a:latin typeface="Cambria Math" panose="02040503050406030204" pitchFamily="18" charset="0"/>
                              </a:rPr>
                              <m:t>𝟏𝟓</m:t>
                            </m:r>
                          </m:sub>
                        </m:sSub>
                        <m:r>
                          <a:rPr lang="en-US" altLang="zh-CN" sz="1800" b="1" i="1" u="none" smtClean="0">
                            <a:solidFill>
                              <a:srgbClr val="000000"/>
                            </a:solidFill>
                            <a:latin typeface="Cambria Math" panose="02040503050406030204" pitchFamily="18" charset="0"/>
                          </a:rPr>
                          <m:t>+</m:t>
                        </m:r>
                        <m:sSup>
                          <m:sSupPr>
                            <m:ctrlPr>
                              <a:rPr lang="en-US" altLang="zh-CN" sz="1800" b="1" i="1" u="none" smtClean="0">
                                <a:solidFill>
                                  <a:srgbClr val="000000"/>
                                </a:solidFill>
                                <a:latin typeface="Cambria Math" panose="02040503050406030204" pitchFamily="18" charset="0"/>
                              </a:rPr>
                            </m:ctrlPr>
                          </m:sSupPr>
                          <m:e>
                            <m:r>
                              <a:rPr lang="en-US" altLang="zh-CN" sz="1800" b="1" i="1" u="none" smtClean="0">
                                <a:solidFill>
                                  <a:srgbClr val="000000"/>
                                </a:solidFill>
                                <a:latin typeface="Cambria Math" panose="02040503050406030204" pitchFamily="18" charset="0"/>
                              </a:rPr>
                              <m:t>𝟐</m:t>
                            </m:r>
                          </m:e>
                          <m:sup>
                            <m:r>
                              <a:rPr lang="en-US" altLang="zh-CN" sz="1800" b="1" i="1" u="none" smtClean="0">
                                <a:solidFill>
                                  <a:srgbClr val="000000"/>
                                </a:solidFill>
                                <a:latin typeface="Cambria Math" panose="02040503050406030204" pitchFamily="18" charset="0"/>
                              </a:rPr>
                              <m:t>𝟏𝟕</m:t>
                            </m:r>
                          </m:sup>
                        </m:sSup>
                        <m:r>
                          <a:rPr lang="en-US" altLang="zh-CN" sz="1800" b="1" i="1" u="none" smtClean="0">
                            <a:solidFill>
                              <a:srgbClr val="000000"/>
                            </a:solidFill>
                            <a:latin typeface="Cambria Math" panose="02040503050406030204" pitchFamily="18" charset="0"/>
                          </a:rPr>
                          <m:t>⋅</m:t>
                        </m:r>
                        <m:sSub>
                          <m:sSubPr>
                            <m:ctrlPr>
                              <a:rPr lang="en-US" altLang="zh-CN" sz="1800" b="1" i="1" u="none" smtClean="0">
                                <a:solidFill>
                                  <a:srgbClr val="000000"/>
                                </a:solidFill>
                                <a:latin typeface="Cambria Math" panose="02040503050406030204" pitchFamily="18" charset="0"/>
                              </a:rPr>
                            </m:ctrlPr>
                          </m:sSubPr>
                          <m:e>
                            <m:r>
                              <m:rPr>
                                <m:sty m:val="p"/>
                              </m:rPr>
                              <a:rPr lang="en-US" altLang="zh-CN" sz="1800" i="1" u="none">
                                <a:solidFill>
                                  <a:srgbClr val="000000"/>
                                </a:solidFill>
                                <a:latin typeface="Cambria Math" panose="02040503050406030204" pitchFamily="18" charset="0"/>
                              </a:rPr>
                              <m:t>s</m:t>
                            </m:r>
                          </m:e>
                          <m:sub>
                            <m:r>
                              <a:rPr lang="en-US" altLang="zh-CN" sz="1800" b="1" i="1" u="none" smtClean="0">
                                <a:solidFill>
                                  <a:srgbClr val="000000"/>
                                </a:solidFill>
                                <a:latin typeface="Cambria Math" panose="02040503050406030204" pitchFamily="18" charset="0"/>
                              </a:rPr>
                              <m:t>𝟏𝟑</m:t>
                            </m:r>
                          </m:sub>
                        </m:sSub>
                        <m:r>
                          <a:rPr lang="en-US" altLang="zh-CN" sz="1800" b="1" i="1" u="none" smtClean="0">
                            <a:solidFill>
                              <a:srgbClr val="000000"/>
                            </a:solidFill>
                            <a:latin typeface="Cambria Math" panose="02040503050406030204" pitchFamily="18" charset="0"/>
                          </a:rPr>
                          <m:t>+</m:t>
                        </m:r>
                        <m:sSup>
                          <m:sSupPr>
                            <m:ctrlPr>
                              <a:rPr lang="en-US" altLang="zh-CN" sz="1800" b="1" i="1" u="none" smtClean="0">
                                <a:solidFill>
                                  <a:srgbClr val="000000"/>
                                </a:solidFill>
                                <a:latin typeface="Cambria Math" panose="02040503050406030204" pitchFamily="18" charset="0"/>
                              </a:rPr>
                            </m:ctrlPr>
                          </m:sSupPr>
                          <m:e>
                            <m:r>
                              <a:rPr lang="en-US" altLang="zh-CN" sz="1800" b="1" i="1" u="none" smtClean="0">
                                <a:solidFill>
                                  <a:srgbClr val="000000"/>
                                </a:solidFill>
                                <a:latin typeface="Cambria Math" panose="02040503050406030204" pitchFamily="18" charset="0"/>
                              </a:rPr>
                              <m:t>𝟐</m:t>
                            </m:r>
                          </m:e>
                          <m:sup>
                            <m:r>
                              <a:rPr lang="en-US" altLang="zh-CN" sz="1800" b="1" i="1" u="none" smtClean="0">
                                <a:solidFill>
                                  <a:srgbClr val="000000"/>
                                </a:solidFill>
                                <a:latin typeface="Cambria Math" panose="02040503050406030204" pitchFamily="18" charset="0"/>
                              </a:rPr>
                              <m:t>𝟐𝟏</m:t>
                            </m:r>
                          </m:sup>
                        </m:sSup>
                        <m:r>
                          <a:rPr lang="en-US" altLang="zh-CN" sz="1800" b="1" i="1" u="none" smtClean="0">
                            <a:solidFill>
                              <a:srgbClr val="000000"/>
                            </a:solidFill>
                            <a:latin typeface="Cambria Math" panose="02040503050406030204" pitchFamily="18" charset="0"/>
                          </a:rPr>
                          <m:t>⋅</m:t>
                        </m:r>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𝟏𝟎</m:t>
                            </m:r>
                          </m:sub>
                        </m:sSub>
                        <m:r>
                          <a:rPr lang="en-US" altLang="zh-CN" sz="1800" b="1" i="1" u="none" smtClean="0">
                            <a:solidFill>
                              <a:srgbClr val="000000"/>
                            </a:solidFill>
                            <a:latin typeface="Cambria Math" panose="02040503050406030204" pitchFamily="18" charset="0"/>
                          </a:rPr>
                          <m:t>+</m:t>
                        </m:r>
                        <m:sSup>
                          <m:sSupPr>
                            <m:ctrlPr>
                              <a:rPr lang="en-US" altLang="zh-CN" sz="1800" b="1" i="1" u="none" smtClean="0">
                                <a:solidFill>
                                  <a:srgbClr val="000000"/>
                                </a:solidFill>
                                <a:latin typeface="Cambria Math" panose="02040503050406030204" pitchFamily="18" charset="0"/>
                              </a:rPr>
                            </m:ctrlPr>
                          </m:sSupPr>
                          <m:e>
                            <m:r>
                              <a:rPr lang="en-US" altLang="zh-CN" sz="1800" b="1" i="1" u="none" smtClean="0">
                                <a:solidFill>
                                  <a:srgbClr val="000000"/>
                                </a:solidFill>
                                <a:latin typeface="Cambria Math" panose="02040503050406030204" pitchFamily="18" charset="0"/>
                              </a:rPr>
                              <m:t>𝟐</m:t>
                            </m:r>
                          </m:e>
                          <m:sup>
                            <m:r>
                              <a:rPr lang="en-US" altLang="zh-CN" sz="1800" b="1" i="1" u="none" smtClean="0">
                                <a:solidFill>
                                  <a:srgbClr val="000000"/>
                                </a:solidFill>
                                <a:latin typeface="Cambria Math" panose="02040503050406030204" pitchFamily="18" charset="0"/>
                              </a:rPr>
                              <m:t>𝟐𝟎</m:t>
                            </m:r>
                          </m:sup>
                        </m:sSup>
                        <m:r>
                          <a:rPr lang="en-US" altLang="zh-CN" sz="1800" b="1" i="1" u="none" smtClean="0">
                            <a:solidFill>
                              <a:srgbClr val="000000"/>
                            </a:solidFill>
                            <a:latin typeface="Cambria Math" panose="02040503050406030204" pitchFamily="18" charset="0"/>
                          </a:rPr>
                          <m:t>⋅</m:t>
                        </m:r>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𝟒</m:t>
                            </m:r>
                          </m:sub>
                        </m:sSub>
                        <m:r>
                          <a:rPr lang="en-US" altLang="zh-CN" sz="1800" b="1" i="1" u="none" smtClean="0">
                            <a:solidFill>
                              <a:srgbClr val="000000"/>
                            </a:solidFill>
                            <a:latin typeface="Cambria Math" panose="02040503050406030204" pitchFamily="18" charset="0"/>
                          </a:rPr>
                          <m:t>+</m:t>
                        </m:r>
                        <m:d>
                          <m:dPr>
                            <m:ctrlPr>
                              <a:rPr lang="en-US" altLang="zh-CN" sz="1800" b="1" i="1" u="none" smtClean="0">
                                <a:solidFill>
                                  <a:srgbClr val="000000"/>
                                </a:solidFill>
                                <a:latin typeface="Cambria Math" panose="02040503050406030204" pitchFamily="18" charset="0"/>
                              </a:rPr>
                            </m:ctrlPr>
                          </m:dPr>
                          <m:e>
                            <m:r>
                              <a:rPr lang="en-US" altLang="zh-CN" sz="1800" b="1" i="1" u="none" smtClean="0">
                                <a:solidFill>
                                  <a:srgbClr val="000000"/>
                                </a:solidFill>
                                <a:latin typeface="Cambria Math" panose="02040503050406030204" pitchFamily="18" charset="0"/>
                              </a:rPr>
                              <m:t>𝟏</m:t>
                            </m:r>
                            <m:r>
                              <a:rPr lang="en-US" altLang="zh-CN" sz="1800" b="1" i="1" u="none" smtClean="0">
                                <a:solidFill>
                                  <a:srgbClr val="000000"/>
                                </a:solidFill>
                                <a:latin typeface="Cambria Math" panose="02040503050406030204" pitchFamily="18" charset="0"/>
                              </a:rPr>
                              <m:t>+</m:t>
                            </m:r>
                            <m:sSup>
                              <m:sSupPr>
                                <m:ctrlPr>
                                  <a:rPr lang="en-US" altLang="zh-CN" sz="1800" b="1" i="1" u="none" smtClean="0">
                                    <a:solidFill>
                                      <a:srgbClr val="000000"/>
                                    </a:solidFill>
                                    <a:latin typeface="Cambria Math" panose="02040503050406030204" pitchFamily="18" charset="0"/>
                                  </a:rPr>
                                </m:ctrlPr>
                              </m:sSupPr>
                              <m:e>
                                <m:r>
                                  <a:rPr lang="en-US" altLang="zh-CN" sz="1800" b="1" i="1" u="none" smtClean="0">
                                    <a:solidFill>
                                      <a:srgbClr val="000000"/>
                                    </a:solidFill>
                                    <a:latin typeface="Cambria Math" panose="02040503050406030204" pitchFamily="18" charset="0"/>
                                  </a:rPr>
                                  <m:t>𝟐</m:t>
                                </m:r>
                              </m:e>
                              <m:sup>
                                <m:r>
                                  <a:rPr lang="en-US" altLang="zh-CN" sz="1800" b="1" i="1" u="none" smtClean="0">
                                    <a:solidFill>
                                      <a:srgbClr val="000000"/>
                                    </a:solidFill>
                                    <a:latin typeface="Cambria Math" panose="02040503050406030204" pitchFamily="18" charset="0"/>
                                  </a:rPr>
                                  <m:t>𝟖</m:t>
                                </m:r>
                              </m:sup>
                            </m:sSup>
                          </m:e>
                        </m:d>
                        <m:r>
                          <a:rPr lang="en-US" altLang="zh-CN" sz="1800" b="1" i="1" u="none" smtClean="0">
                            <a:solidFill>
                              <a:srgbClr val="000000"/>
                            </a:solidFill>
                            <a:latin typeface="Cambria Math" panose="02040503050406030204" pitchFamily="18" charset="0"/>
                          </a:rPr>
                          <m:t>⋅</m:t>
                        </m:r>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𝟎</m:t>
                            </m:r>
                          </m:sub>
                        </m:sSub>
                      </m:e>
                    </m:d>
                    <m:r>
                      <a:rPr lang="en-US" altLang="zh-CN" sz="1800" b="1" i="1" u="none" smtClean="0">
                        <a:solidFill>
                          <a:srgbClr val="000000"/>
                        </a:solidFill>
                        <a:latin typeface="Cambria Math" panose="02040503050406030204" pitchFamily="18" charset="0"/>
                      </a:rPr>
                      <m:t> </m:t>
                    </m:r>
                    <m:r>
                      <a:rPr lang="en-US" altLang="zh-CN" sz="1800" b="1" i="0" u="none" smtClean="0">
                        <a:solidFill>
                          <a:srgbClr val="000000"/>
                        </a:solidFill>
                        <a:latin typeface="Cambria Math" panose="02040503050406030204" pitchFamily="18" charset="0"/>
                      </a:rPr>
                      <m:t>𝐦𝐨𝐝</m:t>
                    </m:r>
                    <m:r>
                      <a:rPr lang="en-US" altLang="zh-CN" sz="1800" b="1" i="1" u="none" smtClean="0">
                        <a:solidFill>
                          <a:srgbClr val="000000"/>
                        </a:solidFill>
                        <a:latin typeface="Cambria Math" panose="02040503050406030204" pitchFamily="18" charset="0"/>
                      </a:rPr>
                      <m:t> (</m:t>
                    </m:r>
                    <m:sSup>
                      <m:sSupPr>
                        <m:ctrlPr>
                          <a:rPr lang="en-US" altLang="zh-CN" sz="1800" b="1" i="1" u="none" smtClean="0">
                            <a:solidFill>
                              <a:srgbClr val="000000"/>
                            </a:solidFill>
                            <a:latin typeface="Cambria Math" panose="02040503050406030204" pitchFamily="18" charset="0"/>
                          </a:rPr>
                        </m:ctrlPr>
                      </m:sSupPr>
                      <m:e>
                        <m:r>
                          <a:rPr lang="en-US" altLang="zh-CN" sz="1800" b="1" i="1" u="none" smtClean="0">
                            <a:solidFill>
                              <a:srgbClr val="000000"/>
                            </a:solidFill>
                            <a:latin typeface="Cambria Math" panose="02040503050406030204" pitchFamily="18" charset="0"/>
                          </a:rPr>
                          <m:t>𝟐</m:t>
                        </m:r>
                      </m:e>
                      <m:sup>
                        <m:r>
                          <a:rPr lang="en-US" altLang="zh-CN" sz="1800" b="1" i="1" u="none" smtClean="0">
                            <a:solidFill>
                              <a:srgbClr val="000000"/>
                            </a:solidFill>
                            <a:latin typeface="Cambria Math" panose="02040503050406030204" pitchFamily="18" charset="0"/>
                          </a:rPr>
                          <m:t>𝟑𝟏</m:t>
                        </m:r>
                      </m:sup>
                    </m:sSup>
                    <m:r>
                      <a:rPr lang="en-US" altLang="zh-CN" sz="1800" b="1" i="1" u="none" smtClean="0">
                        <a:solidFill>
                          <a:srgbClr val="000000"/>
                        </a:solidFill>
                        <a:latin typeface="Cambria Math" panose="02040503050406030204" pitchFamily="18" charset="0"/>
                      </a:rPr>
                      <m:t>−</m:t>
                    </m:r>
                    <m:r>
                      <a:rPr lang="en-US" altLang="zh-CN" sz="1800" b="1" i="1" u="none" smtClean="0">
                        <a:solidFill>
                          <a:srgbClr val="000000"/>
                        </a:solidFill>
                        <a:latin typeface="Cambria Math" panose="02040503050406030204" pitchFamily="18" charset="0"/>
                      </a:rPr>
                      <m:t>𝟏</m:t>
                    </m:r>
                    <m:r>
                      <a:rPr lang="en-US" altLang="zh-CN" sz="1800" b="1" i="1" u="none" smtClean="0">
                        <a:solidFill>
                          <a:srgbClr val="000000"/>
                        </a:solidFill>
                        <a:latin typeface="Cambria Math" panose="02040503050406030204" pitchFamily="18" charset="0"/>
                      </a:rPr>
                      <m:t>) </m:t>
                    </m:r>
                  </m:oMath>
                </a14:m>
                <a:endParaRPr lang="en-US" altLang="zh-CN" sz="1800" u="none" dirty="0">
                  <a:solidFill>
                    <a:srgbClr val="000000"/>
                  </a:solidFill>
                </a:endParaRPr>
              </a:p>
              <a:p>
                <a:pPr>
                  <a:lnSpc>
                    <a:spcPct val="125000"/>
                  </a:lnSpc>
                </a:pPr>
                <a:r>
                  <a:rPr lang="en-US" altLang="zh-CN" sz="1800" u="none" dirty="0">
                    <a:solidFill>
                      <a:srgbClr val="000000"/>
                    </a:solidFill>
                  </a:rPr>
                  <a:t>2. </a:t>
                </a:r>
                <a:r>
                  <a:rPr lang="zh-CN" altLang="en-US" sz="1800" u="none" dirty="0">
                    <a:solidFill>
                      <a:srgbClr val="000000"/>
                    </a:solidFill>
                  </a:rPr>
                  <a:t>若</a:t>
                </a:r>
                <a14:m>
                  <m:oMath xmlns:m="http://schemas.openxmlformats.org/officeDocument/2006/math">
                    <m:r>
                      <a:rPr lang="en-US" altLang="zh-CN" sz="1800" b="1" i="0" u="none" smtClean="0">
                        <a:solidFill>
                          <a:srgbClr val="000000"/>
                        </a:solidFill>
                        <a:latin typeface="Cambria Math" panose="02040503050406030204" pitchFamily="18" charset="0"/>
                      </a:rPr>
                      <m:t> </m:t>
                    </m:r>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𝟏𝟔</m:t>
                        </m:r>
                      </m:sub>
                    </m:sSub>
                    <m:r>
                      <a:rPr lang="en-US" altLang="zh-CN" sz="1800" b="1" i="1" u="none" smtClean="0">
                        <a:solidFill>
                          <a:srgbClr val="000000"/>
                        </a:solidFill>
                        <a:latin typeface="Cambria Math" panose="02040503050406030204" pitchFamily="18" charset="0"/>
                      </a:rPr>
                      <m:t>=</m:t>
                    </m:r>
                    <m:r>
                      <a:rPr lang="en-US" altLang="zh-CN" sz="1800" b="1" i="1" u="none" smtClean="0">
                        <a:solidFill>
                          <a:srgbClr val="000000"/>
                        </a:solidFill>
                        <a:latin typeface="Cambria Math" panose="02040503050406030204" pitchFamily="18" charset="0"/>
                      </a:rPr>
                      <m:t>𝟎</m:t>
                    </m:r>
                  </m:oMath>
                </a14:m>
                <a:r>
                  <a:rPr lang="zh-CN" altLang="en-US" sz="1800" u="none" dirty="0">
                    <a:solidFill>
                      <a:srgbClr val="000000"/>
                    </a:solidFill>
                  </a:rPr>
                  <a:t>，则令</a:t>
                </a:r>
                <a14:m>
                  <m:oMath xmlns:m="http://schemas.openxmlformats.org/officeDocument/2006/math">
                    <m:r>
                      <a:rPr lang="en-US" altLang="zh-CN" sz="1800" b="1" i="0" u="none" smtClean="0">
                        <a:solidFill>
                          <a:srgbClr val="000000"/>
                        </a:solidFill>
                        <a:latin typeface="Cambria Math" panose="02040503050406030204" pitchFamily="18" charset="0"/>
                      </a:rPr>
                      <m:t> </m:t>
                    </m:r>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𝟏𝟔</m:t>
                        </m:r>
                      </m:sub>
                    </m:sSub>
                    <m:r>
                      <a:rPr lang="en-US" altLang="zh-CN" sz="1800" b="1" i="1" u="none" smtClean="0">
                        <a:solidFill>
                          <a:srgbClr val="000000"/>
                        </a:solidFill>
                        <a:latin typeface="Cambria Math" panose="02040503050406030204" pitchFamily="18" charset="0"/>
                      </a:rPr>
                      <m:t>=</m:t>
                    </m:r>
                    <m:sSup>
                      <m:sSupPr>
                        <m:ctrlPr>
                          <a:rPr lang="en-US" altLang="zh-CN" sz="1800" b="1" i="1" u="none" smtClean="0">
                            <a:solidFill>
                              <a:srgbClr val="000000"/>
                            </a:solidFill>
                            <a:latin typeface="Cambria Math" panose="02040503050406030204" pitchFamily="18" charset="0"/>
                          </a:rPr>
                        </m:ctrlPr>
                      </m:sSupPr>
                      <m:e>
                        <m:r>
                          <a:rPr lang="en-US" altLang="zh-CN" sz="1800" b="1" i="1" u="none" smtClean="0">
                            <a:solidFill>
                              <a:srgbClr val="000000"/>
                            </a:solidFill>
                            <a:latin typeface="Cambria Math" panose="02040503050406030204" pitchFamily="18" charset="0"/>
                          </a:rPr>
                          <m:t>𝟐</m:t>
                        </m:r>
                      </m:e>
                      <m:sup>
                        <m:r>
                          <a:rPr lang="en-US" altLang="zh-CN" sz="1800" b="1" i="1" u="none" smtClean="0">
                            <a:solidFill>
                              <a:srgbClr val="000000"/>
                            </a:solidFill>
                            <a:latin typeface="Cambria Math" panose="02040503050406030204" pitchFamily="18" charset="0"/>
                          </a:rPr>
                          <m:t>𝟑𝟏</m:t>
                        </m:r>
                      </m:sup>
                    </m:sSup>
                    <m:r>
                      <a:rPr lang="en-US" altLang="zh-CN" sz="1800" b="1" i="1" u="none" smtClean="0">
                        <a:solidFill>
                          <a:srgbClr val="000000"/>
                        </a:solidFill>
                        <a:latin typeface="Cambria Math" panose="02040503050406030204" pitchFamily="18" charset="0"/>
                      </a:rPr>
                      <m:t>−</m:t>
                    </m:r>
                    <m:r>
                      <a:rPr lang="en-US" altLang="zh-CN" sz="1800" b="1" i="1" u="none" smtClean="0">
                        <a:solidFill>
                          <a:srgbClr val="000000"/>
                        </a:solidFill>
                        <a:latin typeface="Cambria Math" panose="02040503050406030204" pitchFamily="18" charset="0"/>
                      </a:rPr>
                      <m:t>𝟏</m:t>
                    </m:r>
                  </m:oMath>
                </a14:m>
                <a:endParaRPr lang="en-US" altLang="zh-CN" sz="1800" u="none" dirty="0">
                  <a:solidFill>
                    <a:srgbClr val="000000"/>
                  </a:solidFill>
                </a:endParaRPr>
              </a:p>
              <a:p>
                <a:pPr>
                  <a:lnSpc>
                    <a:spcPct val="125000"/>
                  </a:lnSpc>
                </a:pPr>
                <a:r>
                  <a:rPr lang="en-US" altLang="zh-CN" sz="1800" u="none" dirty="0">
                    <a:solidFill>
                      <a:srgbClr val="000000"/>
                    </a:solidFill>
                  </a:rPr>
                  <a:t>3. </a:t>
                </a:r>
                <a14:m>
                  <m:oMath xmlns:m="http://schemas.openxmlformats.org/officeDocument/2006/math">
                    <m:d>
                      <m:dPr>
                        <m:ctrlPr>
                          <a:rPr lang="en-US" altLang="zh-CN" sz="1800" b="1" i="1" u="none" smtClean="0">
                            <a:solidFill>
                              <a:srgbClr val="000000"/>
                            </a:solidFill>
                            <a:latin typeface="Cambria Math" panose="02040503050406030204" pitchFamily="18" charset="0"/>
                          </a:rPr>
                        </m:ctrlPr>
                      </m:dPr>
                      <m:e>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𝟏𝟔</m:t>
                            </m:r>
                          </m:sub>
                        </m:sSub>
                        <m:r>
                          <a:rPr lang="en-US" altLang="zh-CN" sz="1800" b="1" i="1" u="none" smtClean="0">
                            <a:solidFill>
                              <a:srgbClr val="000000"/>
                            </a:solidFill>
                            <a:latin typeface="Cambria Math" panose="02040503050406030204" pitchFamily="18" charset="0"/>
                          </a:rPr>
                          <m:t>,</m:t>
                        </m:r>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𝟏𝟓</m:t>
                            </m:r>
                          </m:sub>
                        </m:sSub>
                        <m:r>
                          <a:rPr lang="en-US" altLang="zh-CN" sz="1800" b="1" i="1" u="none" smtClean="0">
                            <a:solidFill>
                              <a:srgbClr val="000000"/>
                            </a:solidFill>
                            <a:latin typeface="Cambria Math" panose="02040503050406030204" pitchFamily="18" charset="0"/>
                          </a:rPr>
                          <m:t>,…,</m:t>
                        </m:r>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𝟐</m:t>
                            </m:r>
                          </m:sub>
                        </m:sSub>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𝟏</m:t>
                            </m:r>
                          </m:sub>
                        </m:sSub>
                      </m:e>
                    </m:d>
                    <m:r>
                      <a:rPr lang="en-US" altLang="zh-CN" sz="1800" b="1" i="1" u="none" smtClean="0">
                        <a:solidFill>
                          <a:srgbClr val="000000"/>
                        </a:solidFill>
                        <a:latin typeface="Cambria Math" panose="02040503050406030204" pitchFamily="18" charset="0"/>
                      </a:rPr>
                      <m:t>→(</m:t>
                    </m:r>
                    <m:sSub>
                      <m:sSubPr>
                        <m:ctrlPr>
                          <a:rPr lang="en-US" altLang="zh-CN" sz="1800" b="1" i="1" u="none" smtClean="0">
                            <a:solidFill>
                              <a:srgbClr val="000000"/>
                            </a:solidFill>
                            <a:latin typeface="Cambria Math" panose="02040503050406030204" pitchFamily="18" charset="0"/>
                          </a:rPr>
                        </m:ctrlPr>
                      </m:sSubPr>
                      <m:e>
                        <m:r>
                          <a:rPr lang="en-US" altLang="zh-CN" sz="1800" b="1" i="0" u="none" smtClean="0">
                            <a:solidFill>
                              <a:srgbClr val="000000"/>
                            </a:solidFill>
                            <a:latin typeface="Cambria Math" panose="02040503050406030204" pitchFamily="18" charset="0"/>
                          </a:rPr>
                          <m:t>𝐬</m:t>
                        </m:r>
                      </m:e>
                      <m:sub>
                        <m:r>
                          <a:rPr lang="en-US" altLang="zh-CN" sz="1800" b="1" i="0" u="none" smtClean="0">
                            <a:solidFill>
                              <a:srgbClr val="000000"/>
                            </a:solidFill>
                            <a:latin typeface="Cambria Math" panose="02040503050406030204" pitchFamily="18" charset="0"/>
                          </a:rPr>
                          <m:t>𝟏𝟓</m:t>
                        </m:r>
                      </m:sub>
                    </m:sSub>
                    <m:r>
                      <a:rPr lang="en-US" altLang="zh-CN" sz="1800" b="1" i="0" u="none" smtClean="0">
                        <a:solidFill>
                          <a:srgbClr val="000000"/>
                        </a:solidFill>
                        <a:latin typeface="Cambria Math" panose="02040503050406030204" pitchFamily="18" charset="0"/>
                      </a:rPr>
                      <m:t>,</m:t>
                    </m:r>
                    <m:sSub>
                      <m:sSubPr>
                        <m:ctrlPr>
                          <a:rPr lang="en-US" altLang="zh-CN" sz="1800" b="1" i="1" u="none" smtClean="0">
                            <a:solidFill>
                              <a:srgbClr val="000000"/>
                            </a:solidFill>
                            <a:latin typeface="Cambria Math" panose="02040503050406030204" pitchFamily="18" charset="0"/>
                          </a:rPr>
                        </m:ctrlPr>
                      </m:sSubPr>
                      <m:e>
                        <m:r>
                          <a:rPr lang="en-US" altLang="zh-CN" sz="1800" b="1" i="0" u="none" smtClean="0">
                            <a:solidFill>
                              <a:srgbClr val="000000"/>
                            </a:solidFill>
                            <a:latin typeface="Cambria Math" panose="02040503050406030204" pitchFamily="18" charset="0"/>
                          </a:rPr>
                          <m:t>𝐬</m:t>
                        </m:r>
                      </m:e>
                      <m:sub>
                        <m:r>
                          <a:rPr lang="en-US" altLang="zh-CN" sz="1800" b="1" i="0" u="none" smtClean="0">
                            <a:solidFill>
                              <a:srgbClr val="000000"/>
                            </a:solidFill>
                            <a:latin typeface="Cambria Math" panose="02040503050406030204" pitchFamily="18" charset="0"/>
                          </a:rPr>
                          <m:t>𝟏𝟒</m:t>
                        </m:r>
                      </m:sub>
                    </m:sSub>
                    <m:r>
                      <a:rPr lang="en-US" altLang="zh-CN" sz="1800" b="1" i="0" u="none" smtClean="0">
                        <a:solidFill>
                          <a:srgbClr val="000000"/>
                        </a:solidFill>
                        <a:latin typeface="Cambria Math" panose="02040503050406030204" pitchFamily="18" charset="0"/>
                      </a:rPr>
                      <m:t>,</m:t>
                    </m:r>
                    <m:r>
                      <a:rPr lang="en-US" altLang="zh-CN" sz="1800" b="1" i="1" u="none" smtClean="0">
                        <a:solidFill>
                          <a:srgbClr val="000000"/>
                        </a:solidFill>
                        <a:latin typeface="Cambria Math" panose="02040503050406030204" pitchFamily="18" charset="0"/>
                      </a:rPr>
                      <m:t>…,</m:t>
                    </m:r>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𝟏</m:t>
                        </m:r>
                      </m:sub>
                    </m:sSub>
                    <m:r>
                      <a:rPr lang="en-US" altLang="zh-CN" sz="1800" b="1" i="1" u="none" smtClean="0">
                        <a:solidFill>
                          <a:srgbClr val="000000"/>
                        </a:solidFill>
                        <a:latin typeface="Cambria Math" panose="02040503050406030204" pitchFamily="18" charset="0"/>
                      </a:rPr>
                      <m:t>, </m:t>
                    </m:r>
                    <m:sSub>
                      <m:sSubPr>
                        <m:ctrlPr>
                          <a:rPr lang="en-US" altLang="zh-CN" sz="1800" b="1" i="1" u="none" smtClean="0">
                            <a:solidFill>
                              <a:srgbClr val="000000"/>
                            </a:solidFill>
                            <a:latin typeface="Cambria Math" panose="02040503050406030204" pitchFamily="18" charset="0"/>
                          </a:rPr>
                        </m:ctrlPr>
                      </m:sSubPr>
                      <m:e>
                        <m:r>
                          <a:rPr lang="en-US" altLang="zh-CN" sz="1800" b="1" i="1" u="none" smtClean="0">
                            <a:solidFill>
                              <a:srgbClr val="000000"/>
                            </a:solidFill>
                            <a:latin typeface="Cambria Math" panose="02040503050406030204" pitchFamily="18" charset="0"/>
                          </a:rPr>
                          <m:t>𝒔</m:t>
                        </m:r>
                      </m:e>
                      <m:sub>
                        <m:r>
                          <a:rPr lang="en-US" altLang="zh-CN" sz="1800" b="1" i="1" u="none" smtClean="0">
                            <a:solidFill>
                              <a:srgbClr val="000000"/>
                            </a:solidFill>
                            <a:latin typeface="Cambria Math" panose="02040503050406030204" pitchFamily="18" charset="0"/>
                          </a:rPr>
                          <m:t>𝟎</m:t>
                        </m:r>
                      </m:sub>
                    </m:sSub>
                    <m:r>
                      <a:rPr lang="en-US" altLang="zh-CN" sz="1800" b="1" i="1" u="none" smtClean="0">
                        <a:solidFill>
                          <a:srgbClr val="000000"/>
                        </a:solidFill>
                        <a:latin typeface="Cambria Math" panose="02040503050406030204" pitchFamily="18" charset="0"/>
                      </a:rPr>
                      <m:t>)</m:t>
                    </m:r>
                  </m:oMath>
                </a14:m>
                <a:endParaRPr lang="zh-CN" altLang="en-US" sz="1800" u="none" dirty="0">
                  <a:solidFill>
                    <a:srgbClr val="000000"/>
                  </a:solidFill>
                </a:endParaRPr>
              </a:p>
            </p:txBody>
          </p:sp>
        </mc:Choice>
        <mc:Fallback>
          <p:sp>
            <p:nvSpPr>
              <p:cNvPr id="48" name="文本框 47"/>
              <p:cNvSpPr txBox="1">
                <a:spLocks noRot="1" noChangeAspect="1" noMove="1" noResize="1" noEditPoints="1" noAdjustHandles="1" noChangeArrowheads="1" noChangeShapeType="1" noTextEdit="1"/>
              </p:cNvSpPr>
              <p:nvPr/>
            </p:nvSpPr>
            <p:spPr>
              <a:xfrm>
                <a:off x="383125" y="3941590"/>
                <a:ext cx="8784468" cy="1544269"/>
              </a:xfrm>
              <a:prstGeom prst="rect">
                <a:avLst/>
              </a:prstGeom>
              <a:blipFill rotWithShape="1">
                <a:blip r:embed="rId23"/>
                <a:stretch>
                  <a:fillRect l="-3" t="-9" r="1" b="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7"/>
          <p:cNvSpPr/>
          <p:nvPr/>
        </p:nvSpPr>
        <p:spPr bwMode="auto">
          <a:xfrm>
            <a:off x="6354198" y="5768848"/>
            <a:ext cx="396044" cy="36004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3" name="椭圆 12"/>
          <p:cNvSpPr/>
          <p:nvPr/>
        </p:nvSpPr>
        <p:spPr bwMode="auto">
          <a:xfrm>
            <a:off x="2663788" y="5769260"/>
            <a:ext cx="396044" cy="36004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226307" name="Rectangle 3"/>
          <p:cNvSpPr>
            <a:spLocks noGrp="1" noChangeArrowheads="1"/>
          </p:cNvSpPr>
          <p:nvPr>
            <p:ph idx="1"/>
          </p:nvPr>
        </p:nvSpPr>
        <p:spPr>
          <a:xfrm>
            <a:off x="457200" y="1521324"/>
            <a:ext cx="8229600" cy="4824000"/>
          </a:xfrm>
        </p:spPr>
        <p:txBody>
          <a:bodyPr/>
          <a:lstStyle/>
          <a:p>
            <a:pPr lvl="1">
              <a:lnSpc>
                <a:spcPct val="150000"/>
              </a:lnSpc>
              <a:buClr>
                <a:schemeClr val="bg1">
                  <a:lumMod val="60000"/>
                  <a:lumOff val="40000"/>
                </a:schemeClr>
              </a:buClr>
              <a:buFont typeface="Wingdings" panose="05000000000000000000" pitchFamily="2" charset="2"/>
              <a:buChar char="u"/>
            </a:pPr>
            <a:r>
              <a:rPr lang="zh-CN" altLang="en-US" dirty="0"/>
              <a:t>序列密码也称流密码</a:t>
            </a:r>
            <a:r>
              <a:rPr lang="zh-CN" altLang="en-US"/>
              <a:t>（</a:t>
            </a:r>
            <a:r>
              <a:rPr lang="en-US" altLang="zh-CN"/>
              <a:t>stream </a:t>
            </a:r>
            <a:r>
              <a:rPr lang="en-US" altLang="zh-CN" dirty="0"/>
              <a:t>cipher</a:t>
            </a:r>
            <a:r>
              <a:rPr lang="zh-CN" altLang="en-US" dirty="0"/>
              <a:t>）</a:t>
            </a:r>
            <a:endParaRPr lang="en-US" altLang="zh-CN" dirty="0"/>
          </a:p>
          <a:p>
            <a:pPr lvl="1">
              <a:lnSpc>
                <a:spcPct val="150000"/>
              </a:lnSpc>
              <a:buClr>
                <a:schemeClr val="bg1">
                  <a:lumMod val="60000"/>
                  <a:lumOff val="40000"/>
                </a:schemeClr>
              </a:buClr>
              <a:buFont typeface="Wingdings" panose="05000000000000000000" pitchFamily="2" charset="2"/>
              <a:buChar char="u"/>
            </a:pPr>
            <a:r>
              <a:rPr lang="zh-CN" altLang="en-US" dirty="0"/>
              <a:t>以某种方式产生密钥流</a:t>
            </a:r>
            <a:r>
              <a:rPr lang="en-US" i="1" dirty="0"/>
              <a:t>k</a:t>
            </a:r>
            <a:r>
              <a:rPr lang="en-US" baseline="-25000" dirty="0"/>
              <a:t>1 </a:t>
            </a:r>
            <a:r>
              <a:rPr lang="en-US" i="1" dirty="0"/>
              <a:t>k</a:t>
            </a:r>
            <a:r>
              <a:rPr lang="en-US" baseline="-25000" dirty="0"/>
              <a:t>2</a:t>
            </a:r>
            <a:r>
              <a:rPr lang="en-US" altLang="zh-CN" dirty="0"/>
              <a:t>…</a:t>
            </a:r>
            <a:endParaRPr lang="en-US" altLang="zh-CN" dirty="0"/>
          </a:p>
          <a:p>
            <a:pPr lvl="1">
              <a:lnSpc>
                <a:spcPct val="150000"/>
              </a:lnSpc>
              <a:buClr>
                <a:schemeClr val="bg1">
                  <a:lumMod val="60000"/>
                  <a:lumOff val="40000"/>
                </a:schemeClr>
              </a:buClr>
              <a:buFont typeface="Wingdings" panose="05000000000000000000" pitchFamily="2" charset="2"/>
              <a:buChar char="u"/>
            </a:pPr>
            <a:r>
              <a:rPr lang="zh-CN" altLang="en-US" dirty="0"/>
              <a:t>将明文表示成连续的字符</a:t>
            </a:r>
            <a:r>
              <a:rPr lang="zh-CN" altLang="en-US"/>
              <a:t>（</a:t>
            </a:r>
            <a:r>
              <a:rPr lang="en-US" altLang="zh-CN"/>
              <a:t>8-bit</a:t>
            </a:r>
            <a:r>
              <a:rPr lang="zh-CN" altLang="en-US"/>
              <a:t>）</a:t>
            </a:r>
            <a:r>
              <a:rPr lang="zh-CN" altLang="en-US" dirty="0"/>
              <a:t>或二进制流</a:t>
            </a:r>
            <a:endParaRPr lang="en-US" altLang="zh-CN" dirty="0"/>
          </a:p>
        </p:txBody>
      </p:sp>
      <p:cxnSp>
        <p:nvCxnSpPr>
          <p:cNvPr id="5" name="直接箭头连接符 4"/>
          <p:cNvCxnSpPr/>
          <p:nvPr/>
        </p:nvCxnSpPr>
        <p:spPr bwMode="auto">
          <a:xfrm>
            <a:off x="709498" y="5908695"/>
            <a:ext cx="8074970" cy="40095"/>
          </a:xfrm>
          <a:prstGeom prst="straightConnector1">
            <a:avLst/>
          </a:prstGeom>
          <a:solidFill>
            <a:schemeClr val="accent1"/>
          </a:solidFill>
          <a:ln w="19050" cap="flat" cmpd="sng" algn="ctr">
            <a:solidFill>
              <a:schemeClr val="accent4">
                <a:lumMod val="10000"/>
              </a:schemeClr>
            </a:solidFill>
            <a:prstDash val="solid"/>
            <a:round/>
            <a:headEnd type="none" w="med" len="med"/>
            <a:tailEnd type="arrow"/>
          </a:ln>
          <a:effectLst/>
        </p:spPr>
      </p:cxnSp>
      <p:sp>
        <p:nvSpPr>
          <p:cNvPr id="11" name="矩形 10"/>
          <p:cNvSpPr/>
          <p:nvPr/>
        </p:nvSpPr>
        <p:spPr bwMode="auto">
          <a:xfrm>
            <a:off x="1693009" y="3811391"/>
            <a:ext cx="2163079" cy="965401"/>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3200" b="0" i="0" u="none" strike="noStrike" cap="none" normalizeH="0" baseline="0" dirty="0">
              <a:ln>
                <a:noFill/>
              </a:ln>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17" name="直接箭头连接符 16"/>
          <p:cNvCxnSpPr/>
          <p:nvPr/>
        </p:nvCxnSpPr>
        <p:spPr bwMode="auto">
          <a:xfrm>
            <a:off x="2865353" y="4776792"/>
            <a:ext cx="1012" cy="1330867"/>
          </a:xfrm>
          <a:prstGeom prst="straightConnector1">
            <a:avLst/>
          </a:prstGeom>
          <a:solidFill>
            <a:schemeClr val="accent1"/>
          </a:solidFill>
          <a:ln w="19050" cap="flat" cmpd="sng" algn="ctr">
            <a:solidFill>
              <a:schemeClr val="accent4">
                <a:lumMod val="10000"/>
              </a:schemeClr>
            </a:solidFill>
            <a:prstDash val="solid"/>
            <a:round/>
            <a:headEnd type="none" w="med" len="med"/>
            <a:tailEnd type="none"/>
          </a:ln>
          <a:effectLst/>
        </p:spPr>
      </p:cxnSp>
      <p:sp>
        <p:nvSpPr>
          <p:cNvPr id="20" name="TextBox 19"/>
          <p:cNvSpPr txBox="1"/>
          <p:nvPr/>
        </p:nvSpPr>
        <p:spPr>
          <a:xfrm>
            <a:off x="-101664" y="5077698"/>
            <a:ext cx="2308195" cy="830997"/>
          </a:xfrm>
          <a:prstGeom prst="rect">
            <a:avLst/>
          </a:prstGeom>
          <a:noFill/>
        </p:spPr>
        <p:txBody>
          <a:bodyPr wrap="square" rtlCol="0">
            <a:spAutoFit/>
          </a:bodyPr>
          <a:lstStyle/>
          <a:p>
            <a:pPr algn="ctr"/>
            <a:r>
              <a:rPr lang="zh-CN" altLang="en-US" sz="2400" u="none" dirty="0">
                <a:solidFill>
                  <a:schemeClr val="accent4">
                    <a:lumMod val="10000"/>
                  </a:schemeClr>
                </a:solidFill>
              </a:rPr>
              <a:t>明文流</a:t>
            </a:r>
            <a:endParaRPr lang="en-US" altLang="zh-CN" sz="2400" u="none" dirty="0">
              <a:solidFill>
                <a:schemeClr val="accent4">
                  <a:lumMod val="10000"/>
                </a:schemeClr>
              </a:solidFill>
            </a:endParaRPr>
          </a:p>
          <a:p>
            <a:pPr algn="ctr"/>
            <a:r>
              <a:rPr lang="en-US" altLang="zh-CN" sz="2400" i="1" u="none" dirty="0">
                <a:solidFill>
                  <a:schemeClr val="accent4">
                    <a:lumMod val="10000"/>
                  </a:schemeClr>
                </a:solidFill>
              </a:rPr>
              <a:t>M</a:t>
            </a:r>
            <a:r>
              <a:rPr lang="en-US" altLang="zh-CN" sz="2400" u="none" dirty="0">
                <a:solidFill>
                  <a:schemeClr val="accent4">
                    <a:lumMod val="10000"/>
                  </a:schemeClr>
                </a:solidFill>
              </a:rPr>
              <a:t>=</a:t>
            </a:r>
            <a:r>
              <a:rPr lang="en-US" altLang="zh-CN" sz="2400" i="1" u="none" kern="0" dirty="0">
                <a:solidFill>
                  <a:srgbClr val="DADADA">
                    <a:lumMod val="10000"/>
                  </a:srgbClr>
                </a:solidFill>
                <a:ea typeface="黑体" panose="02010609060101010101" pitchFamily="49" charset="-122"/>
              </a:rPr>
              <a:t>m</a:t>
            </a:r>
            <a:r>
              <a:rPr lang="en-US" sz="2400" u="none" kern="0" baseline="-25000" dirty="0">
                <a:solidFill>
                  <a:srgbClr val="DADADA">
                    <a:lumMod val="10000"/>
                  </a:srgbClr>
                </a:solidFill>
                <a:ea typeface="黑体" panose="02010609060101010101" pitchFamily="49" charset="-122"/>
              </a:rPr>
              <a:t>1</a:t>
            </a:r>
            <a:r>
              <a:rPr lang="en-US" altLang="zh-CN" sz="2400" i="1" u="none" kern="0" dirty="0">
                <a:solidFill>
                  <a:srgbClr val="DADADA">
                    <a:lumMod val="10000"/>
                  </a:srgbClr>
                </a:solidFill>
                <a:ea typeface="黑体" panose="02010609060101010101" pitchFamily="49" charset="-122"/>
              </a:rPr>
              <a:t>m</a:t>
            </a:r>
            <a:r>
              <a:rPr lang="en-US" sz="2400" u="none" kern="0" baseline="-25000" dirty="0">
                <a:solidFill>
                  <a:srgbClr val="DADADA">
                    <a:lumMod val="10000"/>
                  </a:srgbClr>
                </a:solidFill>
                <a:ea typeface="黑体" panose="02010609060101010101" pitchFamily="49" charset="-122"/>
              </a:rPr>
              <a:t>2</a:t>
            </a:r>
            <a:r>
              <a:rPr lang="en-US" altLang="zh-CN" sz="2400" u="none" dirty="0">
                <a:solidFill>
                  <a:schemeClr val="accent4">
                    <a:lumMod val="10000"/>
                  </a:schemeClr>
                </a:solidFill>
              </a:rPr>
              <a:t>…</a:t>
            </a:r>
            <a:endParaRPr lang="zh-CN" altLang="en-US" sz="2400" u="none" dirty="0">
              <a:solidFill>
                <a:schemeClr val="accent4">
                  <a:lumMod val="10000"/>
                </a:schemeClr>
              </a:solidFill>
            </a:endParaRPr>
          </a:p>
        </p:txBody>
      </p:sp>
      <p:sp>
        <p:nvSpPr>
          <p:cNvPr id="25" name="TextBox 24"/>
          <p:cNvSpPr txBox="1"/>
          <p:nvPr/>
        </p:nvSpPr>
        <p:spPr>
          <a:xfrm>
            <a:off x="3484486" y="5004672"/>
            <a:ext cx="2308195" cy="830997"/>
          </a:xfrm>
          <a:prstGeom prst="rect">
            <a:avLst/>
          </a:prstGeom>
          <a:noFill/>
        </p:spPr>
        <p:txBody>
          <a:bodyPr wrap="square" rtlCol="0">
            <a:spAutoFit/>
          </a:bodyPr>
          <a:lstStyle/>
          <a:p>
            <a:pPr algn="ctr"/>
            <a:r>
              <a:rPr lang="zh-CN" altLang="en-US" sz="2400" u="none" dirty="0">
                <a:solidFill>
                  <a:schemeClr val="accent4">
                    <a:lumMod val="10000"/>
                  </a:schemeClr>
                </a:solidFill>
              </a:rPr>
              <a:t>密文流</a:t>
            </a:r>
            <a:endParaRPr lang="en-US" altLang="zh-CN" sz="2400" u="none" dirty="0">
              <a:solidFill>
                <a:schemeClr val="accent4">
                  <a:lumMod val="10000"/>
                </a:schemeClr>
              </a:solidFill>
            </a:endParaRPr>
          </a:p>
          <a:p>
            <a:pPr algn="ctr"/>
            <a:r>
              <a:rPr lang="en-US" altLang="zh-CN" sz="2400" i="1" u="none" dirty="0">
                <a:solidFill>
                  <a:schemeClr val="accent4">
                    <a:lumMod val="10000"/>
                  </a:schemeClr>
                </a:solidFill>
              </a:rPr>
              <a:t>C</a:t>
            </a:r>
            <a:r>
              <a:rPr lang="en-US" altLang="zh-CN" sz="2400" u="none" dirty="0">
                <a:solidFill>
                  <a:schemeClr val="accent4">
                    <a:lumMod val="10000"/>
                  </a:schemeClr>
                </a:solidFill>
              </a:rPr>
              <a:t>=</a:t>
            </a:r>
            <a:r>
              <a:rPr lang="en-US" altLang="zh-CN" sz="2400" i="1" u="none" kern="0" dirty="0">
                <a:solidFill>
                  <a:srgbClr val="DADADA">
                    <a:lumMod val="10000"/>
                  </a:srgbClr>
                </a:solidFill>
                <a:ea typeface="黑体" panose="02010609060101010101" pitchFamily="49" charset="-122"/>
              </a:rPr>
              <a:t>c</a:t>
            </a:r>
            <a:r>
              <a:rPr lang="en-US" sz="2400" u="none" kern="0" baseline="-25000" dirty="0">
                <a:solidFill>
                  <a:srgbClr val="DADADA">
                    <a:lumMod val="10000"/>
                  </a:srgbClr>
                </a:solidFill>
                <a:ea typeface="黑体" panose="02010609060101010101" pitchFamily="49" charset="-122"/>
              </a:rPr>
              <a:t>1</a:t>
            </a:r>
            <a:r>
              <a:rPr lang="en-US" altLang="zh-CN" sz="2400" i="1" u="none" kern="0" dirty="0">
                <a:solidFill>
                  <a:srgbClr val="DADADA">
                    <a:lumMod val="10000"/>
                  </a:srgbClr>
                </a:solidFill>
                <a:ea typeface="黑体" panose="02010609060101010101" pitchFamily="49" charset="-122"/>
              </a:rPr>
              <a:t>c</a:t>
            </a:r>
            <a:r>
              <a:rPr lang="en-US" sz="2400" u="none" kern="0" baseline="-25000" dirty="0">
                <a:solidFill>
                  <a:srgbClr val="DADADA">
                    <a:lumMod val="10000"/>
                  </a:srgbClr>
                </a:solidFill>
                <a:ea typeface="黑体" panose="02010609060101010101" pitchFamily="49" charset="-122"/>
              </a:rPr>
              <a:t>2</a:t>
            </a:r>
            <a:r>
              <a:rPr lang="en-US" altLang="zh-CN" sz="2400" u="none" dirty="0">
                <a:solidFill>
                  <a:schemeClr val="accent4">
                    <a:lumMod val="10000"/>
                  </a:schemeClr>
                </a:solidFill>
              </a:rPr>
              <a:t>…</a:t>
            </a:r>
            <a:endParaRPr lang="zh-CN" altLang="en-US" sz="2400" u="none" dirty="0">
              <a:solidFill>
                <a:schemeClr val="accent4">
                  <a:lumMod val="10000"/>
                </a:schemeClr>
              </a:solidFill>
            </a:endParaRPr>
          </a:p>
        </p:txBody>
      </p:sp>
      <p:sp>
        <p:nvSpPr>
          <p:cNvPr id="35" name="TextBox 34"/>
          <p:cNvSpPr txBox="1"/>
          <p:nvPr/>
        </p:nvSpPr>
        <p:spPr>
          <a:xfrm>
            <a:off x="6758374" y="4950918"/>
            <a:ext cx="2308195" cy="830997"/>
          </a:xfrm>
          <a:prstGeom prst="rect">
            <a:avLst/>
          </a:prstGeom>
          <a:noFill/>
        </p:spPr>
        <p:txBody>
          <a:bodyPr wrap="square" rtlCol="0">
            <a:spAutoFit/>
          </a:bodyPr>
          <a:lstStyle/>
          <a:p>
            <a:pPr algn="ctr"/>
            <a:r>
              <a:rPr lang="zh-CN" altLang="en-US" sz="2400" u="none" dirty="0">
                <a:solidFill>
                  <a:schemeClr val="accent4">
                    <a:lumMod val="10000"/>
                  </a:schemeClr>
                </a:solidFill>
              </a:rPr>
              <a:t>明文流</a:t>
            </a:r>
            <a:endParaRPr lang="en-US" altLang="zh-CN" sz="2400" u="none" dirty="0">
              <a:solidFill>
                <a:schemeClr val="accent4">
                  <a:lumMod val="10000"/>
                </a:schemeClr>
              </a:solidFill>
            </a:endParaRPr>
          </a:p>
          <a:p>
            <a:pPr algn="ctr"/>
            <a:r>
              <a:rPr lang="en-US" altLang="zh-CN" sz="2400" i="1" u="none" dirty="0">
                <a:solidFill>
                  <a:schemeClr val="accent4">
                    <a:lumMod val="10000"/>
                  </a:schemeClr>
                </a:solidFill>
              </a:rPr>
              <a:t>M</a:t>
            </a:r>
            <a:r>
              <a:rPr lang="en-US" altLang="zh-CN" sz="2400" u="none" dirty="0">
                <a:solidFill>
                  <a:schemeClr val="accent4">
                    <a:lumMod val="10000"/>
                  </a:schemeClr>
                </a:solidFill>
              </a:rPr>
              <a:t>=</a:t>
            </a:r>
            <a:r>
              <a:rPr lang="en-US" altLang="zh-CN" sz="2400" i="1" u="none" kern="0" dirty="0">
                <a:solidFill>
                  <a:srgbClr val="DADADA">
                    <a:lumMod val="10000"/>
                  </a:srgbClr>
                </a:solidFill>
                <a:ea typeface="黑体" panose="02010609060101010101" pitchFamily="49" charset="-122"/>
              </a:rPr>
              <a:t>m</a:t>
            </a:r>
            <a:r>
              <a:rPr lang="en-US" sz="2400" u="none" kern="0" baseline="-25000" dirty="0">
                <a:solidFill>
                  <a:srgbClr val="DADADA">
                    <a:lumMod val="10000"/>
                  </a:srgbClr>
                </a:solidFill>
                <a:ea typeface="黑体" panose="02010609060101010101" pitchFamily="49" charset="-122"/>
              </a:rPr>
              <a:t>1</a:t>
            </a:r>
            <a:r>
              <a:rPr lang="en-US" altLang="zh-CN" sz="2400" i="1" u="none" kern="0" dirty="0">
                <a:solidFill>
                  <a:srgbClr val="DADADA">
                    <a:lumMod val="10000"/>
                  </a:srgbClr>
                </a:solidFill>
                <a:ea typeface="黑体" panose="02010609060101010101" pitchFamily="49" charset="-122"/>
              </a:rPr>
              <a:t>m</a:t>
            </a:r>
            <a:r>
              <a:rPr lang="en-US" sz="2400" u="none" kern="0" baseline="-25000" dirty="0">
                <a:solidFill>
                  <a:srgbClr val="DADADA">
                    <a:lumMod val="10000"/>
                  </a:srgbClr>
                </a:solidFill>
                <a:ea typeface="黑体" panose="02010609060101010101" pitchFamily="49" charset="-122"/>
              </a:rPr>
              <a:t>2</a:t>
            </a:r>
            <a:r>
              <a:rPr lang="en-US" altLang="zh-CN" sz="2400" u="none" dirty="0">
                <a:solidFill>
                  <a:schemeClr val="accent4">
                    <a:lumMod val="10000"/>
                  </a:schemeClr>
                </a:solidFill>
              </a:rPr>
              <a:t>…</a:t>
            </a:r>
            <a:endParaRPr lang="zh-CN" altLang="en-US" sz="2400" u="none" dirty="0">
              <a:solidFill>
                <a:schemeClr val="accent4">
                  <a:lumMod val="10000"/>
                </a:schemeClr>
              </a:solidFill>
            </a:endParaRPr>
          </a:p>
        </p:txBody>
      </p:sp>
      <p:sp>
        <p:nvSpPr>
          <p:cNvPr id="18" name="TextBox 17"/>
          <p:cNvSpPr txBox="1"/>
          <p:nvPr/>
        </p:nvSpPr>
        <p:spPr>
          <a:xfrm>
            <a:off x="5265747" y="3790941"/>
            <a:ext cx="2308195" cy="830997"/>
          </a:xfrm>
          <a:prstGeom prst="rect">
            <a:avLst/>
          </a:prstGeom>
          <a:noFill/>
        </p:spPr>
        <p:txBody>
          <a:bodyPr wrap="square" rtlCol="0">
            <a:spAutoFit/>
          </a:bodyPr>
          <a:lstStyle/>
          <a:p>
            <a:pPr algn="ctr"/>
            <a:r>
              <a:rPr lang="zh-CN" altLang="en-US" sz="2400" u="none" dirty="0">
                <a:solidFill>
                  <a:schemeClr val="accent4">
                    <a:lumMod val="10000"/>
                  </a:schemeClr>
                </a:solidFill>
              </a:rPr>
              <a:t>密钥流</a:t>
            </a:r>
            <a:endParaRPr lang="en-US" altLang="zh-CN" sz="2400" u="none" dirty="0">
              <a:solidFill>
                <a:schemeClr val="accent4">
                  <a:lumMod val="10000"/>
                </a:schemeClr>
              </a:solidFill>
            </a:endParaRPr>
          </a:p>
          <a:p>
            <a:pPr algn="ctr"/>
            <a:r>
              <a:rPr lang="en-US" altLang="zh-CN" sz="2400" i="1" u="none" dirty="0">
                <a:solidFill>
                  <a:schemeClr val="accent4">
                    <a:lumMod val="10000"/>
                  </a:schemeClr>
                </a:solidFill>
              </a:rPr>
              <a:t>K</a:t>
            </a:r>
            <a:r>
              <a:rPr lang="en-US" altLang="zh-CN" sz="2400" u="none" dirty="0">
                <a:solidFill>
                  <a:srgbClr val="000000"/>
                </a:solidFill>
              </a:rPr>
              <a:t>=</a:t>
            </a:r>
            <a:r>
              <a:rPr lang="en-US" sz="2400" i="1" u="none" dirty="0">
                <a:solidFill>
                  <a:srgbClr val="000000"/>
                </a:solidFill>
              </a:rPr>
              <a:t>k</a:t>
            </a:r>
            <a:r>
              <a:rPr lang="en-US" sz="2400" u="none" baseline="-25000" dirty="0">
                <a:solidFill>
                  <a:srgbClr val="000000"/>
                </a:solidFill>
              </a:rPr>
              <a:t>1</a:t>
            </a:r>
            <a:r>
              <a:rPr lang="en-US" sz="2400" i="1" u="none" dirty="0">
                <a:solidFill>
                  <a:srgbClr val="000000"/>
                </a:solidFill>
              </a:rPr>
              <a:t>k</a:t>
            </a:r>
            <a:r>
              <a:rPr lang="en-US" sz="2400" u="none" baseline="-25000" dirty="0">
                <a:solidFill>
                  <a:srgbClr val="000000"/>
                </a:solidFill>
              </a:rPr>
              <a:t>2 </a:t>
            </a:r>
            <a:r>
              <a:rPr lang="en-US" altLang="zh-CN" sz="2400" u="none" dirty="0">
                <a:solidFill>
                  <a:schemeClr val="accent4">
                    <a:lumMod val="10000"/>
                  </a:schemeClr>
                </a:solidFill>
              </a:rPr>
              <a:t>…</a:t>
            </a:r>
            <a:endParaRPr lang="zh-CN" altLang="en-US" sz="2400" u="none" dirty="0">
              <a:solidFill>
                <a:schemeClr val="accent4">
                  <a:lumMod val="10000"/>
                </a:schemeClr>
              </a:solidFill>
            </a:endParaRPr>
          </a:p>
        </p:txBody>
      </p:sp>
      <p:sp>
        <p:nvSpPr>
          <p:cNvPr id="21" name="TextBox 20"/>
          <p:cNvSpPr txBox="1"/>
          <p:nvPr/>
        </p:nvSpPr>
        <p:spPr>
          <a:xfrm>
            <a:off x="1657067" y="3729561"/>
            <a:ext cx="2308195" cy="830997"/>
          </a:xfrm>
          <a:prstGeom prst="rect">
            <a:avLst/>
          </a:prstGeom>
          <a:noFill/>
        </p:spPr>
        <p:txBody>
          <a:bodyPr wrap="square" rtlCol="0">
            <a:spAutoFit/>
          </a:bodyPr>
          <a:lstStyle/>
          <a:p>
            <a:pPr algn="ctr"/>
            <a:r>
              <a:rPr lang="zh-CN" altLang="en-US" sz="2400" u="none" dirty="0">
                <a:solidFill>
                  <a:schemeClr val="accent4">
                    <a:lumMod val="10000"/>
                  </a:schemeClr>
                </a:solidFill>
              </a:rPr>
              <a:t>密钥流</a:t>
            </a:r>
            <a:endParaRPr lang="en-US" altLang="zh-CN" sz="2400" u="none" dirty="0">
              <a:solidFill>
                <a:schemeClr val="accent4">
                  <a:lumMod val="10000"/>
                </a:schemeClr>
              </a:solidFill>
            </a:endParaRPr>
          </a:p>
          <a:p>
            <a:pPr algn="ctr"/>
            <a:r>
              <a:rPr lang="en-US" altLang="zh-CN" sz="2400" i="1" u="none" dirty="0">
                <a:solidFill>
                  <a:schemeClr val="accent4">
                    <a:lumMod val="10000"/>
                  </a:schemeClr>
                </a:solidFill>
              </a:rPr>
              <a:t>K</a:t>
            </a:r>
            <a:r>
              <a:rPr lang="en-US" altLang="zh-CN" sz="2400" u="none" dirty="0">
                <a:solidFill>
                  <a:srgbClr val="000000"/>
                </a:solidFill>
              </a:rPr>
              <a:t>=</a:t>
            </a:r>
            <a:r>
              <a:rPr lang="en-US" sz="2400" i="1" u="none" dirty="0">
                <a:solidFill>
                  <a:srgbClr val="000000"/>
                </a:solidFill>
              </a:rPr>
              <a:t>k</a:t>
            </a:r>
            <a:r>
              <a:rPr lang="en-US" sz="2400" u="none" baseline="-25000" dirty="0">
                <a:solidFill>
                  <a:srgbClr val="000000"/>
                </a:solidFill>
              </a:rPr>
              <a:t>1</a:t>
            </a:r>
            <a:r>
              <a:rPr lang="en-US" sz="2400" i="1" u="none" dirty="0">
                <a:solidFill>
                  <a:srgbClr val="000000"/>
                </a:solidFill>
              </a:rPr>
              <a:t>k</a:t>
            </a:r>
            <a:r>
              <a:rPr lang="en-US" sz="2400" u="none" baseline="-25000" dirty="0">
                <a:solidFill>
                  <a:srgbClr val="000000"/>
                </a:solidFill>
              </a:rPr>
              <a:t>2 </a:t>
            </a:r>
            <a:r>
              <a:rPr lang="en-US" altLang="zh-CN" sz="2400" u="none" dirty="0">
                <a:solidFill>
                  <a:schemeClr val="accent4">
                    <a:lumMod val="10000"/>
                  </a:schemeClr>
                </a:solidFill>
              </a:rPr>
              <a:t>…</a:t>
            </a:r>
            <a:endParaRPr lang="zh-CN" altLang="en-US" sz="2400" u="none" dirty="0">
              <a:solidFill>
                <a:schemeClr val="accent4">
                  <a:lumMod val="10000"/>
                </a:schemeClr>
              </a:solidFill>
            </a:endParaRPr>
          </a:p>
        </p:txBody>
      </p:sp>
      <p:sp>
        <p:nvSpPr>
          <p:cNvPr id="2" name="矩形: 圆角 1"/>
          <p:cNvSpPr/>
          <p:nvPr/>
        </p:nvSpPr>
        <p:spPr bwMode="auto">
          <a:xfrm>
            <a:off x="1914427" y="3681028"/>
            <a:ext cx="1793477" cy="986225"/>
          </a:xfrm>
          <a:prstGeom prst="roundRect">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22" name="矩形: 圆角 21"/>
          <p:cNvSpPr/>
          <p:nvPr/>
        </p:nvSpPr>
        <p:spPr bwMode="auto">
          <a:xfrm>
            <a:off x="5466668" y="3681028"/>
            <a:ext cx="1793477" cy="986225"/>
          </a:xfrm>
          <a:prstGeom prst="roundRect">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26" name="直接箭头连接符 25"/>
          <p:cNvCxnSpPr/>
          <p:nvPr/>
        </p:nvCxnSpPr>
        <p:spPr bwMode="auto">
          <a:xfrm>
            <a:off x="6552220" y="4776792"/>
            <a:ext cx="1012" cy="1330867"/>
          </a:xfrm>
          <a:prstGeom prst="straightConnector1">
            <a:avLst/>
          </a:prstGeom>
          <a:solidFill>
            <a:schemeClr val="accent1"/>
          </a:solidFill>
          <a:ln w="19050" cap="flat" cmpd="sng" algn="ctr">
            <a:solidFill>
              <a:schemeClr val="accent4">
                <a:lumMod val="10000"/>
              </a:schemeClr>
            </a:solidFill>
            <a:prstDash val="solid"/>
            <a:round/>
            <a:headEnd type="none" w="med" len="med"/>
            <a:tailEnd type="none"/>
          </a:ln>
          <a:effectLst/>
        </p:spPr>
      </p:cxnSp>
      <p:sp>
        <p:nvSpPr>
          <p:cNvPr id="29" name="箭头: 丁字 28"/>
          <p:cNvSpPr/>
          <p:nvPr/>
        </p:nvSpPr>
        <p:spPr bwMode="auto">
          <a:xfrm>
            <a:off x="4177142" y="3793744"/>
            <a:ext cx="909757" cy="830997"/>
          </a:xfrm>
          <a:prstGeom prst="leftRigh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0" name="矩形 29"/>
          <p:cNvSpPr/>
          <p:nvPr/>
        </p:nvSpPr>
        <p:spPr bwMode="auto">
          <a:xfrm>
            <a:off x="4535894" y="4411621"/>
            <a:ext cx="216024" cy="65723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Horizontal)">
                                      <p:cBhvr>
                                        <p:cTn id="7" dur="500"/>
                                        <p:tgtEl>
                                          <p:spTgt spid="5"/>
                                        </p:tgtEl>
                                      </p:cBhvr>
                                    </p:animEffect>
                                  </p:childTnLst>
                                </p:cTn>
                              </p:par>
                              <p:par>
                                <p:cTn id="8" presetID="16" presetClass="entr" presetSubtype="2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Horizontal)">
                                      <p:cBhvr>
                                        <p:cTn id="10" dur="500"/>
                                        <p:tgtEl>
                                          <p:spTgt spid="11"/>
                                        </p:tgtEl>
                                      </p:cBhvr>
                                    </p:animEffect>
                                  </p:childTnLst>
                                </p:cTn>
                              </p:par>
                              <p:par>
                                <p:cTn id="11" presetID="16" presetClass="entr" presetSubtype="26"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inHorizontal)">
                                      <p:cBhvr>
                                        <p:cTn id="13" dur="500"/>
                                        <p:tgtEl>
                                          <p:spTgt spid="17"/>
                                        </p:tgtEl>
                                      </p:cBhvr>
                                    </p:animEffect>
                                  </p:childTnLst>
                                </p:cTn>
                              </p:par>
                              <p:par>
                                <p:cTn id="14" presetID="16" presetClass="entr" presetSubtype="26"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Horizontal)">
                                      <p:cBhvr>
                                        <p:cTn id="16" dur="500"/>
                                        <p:tgtEl>
                                          <p:spTgt spid="20"/>
                                        </p:tgtEl>
                                      </p:cBhvr>
                                    </p:animEffect>
                                  </p:childTnLst>
                                </p:cTn>
                              </p:par>
                              <p:par>
                                <p:cTn id="17" presetID="16" presetClass="entr" presetSubtype="26"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Horizontal)">
                                      <p:cBhvr>
                                        <p:cTn id="19" dur="500"/>
                                        <p:tgtEl>
                                          <p:spTgt spid="21"/>
                                        </p:tgtEl>
                                      </p:cBhvr>
                                    </p:animEffect>
                                  </p:childTnLst>
                                </p:cTn>
                              </p:par>
                              <p:par>
                                <p:cTn id="20" presetID="16" presetClass="entr" presetSubtype="26"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Horizontal)">
                                      <p:cBhvr>
                                        <p:cTn id="22" dur="500"/>
                                        <p:tgtEl>
                                          <p:spTgt spid="25"/>
                                        </p:tgtEl>
                                      </p:cBhvr>
                                    </p:animEffect>
                                  </p:childTnLst>
                                </p:cTn>
                              </p:par>
                              <p:par>
                                <p:cTn id="23" presetID="16" presetClass="entr" presetSubtype="26"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barn(inHorizontal)">
                                      <p:cBhvr>
                                        <p:cTn id="25" dur="500"/>
                                        <p:tgtEl>
                                          <p:spTgt spid="35"/>
                                        </p:tgtEl>
                                      </p:cBhvr>
                                    </p:animEffect>
                                  </p:childTnLst>
                                </p:cTn>
                              </p:par>
                              <p:par>
                                <p:cTn id="26" presetID="16" presetClass="entr" presetSubtype="26"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arn(inHorizontal)">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226307">
                                            <p:txEl>
                                              <p:pRg st="0" end="0"/>
                                            </p:txEl>
                                          </p:spTgt>
                                        </p:tgtEl>
                                        <p:attrNameLst>
                                          <p:attrName>style.visibility</p:attrName>
                                        </p:attrNameLst>
                                      </p:cBhvr>
                                      <p:to>
                                        <p:strVal val="visible"/>
                                      </p:to>
                                    </p:set>
                                    <p:animEffect transition="in" filter="box(in)">
                                      <p:cBhvr>
                                        <p:cTn id="33" dur="500"/>
                                        <p:tgtEl>
                                          <p:spTgt spid="226307">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226307">
                                            <p:txEl>
                                              <p:pRg st="1" end="1"/>
                                            </p:txEl>
                                          </p:spTgt>
                                        </p:tgtEl>
                                        <p:attrNameLst>
                                          <p:attrName>style.visibility</p:attrName>
                                        </p:attrNameLst>
                                      </p:cBhvr>
                                      <p:to>
                                        <p:strVal val="visible"/>
                                      </p:to>
                                    </p:set>
                                    <p:animEffect transition="in" filter="box(in)">
                                      <p:cBhvr>
                                        <p:cTn id="38" dur="500"/>
                                        <p:tgtEl>
                                          <p:spTgt spid="226307">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1" fill="hold">
                                          <p:stCondLst>
                                            <p:cond delay="0"/>
                                          </p:stCondLst>
                                        </p:cTn>
                                        <p:tgtEl>
                                          <p:spTgt spid="226307">
                                            <p:txEl>
                                              <p:pRg st="2" end="2"/>
                                            </p:txEl>
                                          </p:spTgt>
                                        </p:tgtEl>
                                        <p:attrNameLst>
                                          <p:attrName>style.visibility</p:attrName>
                                        </p:attrNameLst>
                                      </p:cBhvr>
                                      <p:to>
                                        <p:strVal val="visible"/>
                                      </p:to>
                                    </p:set>
                                    <p:animEffect transition="in" filter="box(in)">
                                      <p:cBhvr>
                                        <p:cTn id="43" dur="500"/>
                                        <p:tgtEl>
                                          <p:spTgt spid="226307">
                                            <p:txEl>
                                              <p:pRg st="2" end="2"/>
                                            </p:txEl>
                                          </p:spTgt>
                                        </p:tgtEl>
                                      </p:cBhvr>
                                    </p:animEffect>
                                  </p:childTnLst>
                                </p:cTn>
                              </p:par>
                              <p:par>
                                <p:cTn id="44" presetID="16" presetClass="entr" presetSubtype="26"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barn(inHorizontal)">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p:bldP spid="25" grpId="0"/>
      <p:bldP spid="35" grpId="0"/>
      <p:bldP spid="18" grpId="0"/>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125012"/>
            <a:ext cx="8229600" cy="4824000"/>
          </a:xfrm>
        </p:spPr>
        <p:txBody>
          <a:bodyPr/>
          <a:lstStyle/>
          <a:p>
            <a:pPr marL="0" indent="0">
              <a:spcAft>
                <a:spcPts val="1800"/>
              </a:spcAft>
              <a:buNone/>
            </a:pPr>
            <a:r>
              <a:rPr lang="en-US" altLang="zh-CN" dirty="0">
                <a:solidFill>
                  <a:srgbClr val="FF0000"/>
                </a:solidFill>
              </a:rPr>
              <a:t>2. BR</a:t>
            </a:r>
            <a:endParaRPr lang="en-US" altLang="zh-CN" dirty="0">
              <a:solidFill>
                <a:srgbClr val="FF0000"/>
              </a:solidFill>
            </a:endParaRPr>
          </a:p>
        </p:txBody>
      </p:sp>
      <p:grpSp>
        <p:nvGrpSpPr>
          <p:cNvPr id="52" name="组合 51"/>
          <p:cNvGrpSpPr/>
          <p:nvPr/>
        </p:nvGrpSpPr>
        <p:grpSpPr>
          <a:xfrm>
            <a:off x="1007604" y="2009428"/>
            <a:ext cx="6961612" cy="1296144"/>
            <a:chOff x="791580" y="2384884"/>
            <a:chExt cx="6961612" cy="1296144"/>
          </a:xfrm>
        </p:grpSpPr>
        <mc:AlternateContent xmlns:mc="http://schemas.openxmlformats.org/markup-compatibility/2006">
          <mc:Choice xmlns:a14="http://schemas.microsoft.com/office/drawing/2010/main" Requires="a14">
            <p:sp>
              <p:nvSpPr>
                <p:cNvPr id="2" name="矩形 1"/>
                <p:cNvSpPr/>
                <p:nvPr/>
              </p:nvSpPr>
              <p:spPr bwMode="auto">
                <a:xfrm>
                  <a:off x="7272300"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0</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2" name="矩形 1"/>
                <p:cNvSpPr>
                  <a:spLocks noRot="1" noChangeAspect="1" noMove="1" noResize="1" noEditPoints="1" noAdjustHandles="1" noChangeArrowheads="1" noChangeShapeType="1" noTextEdit="1"/>
                </p:cNvSpPr>
                <p:nvPr/>
              </p:nvSpPr>
              <p:spPr bwMode="auto">
                <a:xfrm>
                  <a:off x="7272300" y="2384884"/>
                  <a:ext cx="432048" cy="468052"/>
                </a:xfrm>
                <a:prstGeom prst="rect">
                  <a:avLst/>
                </a:prstGeom>
                <a:blipFill rotWithShape="1">
                  <a:blip r:embed="rId1"/>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bwMode="auto">
                <a:xfrm>
                  <a:off x="6840252"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4" name="矩形 3"/>
                <p:cNvSpPr>
                  <a:spLocks noRot="1" noChangeAspect="1" noMove="1" noResize="1" noEditPoints="1" noAdjustHandles="1" noChangeArrowheads="1" noChangeShapeType="1" noTextEdit="1"/>
                </p:cNvSpPr>
                <p:nvPr/>
              </p:nvSpPr>
              <p:spPr bwMode="auto">
                <a:xfrm>
                  <a:off x="6840252" y="2384884"/>
                  <a:ext cx="432048" cy="468052"/>
                </a:xfrm>
                <a:prstGeom prst="rect">
                  <a:avLst/>
                </a:prstGeom>
                <a:blipFill rotWithShape="1">
                  <a:blip r:embed="rId2"/>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bwMode="auto">
                <a:xfrm>
                  <a:off x="6408204"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2</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6" name="矩形 5"/>
                <p:cNvSpPr>
                  <a:spLocks noRot="1" noChangeAspect="1" noMove="1" noResize="1" noEditPoints="1" noAdjustHandles="1" noChangeArrowheads="1" noChangeShapeType="1" noTextEdit="1"/>
                </p:cNvSpPr>
                <p:nvPr/>
              </p:nvSpPr>
              <p:spPr bwMode="auto">
                <a:xfrm>
                  <a:off x="6408204" y="2384884"/>
                  <a:ext cx="432048" cy="468052"/>
                </a:xfrm>
                <a:prstGeom prst="rect">
                  <a:avLst/>
                </a:prstGeom>
                <a:blipFill rotWithShape="1">
                  <a:blip r:embed="rId3"/>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bwMode="auto">
                <a:xfrm>
                  <a:off x="5976156"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3</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7" name="矩形 6"/>
                <p:cNvSpPr>
                  <a:spLocks noRot="1" noChangeAspect="1" noMove="1" noResize="1" noEditPoints="1" noAdjustHandles="1" noChangeArrowheads="1" noChangeShapeType="1" noTextEdit="1"/>
                </p:cNvSpPr>
                <p:nvPr/>
              </p:nvSpPr>
              <p:spPr bwMode="auto">
                <a:xfrm>
                  <a:off x="5976156" y="2384884"/>
                  <a:ext cx="432048" cy="468052"/>
                </a:xfrm>
                <a:prstGeom prst="rect">
                  <a:avLst/>
                </a:prstGeom>
                <a:blipFill rotWithShape="1">
                  <a:blip r:embed="rId4"/>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bwMode="auto">
                <a:xfrm>
                  <a:off x="5544108"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4</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8" name="矩形 7"/>
                <p:cNvSpPr>
                  <a:spLocks noRot="1" noChangeAspect="1" noMove="1" noResize="1" noEditPoints="1" noAdjustHandles="1" noChangeArrowheads="1" noChangeShapeType="1" noTextEdit="1"/>
                </p:cNvSpPr>
                <p:nvPr/>
              </p:nvSpPr>
              <p:spPr bwMode="auto">
                <a:xfrm>
                  <a:off x="5544108" y="2384884"/>
                  <a:ext cx="432048" cy="468052"/>
                </a:xfrm>
                <a:prstGeom prst="rect">
                  <a:avLst/>
                </a:prstGeom>
                <a:blipFill rotWithShape="1">
                  <a:blip r:embed="rId5"/>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bwMode="auto">
                <a:xfrm>
                  <a:off x="5112060"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5</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9" name="矩形 8"/>
                <p:cNvSpPr>
                  <a:spLocks noRot="1" noChangeAspect="1" noMove="1" noResize="1" noEditPoints="1" noAdjustHandles="1" noChangeArrowheads="1" noChangeShapeType="1" noTextEdit="1"/>
                </p:cNvSpPr>
                <p:nvPr/>
              </p:nvSpPr>
              <p:spPr bwMode="auto">
                <a:xfrm>
                  <a:off x="5112060" y="2384884"/>
                  <a:ext cx="432048" cy="468052"/>
                </a:xfrm>
                <a:prstGeom prst="rect">
                  <a:avLst/>
                </a:prstGeom>
                <a:blipFill rotWithShape="1">
                  <a:blip r:embed="rId6"/>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bwMode="auto">
                <a:xfrm>
                  <a:off x="4680012"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6</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0" name="矩形 9"/>
                <p:cNvSpPr>
                  <a:spLocks noRot="1" noChangeAspect="1" noMove="1" noResize="1" noEditPoints="1" noAdjustHandles="1" noChangeArrowheads="1" noChangeShapeType="1" noTextEdit="1"/>
                </p:cNvSpPr>
                <p:nvPr/>
              </p:nvSpPr>
              <p:spPr bwMode="auto">
                <a:xfrm>
                  <a:off x="4680012" y="2384884"/>
                  <a:ext cx="432048" cy="468052"/>
                </a:xfrm>
                <a:prstGeom prst="rect">
                  <a:avLst/>
                </a:prstGeom>
                <a:blipFill rotWithShape="1">
                  <a:blip r:embed="rId7"/>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bwMode="auto">
                <a:xfrm>
                  <a:off x="4247964"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7</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1" name="矩形 10"/>
                <p:cNvSpPr>
                  <a:spLocks noRot="1" noChangeAspect="1" noMove="1" noResize="1" noEditPoints="1" noAdjustHandles="1" noChangeArrowheads="1" noChangeShapeType="1" noTextEdit="1"/>
                </p:cNvSpPr>
                <p:nvPr/>
              </p:nvSpPr>
              <p:spPr bwMode="auto">
                <a:xfrm>
                  <a:off x="4247964" y="2384884"/>
                  <a:ext cx="432048" cy="468052"/>
                </a:xfrm>
                <a:prstGeom prst="rect">
                  <a:avLst/>
                </a:prstGeom>
                <a:blipFill rotWithShape="1">
                  <a:blip r:embed="rId8"/>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bwMode="auto">
                <a:xfrm>
                  <a:off x="3815916"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8</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2" name="矩形 11"/>
                <p:cNvSpPr>
                  <a:spLocks noRot="1" noChangeAspect="1" noMove="1" noResize="1" noEditPoints="1" noAdjustHandles="1" noChangeArrowheads="1" noChangeShapeType="1" noTextEdit="1"/>
                </p:cNvSpPr>
                <p:nvPr/>
              </p:nvSpPr>
              <p:spPr bwMode="auto">
                <a:xfrm>
                  <a:off x="3815916" y="2384884"/>
                  <a:ext cx="432048" cy="468052"/>
                </a:xfrm>
                <a:prstGeom prst="rect">
                  <a:avLst/>
                </a:prstGeom>
                <a:blipFill rotWithShape="1">
                  <a:blip r:embed="rId9"/>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bwMode="auto">
                <a:xfrm>
                  <a:off x="3383868"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9</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3" name="矩形 12"/>
                <p:cNvSpPr>
                  <a:spLocks noRot="1" noChangeAspect="1" noMove="1" noResize="1" noEditPoints="1" noAdjustHandles="1" noChangeArrowheads="1" noChangeShapeType="1" noTextEdit="1"/>
                </p:cNvSpPr>
                <p:nvPr/>
              </p:nvSpPr>
              <p:spPr bwMode="auto">
                <a:xfrm>
                  <a:off x="3383868" y="2384884"/>
                  <a:ext cx="432048" cy="468052"/>
                </a:xfrm>
                <a:prstGeom prst="rect">
                  <a:avLst/>
                </a:prstGeom>
                <a:blipFill rotWithShape="1">
                  <a:blip r:embed="rId10"/>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bwMode="auto">
                <a:xfrm>
                  <a:off x="2951820"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10</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4" name="矩形 13"/>
                <p:cNvSpPr>
                  <a:spLocks noRot="1" noChangeAspect="1" noMove="1" noResize="1" noEditPoints="1" noAdjustHandles="1" noChangeArrowheads="1" noChangeShapeType="1" noTextEdit="1"/>
                </p:cNvSpPr>
                <p:nvPr/>
              </p:nvSpPr>
              <p:spPr bwMode="auto">
                <a:xfrm>
                  <a:off x="2951820" y="2384884"/>
                  <a:ext cx="432048" cy="468052"/>
                </a:xfrm>
                <a:prstGeom prst="rect">
                  <a:avLst/>
                </a:prstGeom>
                <a:blipFill rotWithShape="1">
                  <a:blip r:embed="rId11"/>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bwMode="auto">
                <a:xfrm>
                  <a:off x="2519772"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11</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5" name="矩形 14"/>
                <p:cNvSpPr>
                  <a:spLocks noRot="1" noChangeAspect="1" noMove="1" noResize="1" noEditPoints="1" noAdjustHandles="1" noChangeArrowheads="1" noChangeShapeType="1" noTextEdit="1"/>
                </p:cNvSpPr>
                <p:nvPr/>
              </p:nvSpPr>
              <p:spPr bwMode="auto">
                <a:xfrm>
                  <a:off x="2519772" y="2384884"/>
                  <a:ext cx="432048" cy="468052"/>
                </a:xfrm>
                <a:prstGeom prst="rect">
                  <a:avLst/>
                </a:prstGeom>
                <a:blipFill rotWithShape="1">
                  <a:blip r:embed="rId12"/>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bwMode="auto">
                <a:xfrm>
                  <a:off x="2087724"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12</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6" name="矩形 15"/>
                <p:cNvSpPr>
                  <a:spLocks noRot="1" noChangeAspect="1" noMove="1" noResize="1" noEditPoints="1" noAdjustHandles="1" noChangeArrowheads="1" noChangeShapeType="1" noTextEdit="1"/>
                </p:cNvSpPr>
                <p:nvPr/>
              </p:nvSpPr>
              <p:spPr bwMode="auto">
                <a:xfrm>
                  <a:off x="2087724" y="2384884"/>
                  <a:ext cx="432048" cy="468052"/>
                </a:xfrm>
                <a:prstGeom prst="rect">
                  <a:avLst/>
                </a:prstGeom>
                <a:blipFill rotWithShape="1">
                  <a:blip r:embed="rId13"/>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p:cNvSpPr/>
                <p:nvPr/>
              </p:nvSpPr>
              <p:spPr bwMode="auto">
                <a:xfrm>
                  <a:off x="1655676"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13</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7" name="矩形 16"/>
                <p:cNvSpPr>
                  <a:spLocks noRot="1" noChangeAspect="1" noMove="1" noResize="1" noEditPoints="1" noAdjustHandles="1" noChangeArrowheads="1" noChangeShapeType="1" noTextEdit="1"/>
                </p:cNvSpPr>
                <p:nvPr/>
              </p:nvSpPr>
              <p:spPr bwMode="auto">
                <a:xfrm>
                  <a:off x="1655676" y="2384884"/>
                  <a:ext cx="432048" cy="468052"/>
                </a:xfrm>
                <a:prstGeom prst="rect">
                  <a:avLst/>
                </a:prstGeom>
                <a:blipFill rotWithShape="1">
                  <a:blip r:embed="rId14"/>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bwMode="auto">
                <a:xfrm>
                  <a:off x="1223628"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14</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8" name="矩形 17"/>
                <p:cNvSpPr>
                  <a:spLocks noRot="1" noChangeAspect="1" noMove="1" noResize="1" noEditPoints="1" noAdjustHandles="1" noChangeArrowheads="1" noChangeShapeType="1" noTextEdit="1"/>
                </p:cNvSpPr>
                <p:nvPr/>
              </p:nvSpPr>
              <p:spPr bwMode="auto">
                <a:xfrm>
                  <a:off x="1223628" y="2384884"/>
                  <a:ext cx="432048" cy="468052"/>
                </a:xfrm>
                <a:prstGeom prst="rect">
                  <a:avLst/>
                </a:prstGeom>
                <a:blipFill rotWithShape="1">
                  <a:blip r:embed="rId15"/>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bwMode="auto">
                <a:xfrm>
                  <a:off x="791580"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15</m:t>
                            </m:r>
                          </m:sub>
                        </m:sSub>
                      </m:oMath>
                    </m:oMathPara>
                  </a14:m>
                  <a:endParaRPr lang="en-US" altLang="zh-CN" sz="1400" b="0" u="none" dirty="0">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9" name="矩形 18"/>
                <p:cNvSpPr>
                  <a:spLocks noRot="1" noChangeAspect="1" noMove="1" noResize="1" noEditPoints="1" noAdjustHandles="1" noChangeArrowheads="1" noChangeShapeType="1" noTextEdit="1"/>
                </p:cNvSpPr>
                <p:nvPr/>
              </p:nvSpPr>
              <p:spPr bwMode="auto">
                <a:xfrm>
                  <a:off x="791580" y="2384884"/>
                  <a:ext cx="432048" cy="468052"/>
                </a:xfrm>
                <a:prstGeom prst="rect">
                  <a:avLst/>
                </a:prstGeom>
                <a:blipFill rotWithShape="1">
                  <a:blip r:embed="rId16"/>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20" name="直接箭头连接符 19"/>
            <p:cNvCxnSpPr/>
            <p:nvPr/>
          </p:nvCxnSpPr>
          <p:spPr bwMode="auto">
            <a:xfrm>
              <a:off x="863588" y="2852936"/>
              <a:ext cx="360040"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1" name="直接箭头连接符 20"/>
            <p:cNvCxnSpPr/>
            <p:nvPr/>
          </p:nvCxnSpPr>
          <p:spPr bwMode="auto">
            <a:xfrm flipH="1">
              <a:off x="1545640" y="2852936"/>
              <a:ext cx="38028"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2" name="直接箭头连接符 21"/>
            <p:cNvCxnSpPr/>
            <p:nvPr/>
          </p:nvCxnSpPr>
          <p:spPr bwMode="auto">
            <a:xfrm>
              <a:off x="2879812" y="2852936"/>
              <a:ext cx="132141"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3" name="直接箭头连接符 22"/>
            <p:cNvCxnSpPr/>
            <p:nvPr/>
          </p:nvCxnSpPr>
          <p:spPr bwMode="auto">
            <a:xfrm flipH="1">
              <a:off x="3341926" y="2852936"/>
              <a:ext cx="113950"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4" name="直接箭头连接符 23"/>
            <p:cNvCxnSpPr/>
            <p:nvPr/>
          </p:nvCxnSpPr>
          <p:spPr bwMode="auto">
            <a:xfrm>
              <a:off x="4608004" y="2852936"/>
              <a:ext cx="216024"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5" name="直接箭头连接符 24"/>
            <p:cNvCxnSpPr>
              <a:stCxn id="9" idx="2"/>
            </p:cNvCxnSpPr>
            <p:nvPr/>
          </p:nvCxnSpPr>
          <p:spPr bwMode="auto">
            <a:xfrm flipH="1">
              <a:off x="5146040" y="2852936"/>
              <a:ext cx="182044"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6" name="直接箭头连接符 25"/>
            <p:cNvCxnSpPr/>
            <p:nvPr/>
          </p:nvCxnSpPr>
          <p:spPr bwMode="auto">
            <a:xfrm>
              <a:off x="6768244" y="2852936"/>
              <a:ext cx="79835"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7" name="直接箭头连接符 26"/>
            <p:cNvCxnSpPr>
              <a:stCxn id="2" idx="2"/>
            </p:cNvCxnSpPr>
            <p:nvPr/>
          </p:nvCxnSpPr>
          <p:spPr bwMode="auto">
            <a:xfrm flipH="1">
              <a:off x="7128284" y="2852936"/>
              <a:ext cx="360040"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grpSp>
          <p:nvGrpSpPr>
            <p:cNvPr id="28" name="组合 27"/>
            <p:cNvGrpSpPr/>
            <p:nvPr/>
          </p:nvGrpSpPr>
          <p:grpSpPr>
            <a:xfrm>
              <a:off x="6693681" y="3356992"/>
              <a:ext cx="614623" cy="324036"/>
              <a:chOff x="1043608" y="3356992"/>
              <a:chExt cx="614623" cy="324036"/>
            </a:xfrm>
          </p:grpSpPr>
          <p:sp>
            <p:nvSpPr>
              <p:cNvPr id="29" name="矩形 28"/>
              <p:cNvSpPr/>
              <p:nvPr/>
            </p:nvSpPr>
            <p:spPr bwMode="auto">
              <a:xfrm>
                <a:off x="1079612" y="3356992"/>
                <a:ext cx="576064" cy="32403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30" name="直接连接符 29"/>
              <p:cNvCxnSpPr>
                <a:stCxn id="29" idx="0"/>
                <a:endCxn id="29" idx="2"/>
              </p:cNvCxnSpPr>
              <p:nvPr/>
            </p:nvCxnSpPr>
            <p:spPr bwMode="auto">
              <a:xfrm>
                <a:off x="1367644" y="3356992"/>
                <a:ext cx="0" cy="324036"/>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31" name="文本框 30"/>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32" name="文本框 31"/>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p:grpSp>
          <p:nvGrpSpPr>
            <p:cNvPr id="33" name="组合 32"/>
            <p:cNvGrpSpPr/>
            <p:nvPr/>
          </p:nvGrpSpPr>
          <p:grpSpPr>
            <a:xfrm>
              <a:off x="1041053" y="3356992"/>
              <a:ext cx="614623" cy="324036"/>
              <a:chOff x="1043608" y="3356992"/>
              <a:chExt cx="614623" cy="324036"/>
            </a:xfrm>
          </p:grpSpPr>
          <p:sp>
            <p:nvSpPr>
              <p:cNvPr id="34" name="矩形 33"/>
              <p:cNvSpPr/>
              <p:nvPr/>
            </p:nvSpPr>
            <p:spPr bwMode="auto">
              <a:xfrm>
                <a:off x="1079612" y="3356992"/>
                <a:ext cx="576064" cy="32403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35" name="直接连接符 34"/>
              <p:cNvCxnSpPr>
                <a:stCxn id="34" idx="0"/>
                <a:endCxn id="34" idx="2"/>
              </p:cNvCxnSpPr>
              <p:nvPr/>
            </p:nvCxnSpPr>
            <p:spPr bwMode="auto">
              <a:xfrm>
                <a:off x="1367644" y="3356992"/>
                <a:ext cx="0" cy="324036"/>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36" name="文本框 35"/>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37" name="文本框 36"/>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p:grpSp>
          <p:nvGrpSpPr>
            <p:cNvPr id="38" name="组合 37"/>
            <p:cNvGrpSpPr/>
            <p:nvPr/>
          </p:nvGrpSpPr>
          <p:grpSpPr>
            <a:xfrm>
              <a:off x="4677457" y="3356992"/>
              <a:ext cx="614623" cy="324036"/>
              <a:chOff x="1043608" y="3356992"/>
              <a:chExt cx="614623" cy="324036"/>
            </a:xfrm>
          </p:grpSpPr>
          <p:sp>
            <p:nvSpPr>
              <p:cNvPr id="39" name="矩形 38"/>
              <p:cNvSpPr/>
              <p:nvPr/>
            </p:nvSpPr>
            <p:spPr bwMode="auto">
              <a:xfrm>
                <a:off x="1079612" y="3356992"/>
                <a:ext cx="576064" cy="32403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40" name="直接连接符 39"/>
              <p:cNvCxnSpPr>
                <a:stCxn id="39" idx="0"/>
                <a:endCxn id="39" idx="2"/>
              </p:cNvCxnSpPr>
              <p:nvPr/>
            </p:nvCxnSpPr>
            <p:spPr bwMode="auto">
              <a:xfrm>
                <a:off x="1367644" y="3356992"/>
                <a:ext cx="0" cy="324036"/>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41" name="文本框 40"/>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42" name="文本框 41"/>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p:grpSp>
          <p:nvGrpSpPr>
            <p:cNvPr id="43" name="组合 42"/>
            <p:cNvGrpSpPr/>
            <p:nvPr/>
          </p:nvGrpSpPr>
          <p:grpSpPr>
            <a:xfrm>
              <a:off x="2866282" y="3356992"/>
              <a:ext cx="614623" cy="324036"/>
              <a:chOff x="1043608" y="3356992"/>
              <a:chExt cx="614623" cy="324036"/>
            </a:xfrm>
          </p:grpSpPr>
          <p:sp>
            <p:nvSpPr>
              <p:cNvPr id="44" name="矩形 43"/>
              <p:cNvSpPr/>
              <p:nvPr/>
            </p:nvSpPr>
            <p:spPr bwMode="auto">
              <a:xfrm>
                <a:off x="1079612" y="3356992"/>
                <a:ext cx="576064" cy="32403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45" name="直接连接符 44"/>
              <p:cNvCxnSpPr>
                <a:stCxn id="44" idx="0"/>
                <a:endCxn id="44" idx="2"/>
              </p:cNvCxnSpPr>
              <p:nvPr/>
            </p:nvCxnSpPr>
            <p:spPr bwMode="auto">
              <a:xfrm>
                <a:off x="1367644" y="3356992"/>
                <a:ext cx="0" cy="324036"/>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46" name="文本框 45"/>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47" name="文本框 46"/>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mc:AlternateContent xmlns:mc="http://schemas.openxmlformats.org/markup-compatibility/2006">
          <mc:Choice xmlns:a14="http://schemas.microsoft.com/office/drawing/2010/main" Requires="a14">
            <p:sp>
              <p:nvSpPr>
                <p:cNvPr id="48" name="文本框 47"/>
                <p:cNvSpPr txBox="1"/>
                <p:nvPr/>
              </p:nvSpPr>
              <p:spPr>
                <a:xfrm>
                  <a:off x="1563790" y="3331683"/>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𝟎</m:t>
                            </m:r>
                          </m:sub>
                        </m:sSub>
                      </m:oMath>
                    </m:oMathPara>
                  </a14:m>
                  <a:endParaRPr lang="en-US" altLang="zh-CN" b="1" i="1" u="none" dirty="0">
                    <a:solidFill>
                      <a:srgbClr val="C00000"/>
                    </a:solidFill>
                  </a:endParaRPr>
                </a:p>
              </p:txBody>
            </p:sp>
          </mc:Choice>
          <mc:Fallback>
            <p:sp>
              <p:nvSpPr>
                <p:cNvPr id="48" name="文本框 47"/>
                <p:cNvSpPr txBox="1">
                  <a:spLocks noRot="1" noChangeAspect="1" noMove="1" noResize="1" noEditPoints="1" noAdjustHandles="1" noChangeArrowheads="1" noChangeShapeType="1" noTextEdit="1"/>
                </p:cNvSpPr>
                <p:nvPr/>
              </p:nvSpPr>
              <p:spPr>
                <a:xfrm>
                  <a:off x="1563790" y="3331683"/>
                  <a:ext cx="576064" cy="338554"/>
                </a:xfrm>
                <a:prstGeom prst="rect">
                  <a:avLst/>
                </a:prstGeom>
                <a:blipFill rotWithShape="1">
                  <a:blip r:embed="rId1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文本框 48"/>
                <p:cNvSpPr txBox="1"/>
                <p:nvPr/>
              </p:nvSpPr>
              <p:spPr>
                <a:xfrm>
                  <a:off x="3379955" y="3338608"/>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𝟏</m:t>
                            </m:r>
                          </m:sub>
                        </m:sSub>
                      </m:oMath>
                    </m:oMathPara>
                  </a14:m>
                  <a:endParaRPr lang="en-US" altLang="zh-CN" b="1" i="1" u="none" dirty="0">
                    <a:solidFill>
                      <a:srgbClr val="C00000"/>
                    </a:solidFill>
                  </a:endParaRPr>
                </a:p>
              </p:txBody>
            </p:sp>
          </mc:Choice>
          <mc:Fallback>
            <p:sp>
              <p:nvSpPr>
                <p:cNvPr id="49" name="文本框 48"/>
                <p:cNvSpPr txBox="1">
                  <a:spLocks noRot="1" noChangeAspect="1" noMove="1" noResize="1" noEditPoints="1" noAdjustHandles="1" noChangeArrowheads="1" noChangeShapeType="1" noTextEdit="1"/>
                </p:cNvSpPr>
                <p:nvPr/>
              </p:nvSpPr>
              <p:spPr>
                <a:xfrm>
                  <a:off x="3379955" y="3338608"/>
                  <a:ext cx="576064" cy="338554"/>
                </a:xfrm>
                <a:prstGeom prst="rect">
                  <a:avLst/>
                </a:prstGeom>
                <a:blipFill rotWithShape="1">
                  <a:blip r:embed="rId1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文本框 49"/>
                <p:cNvSpPr txBox="1"/>
                <p:nvPr/>
              </p:nvSpPr>
              <p:spPr>
                <a:xfrm>
                  <a:off x="5144151" y="3342474"/>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𝟐</m:t>
                            </m:r>
                          </m:sub>
                        </m:sSub>
                      </m:oMath>
                    </m:oMathPara>
                  </a14:m>
                  <a:endParaRPr lang="en-US" altLang="zh-CN" b="1" i="1" u="none" dirty="0">
                    <a:solidFill>
                      <a:srgbClr val="C00000"/>
                    </a:solidFill>
                  </a:endParaRPr>
                </a:p>
              </p:txBody>
            </p:sp>
          </mc:Choice>
          <mc:Fallback>
            <p:sp>
              <p:nvSpPr>
                <p:cNvPr id="50" name="文本框 49"/>
                <p:cNvSpPr txBox="1">
                  <a:spLocks noRot="1" noChangeAspect="1" noMove="1" noResize="1" noEditPoints="1" noAdjustHandles="1" noChangeArrowheads="1" noChangeShapeType="1" noTextEdit="1"/>
                </p:cNvSpPr>
                <p:nvPr/>
              </p:nvSpPr>
              <p:spPr>
                <a:xfrm>
                  <a:off x="5144151" y="3342474"/>
                  <a:ext cx="576064" cy="338554"/>
                </a:xfrm>
                <a:prstGeom prst="rect">
                  <a:avLst/>
                </a:prstGeom>
                <a:blipFill rotWithShape="1">
                  <a:blip r:embed="rId1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文本框 50"/>
                <p:cNvSpPr txBox="1"/>
                <p:nvPr/>
              </p:nvSpPr>
              <p:spPr>
                <a:xfrm>
                  <a:off x="7177128" y="3331683"/>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𝟑</m:t>
                            </m:r>
                          </m:sub>
                        </m:sSub>
                      </m:oMath>
                    </m:oMathPara>
                  </a14:m>
                  <a:endParaRPr lang="en-US" altLang="zh-CN" b="1" i="1" u="none" dirty="0">
                    <a:solidFill>
                      <a:srgbClr val="C00000"/>
                    </a:solidFill>
                  </a:endParaRPr>
                </a:p>
              </p:txBody>
            </p:sp>
          </mc:Choice>
          <mc:Fallback>
            <p:sp>
              <p:nvSpPr>
                <p:cNvPr id="51" name="文本框 50"/>
                <p:cNvSpPr txBox="1">
                  <a:spLocks noRot="1" noChangeAspect="1" noMove="1" noResize="1" noEditPoints="1" noAdjustHandles="1" noChangeArrowheads="1" noChangeShapeType="1" noTextEdit="1"/>
                </p:cNvSpPr>
                <p:nvPr/>
              </p:nvSpPr>
              <p:spPr>
                <a:xfrm>
                  <a:off x="7177128" y="3331683"/>
                  <a:ext cx="576064" cy="338554"/>
                </a:xfrm>
                <a:prstGeom prst="rect">
                  <a:avLst/>
                </a:prstGeom>
                <a:blipFill rotWithShape="1">
                  <a:blip r:embed="rId20"/>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53" name="文本框 52"/>
              <p:cNvSpPr txBox="1"/>
              <p:nvPr/>
            </p:nvSpPr>
            <p:spPr>
              <a:xfrm>
                <a:off x="2874262" y="3636837"/>
                <a:ext cx="3395476" cy="2096151"/>
              </a:xfrm>
              <a:prstGeom prst="rect">
                <a:avLst/>
              </a:prstGeom>
              <a:noFill/>
            </p:spPr>
            <p:txBody>
              <a:bodyPr wrap="square" rtlCol="0">
                <a:spAutoFit/>
              </a:bodyPr>
              <a:lstStyle/>
              <a:p>
                <a:r>
                  <a:rPr lang="en-US" altLang="zh-CN" sz="2400" u="none" dirty="0" err="1">
                    <a:solidFill>
                      <a:srgbClr val="C00000"/>
                    </a:solidFill>
                  </a:rPr>
                  <a:t>BitReorganization</a:t>
                </a:r>
                <a:r>
                  <a:rPr lang="en-US" altLang="zh-CN" sz="2400" u="none" dirty="0">
                    <a:solidFill>
                      <a:srgbClr val="C00000"/>
                    </a:solidFill>
                  </a:rPr>
                  <a:t> (</a:t>
                </a:r>
                <a14:m>
                  <m:oMath xmlns:m="http://schemas.openxmlformats.org/officeDocument/2006/math">
                    <m:r>
                      <a:rPr lang="en-US" altLang="zh-CN" sz="2400" b="1" i="1" u="none" smtClean="0">
                        <a:solidFill>
                          <a:srgbClr val="C00000"/>
                        </a:solidFill>
                        <a:latin typeface="Cambria Math" panose="02040503050406030204" pitchFamily="18" charset="0"/>
                      </a:rPr>
                      <m:t>)</m:t>
                    </m:r>
                  </m:oMath>
                </a14:m>
                <a:endParaRPr lang="en-US" altLang="zh-CN" sz="2400" b="1" u="none" dirty="0">
                  <a:solidFill>
                    <a:srgbClr val="C00000"/>
                  </a:solidFill>
                </a:endParaRPr>
              </a:p>
              <a:p>
                <a:pPr>
                  <a:lnSpc>
                    <a:spcPct val="125000"/>
                  </a:lnSpc>
                </a:pPr>
                <a:r>
                  <a:rPr lang="en-US" altLang="zh-CN" sz="2000" u="none" dirty="0">
                    <a:solidFill>
                      <a:srgbClr val="000000"/>
                    </a:solidFill>
                  </a:rPr>
                  <a:t>1. </a:t>
                </a:r>
                <a14:m>
                  <m:oMath xmlns:m="http://schemas.openxmlformats.org/officeDocument/2006/math">
                    <m:sSub>
                      <m:sSubPr>
                        <m:ctrlPr>
                          <a:rPr lang="en-US" altLang="zh-CN" sz="2000" b="1" i="1" u="none" smtClean="0">
                            <a:solidFill>
                              <a:srgbClr val="000000"/>
                            </a:solidFill>
                            <a:latin typeface="Cambria Math" panose="02040503050406030204" pitchFamily="18" charset="0"/>
                          </a:rPr>
                        </m:ctrlPr>
                      </m:sSubPr>
                      <m:e>
                        <m:r>
                          <a:rPr lang="en-US" altLang="zh-CN" sz="2000" b="1" i="0" u="none" smtClean="0">
                            <a:solidFill>
                              <a:srgbClr val="000000"/>
                            </a:solidFill>
                            <a:latin typeface="Cambria Math" panose="02040503050406030204" pitchFamily="18" charset="0"/>
                          </a:rPr>
                          <m:t>𝐗</m:t>
                        </m:r>
                      </m:e>
                      <m:sub>
                        <m:r>
                          <a:rPr lang="en-US" altLang="zh-CN" sz="2000" b="1" i="0" u="none" smtClean="0">
                            <a:solidFill>
                              <a:srgbClr val="000000"/>
                            </a:solidFill>
                            <a:latin typeface="Cambria Math" panose="02040503050406030204" pitchFamily="18" charset="0"/>
                          </a:rPr>
                          <m:t>𝟎</m:t>
                        </m:r>
                      </m:sub>
                    </m:sSub>
                    <m:r>
                      <a:rPr lang="en-US" altLang="zh-CN" sz="2000" b="1" i="0" u="none" smtClean="0">
                        <a:solidFill>
                          <a:srgbClr val="000000"/>
                        </a:solidFill>
                        <a:latin typeface="Cambria Math" panose="02040503050406030204" pitchFamily="18" charset="0"/>
                      </a:rPr>
                      <m:t>=</m:t>
                    </m:r>
                    <m:sSubSup>
                      <m:sSubSupPr>
                        <m:ctrlPr>
                          <a:rPr lang="en-US" altLang="zh-CN" sz="2000" b="1" i="1" u="none" smtClean="0">
                            <a:solidFill>
                              <a:srgbClr val="000000"/>
                            </a:solidFill>
                            <a:latin typeface="Cambria Math" panose="02040503050406030204" pitchFamily="18" charset="0"/>
                          </a:rPr>
                        </m:ctrlPr>
                      </m:sSubSupPr>
                      <m:e>
                        <m:r>
                          <a:rPr lang="en-US" altLang="zh-CN" sz="2000" b="1" i="0" u="none" smtClean="0">
                            <a:solidFill>
                              <a:srgbClr val="000000"/>
                            </a:solidFill>
                            <a:latin typeface="Cambria Math" panose="02040503050406030204" pitchFamily="18" charset="0"/>
                          </a:rPr>
                          <m:t>𝐬</m:t>
                        </m:r>
                      </m:e>
                      <m:sub>
                        <m:r>
                          <a:rPr lang="en-US" altLang="zh-CN" sz="2000" b="1" i="0" u="none" smtClean="0">
                            <a:solidFill>
                              <a:srgbClr val="000000"/>
                            </a:solidFill>
                            <a:latin typeface="Cambria Math" panose="02040503050406030204" pitchFamily="18" charset="0"/>
                          </a:rPr>
                          <m:t>𝟏𝟓</m:t>
                        </m:r>
                      </m:sub>
                      <m:sup>
                        <m:r>
                          <a:rPr lang="en-US" altLang="zh-CN" sz="2000" b="1" i="1" u="none" smtClean="0">
                            <a:solidFill>
                              <a:srgbClr val="000000"/>
                            </a:solidFill>
                            <a:latin typeface="Cambria Math" panose="02040503050406030204" pitchFamily="18" charset="0"/>
                          </a:rPr>
                          <m:t>𝑯</m:t>
                        </m:r>
                      </m:sup>
                    </m:sSubSup>
                    <m:r>
                      <a:rPr lang="en-US" altLang="zh-CN" sz="2000" b="1" i="1" u="none" smtClean="0">
                        <a:solidFill>
                          <a:srgbClr val="000000"/>
                        </a:solidFill>
                        <a:latin typeface="Cambria Math" panose="02040503050406030204" pitchFamily="18" charset="0"/>
                      </a:rPr>
                      <m:t>||</m:t>
                    </m:r>
                    <m:sSubSup>
                      <m:sSubSupPr>
                        <m:ctrlPr>
                          <a:rPr lang="en-US" altLang="zh-CN" sz="2000" b="1" i="1" u="none" smtClean="0">
                            <a:solidFill>
                              <a:srgbClr val="000000"/>
                            </a:solidFill>
                            <a:latin typeface="Cambria Math" panose="02040503050406030204" pitchFamily="18" charset="0"/>
                          </a:rPr>
                        </m:ctrlPr>
                      </m:sSubSupPr>
                      <m:e>
                        <m:r>
                          <a:rPr lang="en-US" altLang="zh-CN" sz="2000" b="1" i="1" u="none" smtClean="0">
                            <a:solidFill>
                              <a:srgbClr val="000000"/>
                            </a:solidFill>
                            <a:latin typeface="Cambria Math" panose="02040503050406030204" pitchFamily="18" charset="0"/>
                          </a:rPr>
                          <m:t>𝑺</m:t>
                        </m:r>
                      </m:e>
                      <m:sub>
                        <m:r>
                          <a:rPr lang="en-US" altLang="zh-CN" sz="2000" b="1" i="1" u="none" smtClean="0">
                            <a:solidFill>
                              <a:srgbClr val="000000"/>
                            </a:solidFill>
                            <a:latin typeface="Cambria Math" panose="02040503050406030204" pitchFamily="18" charset="0"/>
                          </a:rPr>
                          <m:t>𝟏𝟒</m:t>
                        </m:r>
                      </m:sub>
                      <m:sup>
                        <m:r>
                          <a:rPr lang="en-US" altLang="zh-CN" sz="2000" b="1" i="1" u="none" smtClean="0">
                            <a:solidFill>
                              <a:srgbClr val="000000"/>
                            </a:solidFill>
                            <a:latin typeface="Cambria Math" panose="02040503050406030204" pitchFamily="18" charset="0"/>
                          </a:rPr>
                          <m:t>𝑳</m:t>
                        </m:r>
                      </m:sup>
                    </m:sSubSup>
                    <m:r>
                      <a:rPr lang="en-US" altLang="zh-CN" sz="2000" b="1" i="1" u="none" smtClean="0">
                        <a:solidFill>
                          <a:srgbClr val="000000"/>
                        </a:solidFill>
                        <a:latin typeface="Cambria Math" panose="02040503050406030204" pitchFamily="18" charset="0"/>
                      </a:rPr>
                      <m:t> </m:t>
                    </m:r>
                  </m:oMath>
                </a14:m>
                <a:endParaRPr lang="en-US" altLang="zh-CN" sz="2000" u="none" dirty="0">
                  <a:solidFill>
                    <a:srgbClr val="000000"/>
                  </a:solidFill>
                </a:endParaRPr>
              </a:p>
              <a:p>
                <a:pPr>
                  <a:lnSpc>
                    <a:spcPct val="125000"/>
                  </a:lnSpc>
                </a:pPr>
                <a:r>
                  <a:rPr lang="en-US" altLang="zh-CN" sz="2000" u="none" dirty="0">
                    <a:solidFill>
                      <a:srgbClr val="000000"/>
                    </a:solidFill>
                  </a:rPr>
                  <a:t>2. </a:t>
                </a:r>
                <a14:m>
                  <m:oMath xmlns:m="http://schemas.openxmlformats.org/officeDocument/2006/math">
                    <m:sSub>
                      <m:sSubPr>
                        <m:ctrlPr>
                          <a:rPr lang="en-US" altLang="zh-CN" sz="2000" b="1" i="1" u="none" smtClean="0">
                            <a:solidFill>
                              <a:srgbClr val="000000"/>
                            </a:solidFill>
                            <a:latin typeface="Cambria Math" panose="02040503050406030204" pitchFamily="18" charset="0"/>
                          </a:rPr>
                        </m:ctrlPr>
                      </m:sSubPr>
                      <m:e>
                        <m:r>
                          <a:rPr lang="en-US" altLang="zh-CN" sz="2000" b="1" i="0" u="none" smtClean="0">
                            <a:solidFill>
                              <a:srgbClr val="000000"/>
                            </a:solidFill>
                            <a:latin typeface="Cambria Math" panose="02040503050406030204" pitchFamily="18" charset="0"/>
                          </a:rPr>
                          <m:t>𝐗</m:t>
                        </m:r>
                      </m:e>
                      <m:sub>
                        <m:r>
                          <a:rPr lang="en-US" altLang="zh-CN" sz="2000" b="1" i="1" u="none" smtClean="0">
                            <a:solidFill>
                              <a:srgbClr val="000000"/>
                            </a:solidFill>
                            <a:latin typeface="Cambria Math" panose="02040503050406030204" pitchFamily="18" charset="0"/>
                          </a:rPr>
                          <m:t>𝟏</m:t>
                        </m:r>
                      </m:sub>
                    </m:sSub>
                    <m:r>
                      <a:rPr lang="en-US" altLang="zh-CN" sz="2000" b="1" i="0" u="none" smtClean="0">
                        <a:solidFill>
                          <a:srgbClr val="000000"/>
                        </a:solidFill>
                        <a:latin typeface="Cambria Math" panose="02040503050406030204" pitchFamily="18" charset="0"/>
                      </a:rPr>
                      <m:t>=</m:t>
                    </m:r>
                    <m:sSubSup>
                      <m:sSubSupPr>
                        <m:ctrlPr>
                          <a:rPr lang="en-US" altLang="zh-CN" sz="2000" b="1" i="1" u="none" smtClean="0">
                            <a:solidFill>
                              <a:srgbClr val="000000"/>
                            </a:solidFill>
                            <a:latin typeface="Cambria Math" panose="02040503050406030204" pitchFamily="18" charset="0"/>
                          </a:rPr>
                        </m:ctrlPr>
                      </m:sSubSupPr>
                      <m:e>
                        <m:r>
                          <a:rPr lang="en-US" altLang="zh-CN" sz="2000" b="1" i="0" u="none" smtClean="0">
                            <a:solidFill>
                              <a:srgbClr val="000000"/>
                            </a:solidFill>
                            <a:latin typeface="Cambria Math" panose="02040503050406030204" pitchFamily="18" charset="0"/>
                          </a:rPr>
                          <m:t>𝐬</m:t>
                        </m:r>
                      </m:e>
                      <m:sub>
                        <m:r>
                          <a:rPr lang="en-US" altLang="zh-CN" sz="2000" b="1" i="0" u="none" smtClean="0">
                            <a:solidFill>
                              <a:srgbClr val="000000"/>
                            </a:solidFill>
                            <a:latin typeface="Cambria Math" panose="02040503050406030204" pitchFamily="18" charset="0"/>
                          </a:rPr>
                          <m:t>𝟏</m:t>
                        </m:r>
                        <m:r>
                          <a:rPr lang="en-US" altLang="zh-CN" sz="2000" b="1" i="1" u="none" smtClean="0">
                            <a:solidFill>
                              <a:srgbClr val="000000"/>
                            </a:solidFill>
                            <a:latin typeface="Cambria Math" panose="02040503050406030204" pitchFamily="18" charset="0"/>
                          </a:rPr>
                          <m:t>𝟏</m:t>
                        </m:r>
                      </m:sub>
                      <m:sup>
                        <m:r>
                          <a:rPr lang="en-US" altLang="zh-CN" sz="2000" b="1" i="1" u="none" smtClean="0">
                            <a:solidFill>
                              <a:srgbClr val="000000"/>
                            </a:solidFill>
                            <a:latin typeface="Cambria Math" panose="02040503050406030204" pitchFamily="18" charset="0"/>
                          </a:rPr>
                          <m:t>𝑳</m:t>
                        </m:r>
                      </m:sup>
                    </m:sSubSup>
                    <m:r>
                      <a:rPr lang="en-US" altLang="zh-CN" sz="2000" b="1" i="1" u="none" smtClean="0">
                        <a:solidFill>
                          <a:srgbClr val="000000"/>
                        </a:solidFill>
                        <a:latin typeface="Cambria Math" panose="02040503050406030204" pitchFamily="18" charset="0"/>
                      </a:rPr>
                      <m:t>||</m:t>
                    </m:r>
                    <m:sSubSup>
                      <m:sSubSupPr>
                        <m:ctrlPr>
                          <a:rPr lang="en-US" altLang="zh-CN" sz="2000" b="1" i="1" u="none" smtClean="0">
                            <a:solidFill>
                              <a:srgbClr val="000000"/>
                            </a:solidFill>
                            <a:latin typeface="Cambria Math" panose="02040503050406030204" pitchFamily="18" charset="0"/>
                          </a:rPr>
                        </m:ctrlPr>
                      </m:sSubSupPr>
                      <m:e>
                        <m:r>
                          <a:rPr lang="en-US" altLang="zh-CN" sz="2000" b="1" i="1" u="none" smtClean="0">
                            <a:solidFill>
                              <a:srgbClr val="000000"/>
                            </a:solidFill>
                            <a:latin typeface="Cambria Math" panose="02040503050406030204" pitchFamily="18" charset="0"/>
                          </a:rPr>
                          <m:t>𝑺</m:t>
                        </m:r>
                      </m:e>
                      <m:sub>
                        <m:r>
                          <a:rPr lang="en-US" altLang="zh-CN" sz="2000" b="1" i="1" u="none" smtClean="0">
                            <a:solidFill>
                              <a:srgbClr val="000000"/>
                            </a:solidFill>
                            <a:latin typeface="Cambria Math" panose="02040503050406030204" pitchFamily="18" charset="0"/>
                          </a:rPr>
                          <m:t>𝟗</m:t>
                        </m:r>
                      </m:sub>
                      <m:sup>
                        <m:r>
                          <a:rPr lang="en-US" altLang="zh-CN" sz="2000" b="1" i="1" u="none" smtClean="0">
                            <a:solidFill>
                              <a:srgbClr val="000000"/>
                            </a:solidFill>
                            <a:latin typeface="Cambria Math" panose="02040503050406030204" pitchFamily="18" charset="0"/>
                          </a:rPr>
                          <m:t>𝑯</m:t>
                        </m:r>
                      </m:sup>
                    </m:sSubSup>
                    <m:r>
                      <a:rPr lang="en-US" altLang="zh-CN" sz="2000" b="1" i="1" u="none" smtClean="0">
                        <a:solidFill>
                          <a:srgbClr val="000000"/>
                        </a:solidFill>
                        <a:latin typeface="Cambria Math" panose="02040503050406030204" pitchFamily="18" charset="0"/>
                      </a:rPr>
                      <m:t> </m:t>
                    </m:r>
                  </m:oMath>
                </a14:m>
                <a:endParaRPr lang="en-US" altLang="zh-CN" sz="2000" u="none" dirty="0">
                  <a:solidFill>
                    <a:srgbClr val="000000"/>
                  </a:solidFill>
                </a:endParaRPr>
              </a:p>
              <a:p>
                <a:pPr>
                  <a:lnSpc>
                    <a:spcPct val="125000"/>
                  </a:lnSpc>
                </a:pPr>
                <a:r>
                  <a:rPr lang="en-US" altLang="zh-CN" sz="2000" b="1" u="none" dirty="0">
                    <a:solidFill>
                      <a:srgbClr val="000000"/>
                    </a:solidFill>
                  </a:rPr>
                  <a:t>3.</a:t>
                </a:r>
                <a14:m>
                  <m:oMath xmlns:m="http://schemas.openxmlformats.org/officeDocument/2006/math">
                    <m:sSub>
                      <m:sSubPr>
                        <m:ctrlPr>
                          <a:rPr lang="en-US" altLang="zh-CN" sz="2000" b="1" i="1" u="none" smtClean="0">
                            <a:solidFill>
                              <a:srgbClr val="000000"/>
                            </a:solidFill>
                            <a:latin typeface="Cambria Math" panose="02040503050406030204" pitchFamily="18" charset="0"/>
                          </a:rPr>
                        </m:ctrlPr>
                      </m:sSubPr>
                      <m:e>
                        <m:r>
                          <a:rPr lang="en-US" altLang="zh-CN" sz="2000" b="1" i="0" u="none" smtClean="0">
                            <a:solidFill>
                              <a:srgbClr val="000000"/>
                            </a:solidFill>
                            <a:latin typeface="Cambria Math" panose="02040503050406030204" pitchFamily="18" charset="0"/>
                          </a:rPr>
                          <m:t> </m:t>
                        </m:r>
                        <m:r>
                          <a:rPr lang="en-US" altLang="zh-CN" sz="2000" b="1" i="0" u="none" smtClean="0">
                            <a:solidFill>
                              <a:srgbClr val="000000"/>
                            </a:solidFill>
                            <a:latin typeface="Cambria Math" panose="02040503050406030204" pitchFamily="18" charset="0"/>
                          </a:rPr>
                          <m:t>𝐗</m:t>
                        </m:r>
                      </m:e>
                      <m:sub>
                        <m:r>
                          <a:rPr lang="en-US" altLang="zh-CN" sz="2000" b="1" i="1" u="none" smtClean="0">
                            <a:solidFill>
                              <a:srgbClr val="000000"/>
                            </a:solidFill>
                            <a:latin typeface="Cambria Math" panose="02040503050406030204" pitchFamily="18" charset="0"/>
                          </a:rPr>
                          <m:t>𝟐</m:t>
                        </m:r>
                      </m:sub>
                    </m:sSub>
                    <m:r>
                      <a:rPr lang="en-US" altLang="zh-CN" sz="2000" b="1" i="0" u="none" smtClean="0">
                        <a:solidFill>
                          <a:srgbClr val="000000"/>
                        </a:solidFill>
                        <a:latin typeface="Cambria Math" panose="02040503050406030204" pitchFamily="18" charset="0"/>
                      </a:rPr>
                      <m:t>=</m:t>
                    </m:r>
                    <m:sSubSup>
                      <m:sSubSupPr>
                        <m:ctrlPr>
                          <a:rPr lang="en-US" altLang="zh-CN" sz="2000" b="1" i="1" u="none" smtClean="0">
                            <a:solidFill>
                              <a:srgbClr val="000000"/>
                            </a:solidFill>
                            <a:latin typeface="Cambria Math" panose="02040503050406030204" pitchFamily="18" charset="0"/>
                          </a:rPr>
                        </m:ctrlPr>
                      </m:sSubSupPr>
                      <m:e>
                        <m:r>
                          <a:rPr lang="en-US" altLang="zh-CN" sz="2000" b="1" i="0" u="none" smtClean="0">
                            <a:solidFill>
                              <a:srgbClr val="000000"/>
                            </a:solidFill>
                            <a:latin typeface="Cambria Math" panose="02040503050406030204" pitchFamily="18" charset="0"/>
                          </a:rPr>
                          <m:t>𝐬</m:t>
                        </m:r>
                      </m:e>
                      <m:sub>
                        <m:r>
                          <a:rPr lang="en-US" altLang="zh-CN" sz="2000" b="1" i="1" u="none" smtClean="0">
                            <a:solidFill>
                              <a:srgbClr val="000000"/>
                            </a:solidFill>
                            <a:latin typeface="Cambria Math" panose="02040503050406030204" pitchFamily="18" charset="0"/>
                          </a:rPr>
                          <m:t>𝟕</m:t>
                        </m:r>
                      </m:sub>
                      <m:sup>
                        <m:r>
                          <a:rPr lang="en-US" altLang="zh-CN" sz="2000" b="1" i="1" u="none" smtClean="0">
                            <a:solidFill>
                              <a:srgbClr val="000000"/>
                            </a:solidFill>
                            <a:latin typeface="Cambria Math" panose="02040503050406030204" pitchFamily="18" charset="0"/>
                          </a:rPr>
                          <m:t>𝑳</m:t>
                        </m:r>
                      </m:sup>
                    </m:sSubSup>
                    <m:r>
                      <a:rPr lang="en-US" altLang="zh-CN" sz="2000" b="1" i="1" u="none" smtClean="0">
                        <a:solidFill>
                          <a:srgbClr val="000000"/>
                        </a:solidFill>
                        <a:latin typeface="Cambria Math" panose="02040503050406030204" pitchFamily="18" charset="0"/>
                      </a:rPr>
                      <m:t>||</m:t>
                    </m:r>
                    <m:sSubSup>
                      <m:sSubSupPr>
                        <m:ctrlPr>
                          <a:rPr lang="en-US" altLang="zh-CN" sz="2000" b="1" i="1" u="none" smtClean="0">
                            <a:solidFill>
                              <a:srgbClr val="000000"/>
                            </a:solidFill>
                            <a:latin typeface="Cambria Math" panose="02040503050406030204" pitchFamily="18" charset="0"/>
                          </a:rPr>
                        </m:ctrlPr>
                      </m:sSubSupPr>
                      <m:e>
                        <m:r>
                          <a:rPr lang="en-US" altLang="zh-CN" sz="2000" b="1" i="1" u="none" smtClean="0">
                            <a:solidFill>
                              <a:srgbClr val="000000"/>
                            </a:solidFill>
                            <a:latin typeface="Cambria Math" panose="02040503050406030204" pitchFamily="18" charset="0"/>
                          </a:rPr>
                          <m:t>𝑺</m:t>
                        </m:r>
                      </m:e>
                      <m:sub>
                        <m:r>
                          <a:rPr lang="en-US" altLang="zh-CN" sz="2000" b="1" i="1" u="none" smtClean="0">
                            <a:solidFill>
                              <a:srgbClr val="000000"/>
                            </a:solidFill>
                            <a:latin typeface="Cambria Math" panose="02040503050406030204" pitchFamily="18" charset="0"/>
                          </a:rPr>
                          <m:t>𝟓</m:t>
                        </m:r>
                      </m:sub>
                      <m:sup>
                        <m:r>
                          <a:rPr lang="en-US" altLang="zh-CN" sz="2000" b="1" i="1" u="none" smtClean="0">
                            <a:solidFill>
                              <a:srgbClr val="000000"/>
                            </a:solidFill>
                            <a:latin typeface="Cambria Math" panose="02040503050406030204" pitchFamily="18" charset="0"/>
                          </a:rPr>
                          <m:t>𝑯</m:t>
                        </m:r>
                      </m:sup>
                    </m:sSubSup>
                    <m:r>
                      <a:rPr lang="en-US" altLang="zh-CN" sz="2000" b="1" i="1" u="none" smtClean="0">
                        <a:solidFill>
                          <a:srgbClr val="000000"/>
                        </a:solidFill>
                        <a:latin typeface="Cambria Math" panose="02040503050406030204" pitchFamily="18" charset="0"/>
                      </a:rPr>
                      <m:t> </m:t>
                    </m:r>
                  </m:oMath>
                </a14:m>
                <a:endParaRPr lang="en-US" altLang="zh-CN" sz="2000" u="none" dirty="0">
                  <a:solidFill>
                    <a:srgbClr val="000000"/>
                  </a:solidFill>
                </a:endParaRPr>
              </a:p>
              <a:p>
                <a:pPr>
                  <a:lnSpc>
                    <a:spcPct val="125000"/>
                  </a:lnSpc>
                </a:pPr>
                <a:r>
                  <a:rPr lang="en-US" altLang="zh-CN" sz="2000" b="1" u="none" dirty="0">
                    <a:solidFill>
                      <a:srgbClr val="000000"/>
                    </a:solidFill>
                  </a:rPr>
                  <a:t>4. </a:t>
                </a:r>
                <a14:m>
                  <m:oMath xmlns:m="http://schemas.openxmlformats.org/officeDocument/2006/math">
                    <m:sSub>
                      <m:sSubPr>
                        <m:ctrlPr>
                          <a:rPr lang="en-US" altLang="zh-CN" sz="2000" b="1" i="1" u="none" smtClean="0">
                            <a:solidFill>
                              <a:srgbClr val="000000"/>
                            </a:solidFill>
                            <a:latin typeface="Cambria Math" panose="02040503050406030204" pitchFamily="18" charset="0"/>
                          </a:rPr>
                        </m:ctrlPr>
                      </m:sSubPr>
                      <m:e>
                        <m:r>
                          <a:rPr lang="en-US" altLang="zh-CN" sz="2000" b="1" i="0" u="none" smtClean="0">
                            <a:solidFill>
                              <a:srgbClr val="000000"/>
                            </a:solidFill>
                            <a:latin typeface="Cambria Math" panose="02040503050406030204" pitchFamily="18" charset="0"/>
                          </a:rPr>
                          <m:t>𝐗</m:t>
                        </m:r>
                      </m:e>
                      <m:sub>
                        <m:r>
                          <a:rPr lang="en-US" altLang="zh-CN" sz="2000" b="1" i="1" u="none" smtClean="0">
                            <a:solidFill>
                              <a:srgbClr val="000000"/>
                            </a:solidFill>
                            <a:latin typeface="Cambria Math" panose="02040503050406030204" pitchFamily="18" charset="0"/>
                          </a:rPr>
                          <m:t>𝟑</m:t>
                        </m:r>
                      </m:sub>
                    </m:sSub>
                    <m:r>
                      <a:rPr lang="en-US" altLang="zh-CN" sz="2000" b="1" i="0" u="none" smtClean="0">
                        <a:solidFill>
                          <a:srgbClr val="000000"/>
                        </a:solidFill>
                        <a:latin typeface="Cambria Math" panose="02040503050406030204" pitchFamily="18" charset="0"/>
                      </a:rPr>
                      <m:t>=</m:t>
                    </m:r>
                    <m:sSubSup>
                      <m:sSubSupPr>
                        <m:ctrlPr>
                          <a:rPr lang="en-US" altLang="zh-CN" sz="2000" b="1" i="1" u="none" smtClean="0">
                            <a:solidFill>
                              <a:srgbClr val="000000"/>
                            </a:solidFill>
                            <a:latin typeface="Cambria Math" panose="02040503050406030204" pitchFamily="18" charset="0"/>
                          </a:rPr>
                        </m:ctrlPr>
                      </m:sSubSupPr>
                      <m:e>
                        <m:r>
                          <a:rPr lang="en-US" altLang="zh-CN" sz="2000" b="1" i="0" u="none" smtClean="0">
                            <a:solidFill>
                              <a:srgbClr val="000000"/>
                            </a:solidFill>
                            <a:latin typeface="Cambria Math" panose="02040503050406030204" pitchFamily="18" charset="0"/>
                          </a:rPr>
                          <m:t>𝐬</m:t>
                        </m:r>
                      </m:e>
                      <m:sub>
                        <m:r>
                          <a:rPr lang="en-US" altLang="zh-CN" sz="2000" b="1" i="1" u="none" smtClean="0">
                            <a:solidFill>
                              <a:srgbClr val="000000"/>
                            </a:solidFill>
                            <a:latin typeface="Cambria Math" panose="02040503050406030204" pitchFamily="18" charset="0"/>
                          </a:rPr>
                          <m:t>𝟐</m:t>
                        </m:r>
                      </m:sub>
                      <m:sup>
                        <m:r>
                          <a:rPr lang="en-US" altLang="zh-CN" sz="2000" b="1" i="1" u="none" smtClean="0">
                            <a:solidFill>
                              <a:srgbClr val="000000"/>
                            </a:solidFill>
                            <a:latin typeface="Cambria Math" panose="02040503050406030204" pitchFamily="18" charset="0"/>
                          </a:rPr>
                          <m:t>𝑳</m:t>
                        </m:r>
                      </m:sup>
                    </m:sSubSup>
                    <m:r>
                      <a:rPr lang="en-US" altLang="zh-CN" sz="2000" b="1" i="1" u="none" smtClean="0">
                        <a:solidFill>
                          <a:srgbClr val="000000"/>
                        </a:solidFill>
                        <a:latin typeface="Cambria Math" panose="02040503050406030204" pitchFamily="18" charset="0"/>
                      </a:rPr>
                      <m:t>||</m:t>
                    </m:r>
                    <m:sSubSup>
                      <m:sSubSupPr>
                        <m:ctrlPr>
                          <a:rPr lang="en-US" altLang="zh-CN" sz="2000" b="1" i="1" u="none" smtClean="0">
                            <a:solidFill>
                              <a:srgbClr val="000000"/>
                            </a:solidFill>
                            <a:latin typeface="Cambria Math" panose="02040503050406030204" pitchFamily="18" charset="0"/>
                          </a:rPr>
                        </m:ctrlPr>
                      </m:sSubSupPr>
                      <m:e>
                        <m:r>
                          <a:rPr lang="en-US" altLang="zh-CN" sz="2000" b="1" i="1" u="none" smtClean="0">
                            <a:solidFill>
                              <a:srgbClr val="000000"/>
                            </a:solidFill>
                            <a:latin typeface="Cambria Math" panose="02040503050406030204" pitchFamily="18" charset="0"/>
                          </a:rPr>
                          <m:t>𝑺</m:t>
                        </m:r>
                      </m:e>
                      <m:sub>
                        <m:r>
                          <a:rPr lang="en-US" altLang="zh-CN" sz="2000" b="1" i="1" u="none" smtClean="0">
                            <a:solidFill>
                              <a:srgbClr val="000000"/>
                            </a:solidFill>
                            <a:latin typeface="Cambria Math" panose="02040503050406030204" pitchFamily="18" charset="0"/>
                          </a:rPr>
                          <m:t>𝟎</m:t>
                        </m:r>
                      </m:sub>
                      <m:sup>
                        <m:r>
                          <a:rPr lang="en-US" altLang="zh-CN" sz="2000" b="1" i="1" u="none" smtClean="0">
                            <a:solidFill>
                              <a:srgbClr val="000000"/>
                            </a:solidFill>
                            <a:latin typeface="Cambria Math" panose="02040503050406030204" pitchFamily="18" charset="0"/>
                          </a:rPr>
                          <m:t>𝑯</m:t>
                        </m:r>
                      </m:sup>
                    </m:sSubSup>
                    <m:r>
                      <a:rPr lang="en-US" altLang="zh-CN" sz="2000" b="1" i="1" u="none" smtClean="0">
                        <a:solidFill>
                          <a:srgbClr val="000000"/>
                        </a:solidFill>
                        <a:latin typeface="Cambria Math" panose="02040503050406030204" pitchFamily="18" charset="0"/>
                      </a:rPr>
                      <m:t> </m:t>
                    </m:r>
                  </m:oMath>
                </a14:m>
                <a:endParaRPr lang="zh-CN" altLang="en-US" sz="2000" u="none" dirty="0">
                  <a:solidFill>
                    <a:srgbClr val="000000"/>
                  </a:solidFill>
                </a:endParaRPr>
              </a:p>
            </p:txBody>
          </p:sp>
        </mc:Choice>
        <mc:Fallback>
          <p:sp>
            <p:nvSpPr>
              <p:cNvPr id="53" name="文本框 52"/>
              <p:cNvSpPr txBox="1">
                <a:spLocks noRot="1" noChangeAspect="1" noMove="1" noResize="1" noEditPoints="1" noAdjustHandles="1" noChangeArrowheads="1" noChangeShapeType="1" noTextEdit="1"/>
              </p:cNvSpPr>
              <p:nvPr/>
            </p:nvSpPr>
            <p:spPr>
              <a:xfrm>
                <a:off x="2874262" y="3636837"/>
                <a:ext cx="3395476" cy="2096151"/>
              </a:xfrm>
              <a:prstGeom prst="rect">
                <a:avLst/>
              </a:prstGeom>
              <a:blipFill rotWithShape="1">
                <a:blip r:embed="rId21"/>
                <a:stretch>
                  <a:fillRect l="-7" t="-9" r="11" b="1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68760"/>
            <a:ext cx="8229600" cy="4824000"/>
          </a:xfrm>
        </p:spPr>
        <p:txBody>
          <a:bodyPr/>
          <a:lstStyle/>
          <a:p>
            <a:pPr marL="0" indent="0">
              <a:spcAft>
                <a:spcPts val="1800"/>
              </a:spcAft>
              <a:buNone/>
            </a:pPr>
            <a:r>
              <a:rPr lang="en-US" altLang="zh-CN" dirty="0">
                <a:solidFill>
                  <a:srgbClr val="FF0000"/>
                </a:solidFill>
              </a:rPr>
              <a:t>3. </a:t>
            </a:r>
            <a:r>
              <a:rPr lang="zh-CN" altLang="en-US" dirty="0">
                <a:solidFill>
                  <a:srgbClr val="FF0000"/>
                </a:solidFill>
              </a:rPr>
              <a:t>非线性函数</a:t>
            </a:r>
            <a:r>
              <a:rPr lang="en-US" altLang="zh-CN" dirty="0">
                <a:solidFill>
                  <a:srgbClr val="FF0000"/>
                </a:solidFill>
              </a:rPr>
              <a:t>F</a:t>
            </a:r>
            <a:endParaRPr lang="en-US" altLang="zh-CN" dirty="0">
              <a:solidFill>
                <a:srgbClr val="FF0000"/>
              </a:solidFill>
            </a:endParaRPr>
          </a:p>
        </p:txBody>
      </p:sp>
      <p:grpSp>
        <p:nvGrpSpPr>
          <p:cNvPr id="1591297" name="组合 1591296"/>
          <p:cNvGrpSpPr/>
          <p:nvPr/>
        </p:nvGrpSpPr>
        <p:grpSpPr>
          <a:xfrm>
            <a:off x="638972" y="2132855"/>
            <a:ext cx="5850728" cy="2875177"/>
            <a:chOff x="827584" y="2132856"/>
            <a:chExt cx="5852880" cy="2804462"/>
          </a:xfrm>
        </p:grpSpPr>
        <p:grpSp>
          <p:nvGrpSpPr>
            <p:cNvPr id="63" name="组合 62"/>
            <p:cNvGrpSpPr/>
            <p:nvPr/>
          </p:nvGrpSpPr>
          <p:grpSpPr>
            <a:xfrm>
              <a:off x="827584" y="2132856"/>
              <a:ext cx="5852880" cy="2804462"/>
              <a:chOff x="827584" y="2132856"/>
              <a:chExt cx="5852880" cy="2804462"/>
            </a:xfrm>
          </p:grpSpPr>
          <p:grpSp>
            <p:nvGrpSpPr>
              <p:cNvPr id="10" name="组合 9"/>
              <p:cNvGrpSpPr/>
              <p:nvPr/>
            </p:nvGrpSpPr>
            <p:grpSpPr>
              <a:xfrm>
                <a:off x="845261" y="2158165"/>
                <a:ext cx="614623" cy="324036"/>
                <a:chOff x="1043608" y="3356992"/>
                <a:chExt cx="614623" cy="324036"/>
              </a:xfrm>
            </p:grpSpPr>
            <p:sp>
              <p:nvSpPr>
                <p:cNvPr id="11" name="矩形 10"/>
                <p:cNvSpPr/>
                <p:nvPr/>
              </p:nvSpPr>
              <p:spPr bwMode="auto">
                <a:xfrm>
                  <a:off x="1079612" y="3356992"/>
                  <a:ext cx="576064" cy="32403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12" name="直接连接符 11"/>
                <p:cNvCxnSpPr>
                  <a:stCxn id="11" idx="0"/>
                  <a:endCxn id="11" idx="2"/>
                </p:cNvCxnSpPr>
                <p:nvPr/>
              </p:nvCxnSpPr>
              <p:spPr bwMode="auto">
                <a:xfrm>
                  <a:off x="1367644" y="3356992"/>
                  <a:ext cx="0" cy="324036"/>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13" name="文本框 12"/>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14" name="文本框 13"/>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p:grpSp>
            <p:nvGrpSpPr>
              <p:cNvPr id="15" name="组合 14"/>
              <p:cNvGrpSpPr/>
              <p:nvPr/>
            </p:nvGrpSpPr>
            <p:grpSpPr>
              <a:xfrm>
                <a:off x="4481665" y="2158165"/>
                <a:ext cx="614623" cy="324036"/>
                <a:chOff x="1043608" y="3356992"/>
                <a:chExt cx="614623" cy="324036"/>
              </a:xfrm>
            </p:grpSpPr>
            <p:sp>
              <p:nvSpPr>
                <p:cNvPr id="16" name="矩形 15"/>
                <p:cNvSpPr/>
                <p:nvPr/>
              </p:nvSpPr>
              <p:spPr bwMode="auto">
                <a:xfrm>
                  <a:off x="1079612" y="3356992"/>
                  <a:ext cx="576064" cy="32403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17" name="直接连接符 16"/>
                <p:cNvCxnSpPr>
                  <a:stCxn id="16" idx="0"/>
                  <a:endCxn id="16" idx="2"/>
                </p:cNvCxnSpPr>
                <p:nvPr/>
              </p:nvCxnSpPr>
              <p:spPr bwMode="auto">
                <a:xfrm>
                  <a:off x="1367644" y="3356992"/>
                  <a:ext cx="0" cy="324036"/>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18" name="文本框 17"/>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19" name="文本框 18"/>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p:grpSp>
            <p:nvGrpSpPr>
              <p:cNvPr id="20" name="组合 19"/>
              <p:cNvGrpSpPr/>
              <p:nvPr/>
            </p:nvGrpSpPr>
            <p:grpSpPr>
              <a:xfrm>
                <a:off x="2670490" y="2158165"/>
                <a:ext cx="614623" cy="324036"/>
                <a:chOff x="1043608" y="3356992"/>
                <a:chExt cx="614623" cy="324036"/>
              </a:xfrm>
            </p:grpSpPr>
            <p:sp>
              <p:nvSpPr>
                <p:cNvPr id="21" name="矩形 20"/>
                <p:cNvSpPr/>
                <p:nvPr/>
              </p:nvSpPr>
              <p:spPr bwMode="auto">
                <a:xfrm>
                  <a:off x="1079612" y="3356992"/>
                  <a:ext cx="576064" cy="32403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22" name="直接连接符 21"/>
                <p:cNvCxnSpPr>
                  <a:stCxn id="21" idx="0"/>
                  <a:endCxn id="21" idx="2"/>
                </p:cNvCxnSpPr>
                <p:nvPr/>
              </p:nvCxnSpPr>
              <p:spPr bwMode="auto">
                <a:xfrm>
                  <a:off x="1367644" y="3356992"/>
                  <a:ext cx="0" cy="324036"/>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23" name="文本框 22"/>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24" name="文本框 23"/>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p:sp>
            <p:nvSpPr>
              <p:cNvPr id="25" name="流程图: 或者 24"/>
              <p:cNvSpPr/>
              <p:nvPr/>
            </p:nvSpPr>
            <p:spPr bwMode="auto">
              <a:xfrm>
                <a:off x="1027868" y="2734229"/>
                <a:ext cx="288000" cy="288000"/>
              </a:xfrm>
              <a:prstGeom prst="flowChartOr">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26" name="矩形 25"/>
                  <p:cNvSpPr/>
                  <p:nvPr/>
                </p:nvSpPr>
                <p:spPr bwMode="auto">
                  <a:xfrm>
                    <a:off x="900560" y="3173124"/>
                    <a:ext cx="542615" cy="287999"/>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bPr>
                            <m:e>
                              <m: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𝑹</m:t>
                              </m:r>
                            </m:e>
                            <m:sub>
                              <m: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𝟏</m:t>
                              </m:r>
                            </m:sub>
                          </m:sSub>
                        </m:oMath>
                      </m:oMathPara>
                    </a14:m>
                    <a:endParaRPr kumimoji="0" lang="zh-CN" altLang="en-US" sz="180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p:txBody>
              </p:sp>
            </mc:Choice>
            <mc:Fallback>
              <p:sp>
                <p:nvSpPr>
                  <p:cNvPr id="26" name="矩形 25"/>
                  <p:cNvSpPr>
                    <a:spLocks noRot="1" noChangeAspect="1" noMove="1" noResize="1" noEditPoints="1" noAdjustHandles="1" noChangeArrowheads="1" noChangeShapeType="1" noTextEdit="1"/>
                  </p:cNvSpPr>
                  <p:nvPr/>
                </p:nvSpPr>
                <p:spPr bwMode="auto">
                  <a:xfrm>
                    <a:off x="900560" y="3173124"/>
                    <a:ext cx="542615" cy="287999"/>
                  </a:xfrm>
                  <a:prstGeom prst="rect">
                    <a:avLst/>
                  </a:prstGeom>
                  <a:blipFill rotWithShape="1">
                    <a:blip r:embed="rId1"/>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27" name="直接箭头连接符 26"/>
              <p:cNvCxnSpPr>
                <a:stCxn id="11" idx="2"/>
                <a:endCxn id="25" idx="0"/>
              </p:cNvCxnSpPr>
              <p:nvPr/>
            </p:nvCxnSpPr>
            <p:spPr bwMode="auto">
              <a:xfrm>
                <a:off x="1169297" y="2482201"/>
                <a:ext cx="2571"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8" name="直接箭头连接符 27"/>
              <p:cNvCxnSpPr>
                <a:stCxn id="26" idx="2"/>
              </p:cNvCxnSpPr>
              <p:nvPr/>
            </p:nvCxnSpPr>
            <p:spPr bwMode="auto">
              <a:xfrm>
                <a:off x="1171868" y="3461123"/>
                <a:ext cx="0" cy="20921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9" name="直接箭头连接符 28"/>
              <p:cNvCxnSpPr>
                <a:stCxn id="26" idx="0"/>
                <a:endCxn id="25" idx="4"/>
              </p:cNvCxnSpPr>
              <p:nvPr/>
            </p:nvCxnSpPr>
            <p:spPr bwMode="auto">
              <a:xfrm flipV="1">
                <a:off x="1171868" y="3022229"/>
                <a:ext cx="0" cy="150895"/>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grpSp>
            <p:nvGrpSpPr>
              <p:cNvPr id="30" name="组合 29"/>
              <p:cNvGrpSpPr/>
              <p:nvPr/>
            </p:nvGrpSpPr>
            <p:grpSpPr>
              <a:xfrm>
                <a:off x="1027868" y="3670333"/>
                <a:ext cx="288000" cy="288000"/>
                <a:chOff x="611560" y="4329100"/>
                <a:chExt cx="288032" cy="288032"/>
              </a:xfrm>
            </p:grpSpPr>
            <p:sp>
              <p:nvSpPr>
                <p:cNvPr id="31" name="矩形 30"/>
                <p:cNvSpPr/>
                <p:nvPr/>
              </p:nvSpPr>
              <p:spPr bwMode="auto">
                <a:xfrm>
                  <a:off x="611560" y="4329100"/>
                  <a:ext cx="288032" cy="288032"/>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32" name="直接连接符 31"/>
                <p:cNvCxnSpPr>
                  <a:stCxn id="31" idx="0"/>
                  <a:endCxn id="31" idx="2"/>
                </p:cNvCxnSpPr>
                <p:nvPr/>
              </p:nvCxnSpPr>
              <p:spPr bwMode="auto">
                <a:xfrm>
                  <a:off x="755576" y="4329100"/>
                  <a:ext cx="0" cy="288032"/>
                </a:xfrm>
                <a:prstGeom prst="line">
                  <a:avLst/>
                </a:prstGeom>
                <a:ln w="15875">
                  <a:solidFill>
                    <a:srgbClr val="000000"/>
                  </a:solidFill>
                  <a:headEnd type="none" w="med" len="med"/>
                  <a:tailEnd type="none"/>
                </a:ln>
              </p:spPr>
              <p:style>
                <a:lnRef idx="1">
                  <a:schemeClr val="dk1"/>
                </a:lnRef>
                <a:fillRef idx="0">
                  <a:schemeClr val="dk1"/>
                </a:fillRef>
                <a:effectRef idx="0">
                  <a:schemeClr val="dk1"/>
                </a:effectRef>
                <a:fontRef idx="minor">
                  <a:schemeClr val="tx1"/>
                </a:fontRef>
              </p:style>
            </p:cxnSp>
            <p:cxnSp>
              <p:nvCxnSpPr>
                <p:cNvPr id="33" name="直接连接符 32"/>
                <p:cNvCxnSpPr>
                  <a:stCxn id="31" idx="1"/>
                  <a:endCxn id="31" idx="3"/>
                </p:cNvCxnSpPr>
                <p:nvPr/>
              </p:nvCxnSpPr>
              <p:spPr bwMode="auto">
                <a:xfrm>
                  <a:off x="611560" y="4473116"/>
                  <a:ext cx="288032" cy="0"/>
                </a:xfrm>
                <a:prstGeom prst="line">
                  <a:avLst/>
                </a:prstGeom>
                <a:solidFill>
                  <a:schemeClr val="accent1"/>
                </a:solidFill>
                <a:ln w="15875" cap="flat" cmpd="sng" algn="ctr">
                  <a:solidFill>
                    <a:srgbClr val="000000"/>
                  </a:solidFill>
                  <a:prstDash val="solid"/>
                  <a:round/>
                  <a:headEnd type="none" w="med" len="med"/>
                  <a:tailEnd type="none"/>
                </a:ln>
                <a:effectLst/>
              </p:spPr>
            </p:cxnSp>
          </p:grpSp>
          <p:grpSp>
            <p:nvGrpSpPr>
              <p:cNvPr id="34" name="组合 33"/>
              <p:cNvGrpSpPr/>
              <p:nvPr/>
            </p:nvGrpSpPr>
            <p:grpSpPr>
              <a:xfrm>
                <a:off x="3728168" y="2734229"/>
                <a:ext cx="288000" cy="288000"/>
                <a:chOff x="611560" y="4329100"/>
                <a:chExt cx="288032" cy="288032"/>
              </a:xfrm>
            </p:grpSpPr>
            <p:sp>
              <p:nvSpPr>
                <p:cNvPr id="35" name="矩形 34"/>
                <p:cNvSpPr/>
                <p:nvPr/>
              </p:nvSpPr>
              <p:spPr bwMode="auto">
                <a:xfrm>
                  <a:off x="611560" y="4329100"/>
                  <a:ext cx="288032" cy="288032"/>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36" name="直接连接符 35"/>
                <p:cNvCxnSpPr>
                  <a:stCxn id="35" idx="0"/>
                  <a:endCxn id="35" idx="2"/>
                </p:cNvCxnSpPr>
                <p:nvPr/>
              </p:nvCxnSpPr>
              <p:spPr bwMode="auto">
                <a:xfrm>
                  <a:off x="755576" y="4329100"/>
                  <a:ext cx="0" cy="288032"/>
                </a:xfrm>
                <a:prstGeom prst="line">
                  <a:avLst/>
                </a:prstGeom>
                <a:ln w="15875">
                  <a:solidFill>
                    <a:srgbClr val="000000"/>
                  </a:solidFill>
                  <a:headEnd type="none" w="med" len="med"/>
                  <a:tailEnd type="none"/>
                </a:ln>
              </p:spPr>
              <p:style>
                <a:lnRef idx="1">
                  <a:schemeClr val="dk1"/>
                </a:lnRef>
                <a:fillRef idx="0">
                  <a:schemeClr val="dk1"/>
                </a:fillRef>
                <a:effectRef idx="0">
                  <a:schemeClr val="dk1"/>
                </a:effectRef>
                <a:fontRef idx="minor">
                  <a:schemeClr val="tx1"/>
                </a:fontRef>
              </p:style>
            </p:cxnSp>
            <p:cxnSp>
              <p:nvCxnSpPr>
                <p:cNvPr id="37" name="直接连接符 36"/>
                <p:cNvCxnSpPr>
                  <a:stCxn id="35" idx="1"/>
                  <a:endCxn id="35" idx="3"/>
                </p:cNvCxnSpPr>
                <p:nvPr/>
              </p:nvCxnSpPr>
              <p:spPr bwMode="auto">
                <a:xfrm>
                  <a:off x="611560" y="4473116"/>
                  <a:ext cx="288032" cy="0"/>
                </a:xfrm>
                <a:prstGeom prst="line">
                  <a:avLst/>
                </a:prstGeom>
                <a:solidFill>
                  <a:schemeClr val="accent1"/>
                </a:solidFill>
                <a:ln w="15875" cap="flat" cmpd="sng" algn="ctr">
                  <a:solidFill>
                    <a:srgbClr val="000000"/>
                  </a:solidFill>
                  <a:prstDash val="solid"/>
                  <a:round/>
                  <a:headEnd type="none" w="med" len="med"/>
                  <a:tailEnd type="none"/>
                </a:ln>
                <a:effectLst/>
              </p:spPr>
            </p:cxnSp>
          </p:grpSp>
          <p:cxnSp>
            <p:nvCxnSpPr>
              <p:cNvPr id="38" name="直接箭头连接符 37"/>
              <p:cNvCxnSpPr>
                <a:stCxn id="25" idx="6"/>
                <a:endCxn id="35" idx="1"/>
              </p:cNvCxnSpPr>
              <p:nvPr/>
            </p:nvCxnSpPr>
            <p:spPr bwMode="auto">
              <a:xfrm>
                <a:off x="1315868" y="2878229"/>
                <a:ext cx="2412300"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39" name="矩形 38"/>
                  <p:cNvSpPr/>
                  <p:nvPr/>
                </p:nvSpPr>
                <p:spPr bwMode="auto">
                  <a:xfrm>
                    <a:off x="3600860" y="3173123"/>
                    <a:ext cx="542615" cy="287999"/>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bPr>
                            <m:e>
                              <m: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𝑹</m:t>
                              </m:r>
                            </m:e>
                            <m:sub>
                              <m: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𝟐</m:t>
                              </m:r>
                            </m:sub>
                          </m:sSub>
                        </m:oMath>
                      </m:oMathPara>
                    </a14:m>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39" name="矩形 38"/>
                  <p:cNvSpPr>
                    <a:spLocks noRot="1" noChangeAspect="1" noMove="1" noResize="1" noEditPoints="1" noAdjustHandles="1" noChangeArrowheads="1" noChangeShapeType="1" noTextEdit="1"/>
                  </p:cNvSpPr>
                  <p:nvPr/>
                </p:nvSpPr>
                <p:spPr bwMode="auto">
                  <a:xfrm>
                    <a:off x="3600860" y="3173123"/>
                    <a:ext cx="542615" cy="287999"/>
                  </a:xfrm>
                  <a:prstGeom prst="rect">
                    <a:avLst/>
                  </a:prstGeom>
                  <a:blipFill rotWithShape="1">
                    <a:blip r:embed="rId2"/>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40" name="直接箭头连接符 39"/>
              <p:cNvCxnSpPr>
                <a:stCxn id="39" idx="0"/>
                <a:endCxn id="35" idx="2"/>
              </p:cNvCxnSpPr>
              <p:nvPr/>
            </p:nvCxnSpPr>
            <p:spPr bwMode="auto">
              <a:xfrm flipV="1">
                <a:off x="3872168" y="3022229"/>
                <a:ext cx="0" cy="150894"/>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41" name="连接符: 肘形 40"/>
              <p:cNvCxnSpPr>
                <a:endCxn id="31" idx="3"/>
              </p:cNvCxnSpPr>
              <p:nvPr/>
            </p:nvCxnSpPr>
            <p:spPr bwMode="auto">
              <a:xfrm rot="10800000" flipV="1">
                <a:off x="1315868" y="2482201"/>
                <a:ext cx="1678658" cy="1332132"/>
              </a:xfrm>
              <a:prstGeom prst="bentConnector3">
                <a:avLst>
                  <a:gd name="adj1" fmla="val -101"/>
                </a:avLst>
              </a:prstGeom>
              <a:solidFill>
                <a:schemeClr val="accent1"/>
              </a:solidFill>
              <a:ln w="19050" cap="flat" cmpd="sng" algn="ctr">
                <a:solidFill>
                  <a:srgbClr val="000000"/>
                </a:solidFill>
                <a:prstDash val="solid"/>
                <a:round/>
                <a:headEnd type="none" w="med" len="med"/>
                <a:tailEnd type="triangle"/>
              </a:ln>
              <a:effectLst/>
            </p:spPr>
          </p:cxnSp>
          <p:sp>
            <p:nvSpPr>
              <p:cNvPr id="42" name="流程图: 或者 41"/>
              <p:cNvSpPr/>
              <p:nvPr/>
            </p:nvSpPr>
            <p:spPr bwMode="auto">
              <a:xfrm>
                <a:off x="3728168" y="3669446"/>
                <a:ext cx="288000" cy="288000"/>
              </a:xfrm>
              <a:prstGeom prst="flowChartOr">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43" name="直接箭头连接符 42"/>
              <p:cNvCxnSpPr>
                <a:stCxn id="39" idx="2"/>
                <a:endCxn id="42" idx="0"/>
              </p:cNvCxnSpPr>
              <p:nvPr/>
            </p:nvCxnSpPr>
            <p:spPr bwMode="auto">
              <a:xfrm>
                <a:off x="3872168" y="3461122"/>
                <a:ext cx="0" cy="208324"/>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44" name="矩形 43"/>
              <p:cNvSpPr/>
              <p:nvPr/>
            </p:nvSpPr>
            <p:spPr bwMode="auto">
              <a:xfrm>
                <a:off x="827584" y="4109226"/>
                <a:ext cx="3458937" cy="330850"/>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dirty="0">
                    <a:ln>
                      <a:noFill/>
                    </a:ln>
                    <a:solidFill>
                      <a:srgbClr val="000000"/>
                    </a:solidFill>
                    <a:latin typeface="Arial" panose="020B0604020202020204" pitchFamily="34" charset="0"/>
                    <a:ea typeface="宋体" panose="02010600030101010101" pitchFamily="2" charset="-122"/>
                  </a:rPr>
                  <a:t>&lt;&lt;&lt;16</a:t>
                </a:r>
                <a:endParaRPr kumimoji="0" lang="zh-CN" altLang="en-US" sz="1400" u="none" strike="noStrike" cap="none" normalizeH="0" baseline="0" dirty="0">
                  <a:ln>
                    <a:noFill/>
                  </a:ln>
                  <a:solidFill>
                    <a:srgbClr val="000000"/>
                  </a:solidFill>
                  <a:latin typeface="Arial" panose="020B0604020202020204" pitchFamily="34" charset="0"/>
                  <a:ea typeface="宋体" panose="02010600030101010101" pitchFamily="2" charset="-122"/>
                </a:endParaRPr>
              </a:p>
            </p:txBody>
          </p:sp>
          <p:cxnSp>
            <p:nvCxnSpPr>
              <p:cNvPr id="45" name="直接箭头连接符 44"/>
              <p:cNvCxnSpPr>
                <a:stCxn id="31" idx="2"/>
              </p:cNvCxnSpPr>
              <p:nvPr/>
            </p:nvCxnSpPr>
            <p:spPr bwMode="auto">
              <a:xfrm flipH="1">
                <a:off x="1169297" y="3958333"/>
                <a:ext cx="2571" cy="150893"/>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46" name="直接箭头连接符 45"/>
              <p:cNvCxnSpPr>
                <a:stCxn id="42" idx="4"/>
              </p:cNvCxnSpPr>
              <p:nvPr/>
            </p:nvCxnSpPr>
            <p:spPr bwMode="auto">
              <a:xfrm flipH="1">
                <a:off x="3872167" y="3957446"/>
                <a:ext cx="1" cy="15178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47" name="矩形 46"/>
                  <p:cNvSpPr/>
                  <p:nvPr/>
                </p:nvSpPr>
                <p:spPr bwMode="auto">
                  <a:xfrm>
                    <a:off x="900560" y="4649319"/>
                    <a:ext cx="542615" cy="287999"/>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r>
                            <a:rPr kumimoji="0" lang="en-US" altLang="zh-CN" sz="12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𝑺</m:t>
                          </m:r>
                          <m:r>
                            <a:rPr kumimoji="0" lang="en-US" altLang="zh-CN" sz="12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sSub>
                            <m:sSubPr>
                              <m:ctrlPr>
                                <a:rPr kumimoji="0" lang="en-US" altLang="zh-CN" sz="120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bPr>
                            <m:e>
                              <m:r>
                                <a:rPr kumimoji="0" lang="en-US" altLang="zh-CN" sz="12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𝑳</m:t>
                              </m:r>
                            </m:e>
                            <m:sub>
                              <m:r>
                                <a:rPr kumimoji="0" lang="en-US" altLang="zh-CN" sz="12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𝟏</m:t>
                              </m:r>
                            </m:sub>
                          </m:sSub>
                        </m:oMath>
                      </m:oMathPara>
                    </a14:m>
                    <a:endParaRPr kumimoji="0" lang="zh-CN" altLang="en-US" sz="120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p:txBody>
              </p:sp>
            </mc:Choice>
            <mc:Fallback>
              <p:sp>
                <p:nvSpPr>
                  <p:cNvPr id="47" name="矩形 46"/>
                  <p:cNvSpPr>
                    <a:spLocks noRot="1" noChangeAspect="1" noMove="1" noResize="1" noEditPoints="1" noAdjustHandles="1" noChangeArrowheads="1" noChangeShapeType="1" noTextEdit="1"/>
                  </p:cNvSpPr>
                  <p:nvPr/>
                </p:nvSpPr>
                <p:spPr bwMode="auto">
                  <a:xfrm>
                    <a:off x="900560" y="4649319"/>
                    <a:ext cx="542615" cy="287999"/>
                  </a:xfrm>
                  <a:prstGeom prst="rect">
                    <a:avLst/>
                  </a:prstGeom>
                  <a:blipFill rotWithShape="1">
                    <a:blip r:embed="rId3"/>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矩形 47"/>
                  <p:cNvSpPr/>
                  <p:nvPr/>
                </p:nvSpPr>
                <p:spPr bwMode="auto">
                  <a:xfrm>
                    <a:off x="3595818" y="4649254"/>
                    <a:ext cx="542615" cy="287999"/>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14:m>
                      <m:oMathPara xmlns:m="http://schemas.openxmlformats.org/officeDocument/2006/math">
                        <m:oMathParaPr>
                          <m:jc m:val="centerGroup"/>
                        </m:oMathParaPr>
                        <m:oMath xmlns:m="http://schemas.openxmlformats.org/officeDocument/2006/math">
                          <m:r>
                            <a:rPr lang="en-US" altLang="zh-CN" sz="1200" i="1" u="none" smtClean="0">
                              <a:solidFill>
                                <a:srgbClr val="000000"/>
                              </a:solidFill>
                              <a:latin typeface="Cambria Math" panose="02040503050406030204" pitchFamily="18" charset="0"/>
                              <a:ea typeface="宋体" panose="02010600030101010101" pitchFamily="2" charset="-122"/>
                            </a:rPr>
                            <m:t>𝑺</m:t>
                          </m:r>
                          <m:r>
                            <a:rPr lang="en-US" altLang="zh-CN" sz="1200" i="1" u="none" smtClean="0">
                              <a:solidFill>
                                <a:srgbClr val="000000"/>
                              </a:solidFill>
                              <a:latin typeface="Cambria Math" panose="02040503050406030204" pitchFamily="18" charset="0"/>
                              <a:ea typeface="宋体" panose="02010600030101010101" pitchFamily="2" charset="-122"/>
                            </a:rPr>
                            <m:t>⋅</m:t>
                          </m:r>
                          <m:sSub>
                            <m:sSubPr>
                              <m:ctrlPr>
                                <a:rPr lang="en-US" altLang="zh-CN" sz="1200" i="1" u="none">
                                  <a:solidFill>
                                    <a:srgbClr val="000000"/>
                                  </a:solidFill>
                                  <a:latin typeface="Cambria Math" panose="02040503050406030204" pitchFamily="18" charset="0"/>
                                  <a:ea typeface="宋体" panose="02010600030101010101" pitchFamily="2" charset="-122"/>
                                </a:rPr>
                              </m:ctrlPr>
                            </m:sSubPr>
                            <m:e>
                              <m:r>
                                <a:rPr lang="en-US" altLang="zh-CN" sz="1200" i="1" u="none">
                                  <a:solidFill>
                                    <a:srgbClr val="000000"/>
                                  </a:solidFill>
                                  <a:latin typeface="Cambria Math" panose="02040503050406030204" pitchFamily="18" charset="0"/>
                                  <a:ea typeface="宋体" panose="02010600030101010101" pitchFamily="2" charset="-122"/>
                                </a:rPr>
                                <m:t>𝑳</m:t>
                              </m:r>
                            </m:e>
                            <m:sub>
                              <m:r>
                                <a:rPr lang="en-US" altLang="zh-CN" sz="1200" b="1" i="1" u="none" smtClean="0">
                                  <a:solidFill>
                                    <a:srgbClr val="000000"/>
                                  </a:solidFill>
                                  <a:latin typeface="Cambria Math" panose="02040503050406030204" pitchFamily="18" charset="0"/>
                                  <a:ea typeface="宋体" panose="02010600030101010101" pitchFamily="2" charset="-122"/>
                                </a:rPr>
                                <m:t>𝟐</m:t>
                              </m:r>
                            </m:sub>
                          </m:sSub>
                        </m:oMath>
                      </m:oMathPara>
                    </a14:m>
                    <a:endParaRPr lang="zh-CN" altLang="en-US" sz="1200" i="1" u="none" dirty="0">
                      <a:solidFill>
                        <a:srgbClr val="000000"/>
                      </a:solidFill>
                      <a:latin typeface="Cambria Math" panose="02040503050406030204" pitchFamily="18"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48" name="矩形 47"/>
                  <p:cNvSpPr>
                    <a:spLocks noRot="1" noChangeAspect="1" noMove="1" noResize="1" noEditPoints="1" noAdjustHandles="1" noChangeArrowheads="1" noChangeShapeType="1" noTextEdit="1"/>
                  </p:cNvSpPr>
                  <p:nvPr/>
                </p:nvSpPr>
                <p:spPr bwMode="auto">
                  <a:xfrm>
                    <a:off x="3595818" y="4649254"/>
                    <a:ext cx="542615" cy="287999"/>
                  </a:xfrm>
                  <a:prstGeom prst="rect">
                    <a:avLst/>
                  </a:prstGeom>
                  <a:blipFill rotWithShape="1">
                    <a:blip r:embed="rId4"/>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49" name="直接箭头连接符 48"/>
              <p:cNvCxnSpPr>
                <a:endCxn id="47" idx="0"/>
              </p:cNvCxnSpPr>
              <p:nvPr/>
            </p:nvCxnSpPr>
            <p:spPr bwMode="auto">
              <a:xfrm>
                <a:off x="1171868" y="4440076"/>
                <a:ext cx="0" cy="209243"/>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50" name="直接箭头连接符 49"/>
              <p:cNvCxnSpPr/>
              <p:nvPr/>
            </p:nvCxnSpPr>
            <p:spPr bwMode="auto">
              <a:xfrm>
                <a:off x="3875144" y="4440011"/>
                <a:ext cx="0" cy="209243"/>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51" name="连接符: 肘形 50"/>
              <p:cNvCxnSpPr>
                <a:stCxn id="47" idx="2"/>
                <a:endCxn id="26" idx="1"/>
              </p:cNvCxnSpPr>
              <p:nvPr/>
            </p:nvCxnSpPr>
            <p:spPr bwMode="auto">
              <a:xfrm rot="5400000" flipH="1">
                <a:off x="226117" y="3991567"/>
                <a:ext cx="1620194" cy="271308"/>
              </a:xfrm>
              <a:prstGeom prst="bentConnector4">
                <a:avLst>
                  <a:gd name="adj1" fmla="val -14109"/>
                  <a:gd name="adj2" fmla="val 184258"/>
                </a:avLst>
              </a:prstGeom>
              <a:solidFill>
                <a:schemeClr val="accent1"/>
              </a:solidFill>
              <a:ln w="19050" cap="flat" cmpd="sng" algn="ctr">
                <a:solidFill>
                  <a:srgbClr val="000000"/>
                </a:solidFill>
                <a:prstDash val="solid"/>
                <a:round/>
                <a:headEnd type="none" w="med" len="med"/>
                <a:tailEnd type="triangle"/>
              </a:ln>
              <a:effectLst/>
            </p:spPr>
          </p:cxnSp>
          <p:cxnSp>
            <p:nvCxnSpPr>
              <p:cNvPr id="52" name="连接符: 肘形 51"/>
              <p:cNvCxnSpPr>
                <a:stCxn id="48" idx="2"/>
                <a:endCxn id="39" idx="3"/>
              </p:cNvCxnSpPr>
              <p:nvPr/>
            </p:nvCxnSpPr>
            <p:spPr bwMode="auto">
              <a:xfrm rot="5400000" flipH="1" flipV="1">
                <a:off x="3195235" y="3989013"/>
                <a:ext cx="1620130" cy="276349"/>
              </a:xfrm>
              <a:prstGeom prst="bentConnector4">
                <a:avLst>
                  <a:gd name="adj1" fmla="val -14110"/>
                  <a:gd name="adj2" fmla="val 182721"/>
                </a:avLst>
              </a:prstGeom>
              <a:solidFill>
                <a:schemeClr val="accent1"/>
              </a:solidFill>
              <a:ln w="19050" cap="flat" cmpd="sng" algn="ctr">
                <a:solidFill>
                  <a:srgbClr val="000000"/>
                </a:solidFill>
                <a:prstDash val="solid"/>
                <a:round/>
                <a:headEnd type="none" w="med" len="med"/>
                <a:tailEnd type="triangle"/>
              </a:ln>
              <a:effectLst/>
            </p:spPr>
          </p:cxnSp>
          <p:cxnSp>
            <p:nvCxnSpPr>
              <p:cNvPr id="53" name="连接符: 肘形 52"/>
              <p:cNvCxnSpPr>
                <a:stCxn id="16" idx="2"/>
                <a:endCxn id="42" idx="6"/>
              </p:cNvCxnSpPr>
              <p:nvPr/>
            </p:nvCxnSpPr>
            <p:spPr bwMode="auto">
              <a:xfrm rot="5400000">
                <a:off x="3745313" y="2753057"/>
                <a:ext cx="1331245" cy="789533"/>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cxnSp>
            <p:nvCxnSpPr>
              <p:cNvPr id="55" name="连接符: 肘形 54"/>
              <p:cNvCxnSpPr>
                <a:stCxn id="35" idx="3"/>
              </p:cNvCxnSpPr>
              <p:nvPr/>
            </p:nvCxnSpPr>
            <p:spPr bwMode="auto">
              <a:xfrm>
                <a:off x="4016168" y="2878229"/>
                <a:ext cx="2664296" cy="32"/>
              </a:xfrm>
              <a:prstGeom prst="bentConnector3">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58" name="文本框 57"/>
                  <p:cNvSpPr txBox="1"/>
                  <p:nvPr/>
                </p:nvSpPr>
                <p:spPr>
                  <a:xfrm>
                    <a:off x="1367998" y="2132856"/>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𝟎</m:t>
                              </m:r>
                            </m:sub>
                          </m:sSub>
                        </m:oMath>
                      </m:oMathPara>
                    </a14:m>
                    <a:endParaRPr lang="en-US" altLang="zh-CN" b="1" i="1" u="none" dirty="0">
                      <a:solidFill>
                        <a:srgbClr val="C00000"/>
                      </a:solidFill>
                    </a:endParaRPr>
                  </a:p>
                </p:txBody>
              </p:sp>
            </mc:Choice>
            <mc:Fallback>
              <p:sp>
                <p:nvSpPr>
                  <p:cNvPr id="58" name="文本框 57"/>
                  <p:cNvSpPr txBox="1">
                    <a:spLocks noRot="1" noChangeAspect="1" noMove="1" noResize="1" noEditPoints="1" noAdjustHandles="1" noChangeArrowheads="1" noChangeShapeType="1" noTextEdit="1"/>
                  </p:cNvSpPr>
                  <p:nvPr/>
                </p:nvSpPr>
                <p:spPr>
                  <a:xfrm>
                    <a:off x="1367998" y="2132856"/>
                    <a:ext cx="576064" cy="338554"/>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文本框 58"/>
                  <p:cNvSpPr txBox="1"/>
                  <p:nvPr/>
                </p:nvSpPr>
                <p:spPr>
                  <a:xfrm>
                    <a:off x="3184163" y="2139781"/>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𝟏</m:t>
                              </m:r>
                            </m:sub>
                          </m:sSub>
                        </m:oMath>
                      </m:oMathPara>
                    </a14:m>
                    <a:endParaRPr lang="en-US" altLang="zh-CN" b="1" i="1" u="none" dirty="0">
                      <a:solidFill>
                        <a:srgbClr val="C00000"/>
                      </a:solidFill>
                    </a:endParaRPr>
                  </a:p>
                </p:txBody>
              </p:sp>
            </mc:Choice>
            <mc:Fallback>
              <p:sp>
                <p:nvSpPr>
                  <p:cNvPr id="59" name="文本框 58"/>
                  <p:cNvSpPr txBox="1">
                    <a:spLocks noRot="1" noChangeAspect="1" noMove="1" noResize="1" noEditPoints="1" noAdjustHandles="1" noChangeArrowheads="1" noChangeShapeType="1" noTextEdit="1"/>
                  </p:cNvSpPr>
                  <p:nvPr/>
                </p:nvSpPr>
                <p:spPr>
                  <a:xfrm>
                    <a:off x="3184163" y="2139781"/>
                    <a:ext cx="576064" cy="338554"/>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文本框 59"/>
                  <p:cNvSpPr txBox="1"/>
                  <p:nvPr/>
                </p:nvSpPr>
                <p:spPr>
                  <a:xfrm>
                    <a:off x="4948359" y="2143647"/>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𝟐</m:t>
                              </m:r>
                            </m:sub>
                          </m:sSub>
                        </m:oMath>
                      </m:oMathPara>
                    </a14:m>
                    <a:endParaRPr lang="en-US" altLang="zh-CN" b="1" i="1" u="none" dirty="0">
                      <a:solidFill>
                        <a:srgbClr val="C00000"/>
                      </a:solidFill>
                    </a:endParaRPr>
                  </a:p>
                </p:txBody>
              </p:sp>
            </mc:Choice>
            <mc:Fallback>
              <p:sp>
                <p:nvSpPr>
                  <p:cNvPr id="60" name="文本框 59"/>
                  <p:cNvSpPr txBox="1">
                    <a:spLocks noRot="1" noChangeAspect="1" noMove="1" noResize="1" noEditPoints="1" noAdjustHandles="1" noChangeArrowheads="1" noChangeShapeType="1" noTextEdit="1"/>
                  </p:cNvSpPr>
                  <p:nvPr/>
                </p:nvSpPr>
                <p:spPr>
                  <a:xfrm>
                    <a:off x="4948359" y="2143647"/>
                    <a:ext cx="576064" cy="338554"/>
                  </a:xfrm>
                  <a:prstGeom prst="rect">
                    <a:avLst/>
                  </a:prstGeom>
                  <a:blipFill rotWithShape="1">
                    <a:blip r:embed="rId7"/>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591296" name="文本框 1591295"/>
                <p:cNvSpPr txBox="1"/>
                <p:nvPr/>
              </p:nvSpPr>
              <p:spPr>
                <a:xfrm>
                  <a:off x="5812756" y="2878228"/>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600" b="1" i="1" u="none" smtClean="0">
                            <a:solidFill>
                              <a:srgbClr val="C00000"/>
                            </a:solidFill>
                            <a:latin typeface="Cambria Math" panose="02040503050406030204" pitchFamily="18" charset="0"/>
                          </a:rPr>
                          <m:t>𝑾</m:t>
                        </m:r>
                      </m:oMath>
                    </m:oMathPara>
                  </a14:m>
                  <a:endParaRPr lang="en-US" altLang="zh-CN" b="1" i="1" u="none" dirty="0">
                    <a:solidFill>
                      <a:srgbClr val="C00000"/>
                    </a:solidFill>
                  </a:endParaRPr>
                </a:p>
              </p:txBody>
            </p:sp>
          </mc:Choice>
          <mc:Fallback>
            <p:sp>
              <p:nvSpPr>
                <p:cNvPr id="1591296" name="文本框 1591295"/>
                <p:cNvSpPr txBox="1">
                  <a:spLocks noRot="1" noChangeAspect="1" noMove="1" noResize="1" noEditPoints="1" noAdjustHandles="1" noChangeArrowheads="1" noChangeShapeType="1" noTextEdit="1"/>
                </p:cNvSpPr>
                <p:nvPr/>
              </p:nvSpPr>
              <p:spPr>
                <a:xfrm>
                  <a:off x="5812756" y="2878228"/>
                  <a:ext cx="576064" cy="338554"/>
                </a:xfrm>
                <a:prstGeom prst="rect">
                  <a:avLst/>
                </a:prstGeom>
                <a:blipFill rotWithShape="1">
                  <a:blip r:embed="rId8"/>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591299" name="文本框 1591298"/>
              <p:cNvSpPr txBox="1"/>
              <p:nvPr/>
            </p:nvSpPr>
            <p:spPr>
              <a:xfrm>
                <a:off x="5313868" y="3401230"/>
                <a:ext cx="3372932" cy="2534412"/>
              </a:xfrm>
              <a:prstGeom prst="rect">
                <a:avLst/>
              </a:prstGeom>
              <a:noFill/>
            </p:spPr>
            <p:txBody>
              <a:bodyPr wrap="square" rtlCol="0">
                <a:spAutoFit/>
              </a:bodyPr>
              <a:lstStyle/>
              <a:p>
                <a:pPr>
                  <a:spcBef>
                    <a:spcPts val="600"/>
                  </a:spcBef>
                  <a:spcAft>
                    <a:spcPts val="600"/>
                  </a:spcAft>
                </a:pPr>
                <a14:m>
                  <m:oMath xmlns:m="http://schemas.openxmlformats.org/officeDocument/2006/math">
                    <m:r>
                      <a:rPr lang="en-US" altLang="zh-CN" sz="2400" b="1" i="1" u="none" smtClean="0">
                        <a:solidFill>
                          <a:srgbClr val="C00000"/>
                        </a:solidFill>
                        <a:latin typeface="Cambria Math" panose="02040503050406030204" pitchFamily="18" charset="0"/>
                      </a:rPr>
                      <m:t>𝑭</m:t>
                    </m:r>
                    <m:r>
                      <a:rPr lang="en-US" altLang="zh-CN" sz="2400" b="1" i="1" u="none" smtClean="0">
                        <a:solidFill>
                          <a:srgbClr val="C00000"/>
                        </a:solidFill>
                        <a:latin typeface="Cambria Math" panose="02040503050406030204" pitchFamily="18" charset="0"/>
                      </a:rPr>
                      <m:t>(</m:t>
                    </m:r>
                    <m:sSub>
                      <m:sSubPr>
                        <m:ctrlPr>
                          <a:rPr lang="en-US" altLang="zh-CN" sz="2400" b="1" i="1" u="none" smtClean="0">
                            <a:solidFill>
                              <a:srgbClr val="C00000"/>
                            </a:solidFill>
                            <a:latin typeface="Cambria Math" panose="02040503050406030204" pitchFamily="18" charset="0"/>
                          </a:rPr>
                        </m:ctrlPr>
                      </m:sSubPr>
                      <m:e>
                        <m:r>
                          <a:rPr lang="en-US" altLang="zh-CN" sz="2400" b="1" i="1" u="none" smtClean="0">
                            <a:solidFill>
                              <a:srgbClr val="C00000"/>
                            </a:solidFill>
                            <a:latin typeface="Cambria Math" panose="02040503050406030204" pitchFamily="18" charset="0"/>
                          </a:rPr>
                          <m:t>𝑿</m:t>
                        </m:r>
                      </m:e>
                      <m:sub>
                        <m:r>
                          <a:rPr lang="en-US" altLang="zh-CN" sz="2400" b="1" i="1" u="none" smtClean="0">
                            <a:solidFill>
                              <a:srgbClr val="C00000"/>
                            </a:solidFill>
                            <a:latin typeface="Cambria Math" panose="02040503050406030204" pitchFamily="18" charset="0"/>
                          </a:rPr>
                          <m:t>𝟎</m:t>
                        </m:r>
                      </m:sub>
                    </m:sSub>
                    <m:r>
                      <a:rPr lang="en-US" altLang="zh-CN" sz="2400" b="1" i="1" u="none" smtClean="0">
                        <a:solidFill>
                          <a:srgbClr val="C00000"/>
                        </a:solidFill>
                        <a:latin typeface="Cambria Math" panose="02040503050406030204" pitchFamily="18" charset="0"/>
                      </a:rPr>
                      <m:t>, </m:t>
                    </m:r>
                    <m:sSub>
                      <m:sSubPr>
                        <m:ctrlPr>
                          <a:rPr lang="en-US" altLang="zh-CN" sz="2400" b="1" i="1" u="none" smtClean="0">
                            <a:solidFill>
                              <a:srgbClr val="C00000"/>
                            </a:solidFill>
                            <a:latin typeface="Cambria Math" panose="02040503050406030204" pitchFamily="18" charset="0"/>
                          </a:rPr>
                        </m:ctrlPr>
                      </m:sSubPr>
                      <m:e>
                        <m:r>
                          <a:rPr lang="en-US" altLang="zh-CN" sz="2400" b="1" i="1" u="none" smtClean="0">
                            <a:solidFill>
                              <a:srgbClr val="C00000"/>
                            </a:solidFill>
                            <a:latin typeface="Cambria Math" panose="02040503050406030204" pitchFamily="18" charset="0"/>
                          </a:rPr>
                          <m:t>𝑿</m:t>
                        </m:r>
                      </m:e>
                      <m:sub>
                        <m:r>
                          <a:rPr lang="en-US" altLang="zh-CN" sz="2400" b="1" i="1" u="none" smtClean="0">
                            <a:solidFill>
                              <a:srgbClr val="C00000"/>
                            </a:solidFill>
                            <a:latin typeface="Cambria Math" panose="02040503050406030204" pitchFamily="18" charset="0"/>
                          </a:rPr>
                          <m:t>𝟏</m:t>
                        </m:r>
                      </m:sub>
                    </m:sSub>
                    <m:r>
                      <a:rPr lang="en-US" altLang="zh-CN" sz="2400" b="1" i="1" u="none" smtClean="0">
                        <a:solidFill>
                          <a:srgbClr val="C00000"/>
                        </a:solidFill>
                        <a:latin typeface="Cambria Math" panose="02040503050406030204" pitchFamily="18" charset="0"/>
                      </a:rPr>
                      <m:t>,</m:t>
                    </m:r>
                    <m:sSub>
                      <m:sSubPr>
                        <m:ctrlPr>
                          <a:rPr lang="en-US" altLang="zh-CN" sz="2400" b="1" i="1" u="none" smtClean="0">
                            <a:solidFill>
                              <a:srgbClr val="C00000"/>
                            </a:solidFill>
                            <a:latin typeface="Cambria Math" panose="02040503050406030204" pitchFamily="18" charset="0"/>
                          </a:rPr>
                        </m:ctrlPr>
                      </m:sSubPr>
                      <m:e>
                        <m:r>
                          <a:rPr lang="en-US" altLang="zh-CN" sz="2400" b="1" i="1" u="none" smtClean="0">
                            <a:solidFill>
                              <a:srgbClr val="C00000"/>
                            </a:solidFill>
                            <a:latin typeface="Cambria Math" panose="02040503050406030204" pitchFamily="18" charset="0"/>
                          </a:rPr>
                          <m:t>𝑿</m:t>
                        </m:r>
                      </m:e>
                      <m:sub>
                        <m:r>
                          <a:rPr lang="en-US" altLang="zh-CN" sz="2400" b="1" i="1" u="none" smtClean="0">
                            <a:solidFill>
                              <a:srgbClr val="C00000"/>
                            </a:solidFill>
                            <a:latin typeface="Cambria Math" panose="02040503050406030204" pitchFamily="18" charset="0"/>
                          </a:rPr>
                          <m:t>𝟐</m:t>
                        </m:r>
                      </m:sub>
                    </m:sSub>
                  </m:oMath>
                </a14:m>
                <a:r>
                  <a:rPr lang="en-US" altLang="zh-CN" sz="2400" u="none" dirty="0">
                    <a:solidFill>
                      <a:srgbClr val="C00000"/>
                    </a:solidFill>
                  </a:rPr>
                  <a:t>):</a:t>
                </a:r>
                <a:endParaRPr lang="en-US" altLang="zh-CN" sz="2400" u="none" dirty="0">
                  <a:solidFill>
                    <a:srgbClr val="C00000"/>
                  </a:solidFill>
                </a:endParaRPr>
              </a:p>
              <a:p>
                <a:pPr>
                  <a:lnSpc>
                    <a:spcPct val="125000"/>
                  </a:lnSpc>
                </a:pPr>
                <a:r>
                  <a:rPr lang="en-US" altLang="zh-CN" sz="2000" u="none" dirty="0">
                    <a:solidFill>
                      <a:srgbClr val="000000"/>
                    </a:solidFill>
                  </a:rPr>
                  <a:t>1. </a:t>
                </a:r>
                <a14:m>
                  <m:oMath xmlns:m="http://schemas.openxmlformats.org/officeDocument/2006/math">
                    <m:r>
                      <a:rPr lang="en-US" altLang="zh-CN" sz="2000" b="1" i="1" u="none" smtClean="0">
                        <a:solidFill>
                          <a:srgbClr val="000000"/>
                        </a:solidFill>
                        <a:latin typeface="Cambria Math" panose="02040503050406030204" pitchFamily="18" charset="0"/>
                      </a:rPr>
                      <m:t>𝑾</m:t>
                    </m:r>
                    <m:r>
                      <a:rPr lang="en-US" altLang="zh-CN" sz="2000" b="1" i="1" u="none" smtClean="0">
                        <a:solidFill>
                          <a:srgbClr val="000000"/>
                        </a:solidFill>
                        <a:latin typeface="Cambria Math" panose="02040503050406030204" pitchFamily="18" charset="0"/>
                      </a:rPr>
                      <m:t>=</m:t>
                    </m:r>
                    <m:d>
                      <m:dPr>
                        <m:ctrlPr>
                          <a:rPr lang="en-US" altLang="zh-CN" sz="2000" b="1" i="1" u="none" smtClean="0">
                            <a:solidFill>
                              <a:srgbClr val="000000"/>
                            </a:solidFill>
                            <a:latin typeface="Cambria Math" panose="02040503050406030204" pitchFamily="18" charset="0"/>
                          </a:rPr>
                        </m:ctrlPr>
                      </m:dPr>
                      <m:e>
                        <m:sSub>
                          <m:sSubPr>
                            <m:ctrlPr>
                              <a:rPr lang="en-US" altLang="zh-CN" sz="2000" b="1" i="1" u="none" smtClean="0">
                                <a:solidFill>
                                  <a:srgbClr val="000000"/>
                                </a:solidFill>
                                <a:latin typeface="Cambria Math" panose="02040503050406030204" pitchFamily="18" charset="0"/>
                              </a:rPr>
                            </m:ctrlPr>
                          </m:sSubPr>
                          <m:e>
                            <m:r>
                              <a:rPr lang="en-US" altLang="zh-CN" sz="2000" b="1" i="1" u="none" smtClean="0">
                                <a:solidFill>
                                  <a:srgbClr val="000000"/>
                                </a:solidFill>
                                <a:latin typeface="Cambria Math" panose="02040503050406030204" pitchFamily="18" charset="0"/>
                              </a:rPr>
                              <m:t>𝑿</m:t>
                            </m:r>
                          </m:e>
                          <m:sub>
                            <m:r>
                              <a:rPr lang="en-US" altLang="zh-CN" sz="2000" b="1" i="1" u="none" smtClean="0">
                                <a:solidFill>
                                  <a:srgbClr val="000000"/>
                                </a:solidFill>
                                <a:latin typeface="Cambria Math" panose="02040503050406030204" pitchFamily="18" charset="0"/>
                              </a:rPr>
                              <m:t>𝟎</m:t>
                            </m:r>
                          </m:sub>
                        </m:sSub>
                        <m:r>
                          <a:rPr lang="en-US" altLang="zh-CN" sz="2000" b="1" i="1" u="none" smtClean="0">
                            <a:solidFill>
                              <a:srgbClr val="000000"/>
                            </a:solidFill>
                            <a:latin typeface="Cambria Math" panose="02040503050406030204" pitchFamily="18" charset="0"/>
                          </a:rPr>
                          <m:t>⊕</m:t>
                        </m:r>
                        <m:sSub>
                          <m:sSubPr>
                            <m:ctrlPr>
                              <a:rPr lang="en-US" altLang="zh-CN" sz="2000" b="1" i="1" u="none" smtClean="0">
                                <a:solidFill>
                                  <a:srgbClr val="000000"/>
                                </a:solidFill>
                                <a:latin typeface="Cambria Math" panose="02040503050406030204" pitchFamily="18" charset="0"/>
                              </a:rPr>
                            </m:ctrlPr>
                          </m:sSubPr>
                          <m:e>
                            <m:r>
                              <a:rPr lang="en-US" altLang="zh-CN" sz="2000" b="1" i="1" u="none" smtClean="0">
                                <a:solidFill>
                                  <a:srgbClr val="000000"/>
                                </a:solidFill>
                                <a:latin typeface="Cambria Math" panose="02040503050406030204" pitchFamily="18" charset="0"/>
                              </a:rPr>
                              <m:t>𝑹</m:t>
                            </m:r>
                          </m:e>
                          <m:sub>
                            <m:r>
                              <a:rPr lang="en-US" altLang="zh-CN" sz="2000" b="1" i="1" u="none" smtClean="0">
                                <a:solidFill>
                                  <a:srgbClr val="000000"/>
                                </a:solidFill>
                                <a:latin typeface="Cambria Math" panose="02040503050406030204" pitchFamily="18" charset="0"/>
                              </a:rPr>
                              <m:t>𝟏</m:t>
                            </m:r>
                          </m:sub>
                        </m:sSub>
                      </m:e>
                    </m:d>
                    <m:r>
                      <a:rPr lang="en-US" altLang="zh-CN" sz="2000" b="1" i="1" u="none" smtClean="0">
                        <a:solidFill>
                          <a:srgbClr val="000000"/>
                        </a:solidFill>
                        <a:latin typeface="Cambria Math" panose="02040503050406030204" pitchFamily="18" charset="0"/>
                      </a:rPr>
                      <m:t>⊞</m:t>
                    </m:r>
                    <m:sSub>
                      <m:sSubPr>
                        <m:ctrlPr>
                          <a:rPr lang="en-US" altLang="zh-CN" sz="2000" b="1" i="1" u="none" smtClean="0">
                            <a:solidFill>
                              <a:srgbClr val="000000"/>
                            </a:solidFill>
                            <a:latin typeface="Cambria Math" panose="02040503050406030204" pitchFamily="18" charset="0"/>
                          </a:rPr>
                        </m:ctrlPr>
                      </m:sSubPr>
                      <m:e>
                        <m:r>
                          <a:rPr lang="en-US" altLang="zh-CN" sz="2000" b="1" i="1" u="none" smtClean="0">
                            <a:solidFill>
                              <a:srgbClr val="000000"/>
                            </a:solidFill>
                            <a:latin typeface="Cambria Math" panose="02040503050406030204" pitchFamily="18" charset="0"/>
                          </a:rPr>
                          <m:t>𝑹</m:t>
                        </m:r>
                      </m:e>
                      <m:sub>
                        <m:r>
                          <a:rPr lang="en-US" altLang="zh-CN" sz="2000" b="1" i="1" u="none" smtClean="0">
                            <a:solidFill>
                              <a:srgbClr val="000000"/>
                            </a:solidFill>
                            <a:latin typeface="Cambria Math" panose="02040503050406030204" pitchFamily="18" charset="0"/>
                          </a:rPr>
                          <m:t>𝟐</m:t>
                        </m:r>
                      </m:sub>
                    </m:sSub>
                  </m:oMath>
                </a14:m>
                <a:endParaRPr lang="en-US" altLang="zh-CN" sz="2000" u="none" dirty="0">
                  <a:solidFill>
                    <a:srgbClr val="000000"/>
                  </a:solidFill>
                </a:endParaRPr>
              </a:p>
              <a:p>
                <a:pPr>
                  <a:lnSpc>
                    <a:spcPct val="125000"/>
                  </a:lnSpc>
                </a:pPr>
                <a:r>
                  <a:rPr lang="en-US" altLang="zh-CN" sz="2000" u="none" dirty="0">
                    <a:solidFill>
                      <a:srgbClr val="000000"/>
                    </a:solidFill>
                  </a:rPr>
                  <a:t>2. </a:t>
                </a:r>
                <a14:m>
                  <m:oMath xmlns:m="http://schemas.openxmlformats.org/officeDocument/2006/math">
                    <m:sSub>
                      <m:sSubPr>
                        <m:ctrlPr>
                          <a:rPr lang="en-US" altLang="zh-CN" sz="2000" b="1" i="1" u="none" smtClean="0">
                            <a:solidFill>
                              <a:srgbClr val="000000"/>
                            </a:solidFill>
                            <a:latin typeface="Cambria Math" panose="02040503050406030204" pitchFamily="18" charset="0"/>
                          </a:rPr>
                        </m:ctrlPr>
                      </m:sSubPr>
                      <m:e>
                        <m:r>
                          <a:rPr lang="en-US" altLang="zh-CN" sz="2000" b="1" i="1" u="none" smtClean="0">
                            <a:solidFill>
                              <a:srgbClr val="000000"/>
                            </a:solidFill>
                            <a:latin typeface="Cambria Math" panose="02040503050406030204" pitchFamily="18" charset="0"/>
                          </a:rPr>
                          <m:t>𝑾</m:t>
                        </m:r>
                      </m:e>
                      <m:sub>
                        <m:r>
                          <a:rPr lang="en-US" altLang="zh-CN" sz="2000" b="1" i="1" u="none" smtClean="0">
                            <a:solidFill>
                              <a:srgbClr val="000000"/>
                            </a:solidFill>
                            <a:latin typeface="Cambria Math" panose="02040503050406030204" pitchFamily="18" charset="0"/>
                          </a:rPr>
                          <m:t>𝟏</m:t>
                        </m:r>
                      </m:sub>
                    </m:sSub>
                    <m:r>
                      <a:rPr lang="en-US" altLang="zh-CN" sz="2000" b="1" i="1" u="none" smtClean="0">
                        <a:solidFill>
                          <a:srgbClr val="000000"/>
                        </a:solidFill>
                        <a:latin typeface="Cambria Math" panose="02040503050406030204" pitchFamily="18" charset="0"/>
                      </a:rPr>
                      <m:t>=</m:t>
                    </m:r>
                    <m:sSub>
                      <m:sSubPr>
                        <m:ctrlPr>
                          <a:rPr lang="en-US" altLang="zh-CN" sz="2000" b="1" i="1" u="none" smtClean="0">
                            <a:solidFill>
                              <a:srgbClr val="000000"/>
                            </a:solidFill>
                            <a:latin typeface="Cambria Math" panose="02040503050406030204" pitchFamily="18" charset="0"/>
                          </a:rPr>
                        </m:ctrlPr>
                      </m:sSubPr>
                      <m:e>
                        <m:r>
                          <a:rPr lang="en-US" altLang="zh-CN" sz="2000" b="1" i="1" u="none" smtClean="0">
                            <a:solidFill>
                              <a:srgbClr val="000000"/>
                            </a:solidFill>
                            <a:latin typeface="Cambria Math" panose="02040503050406030204" pitchFamily="18" charset="0"/>
                          </a:rPr>
                          <m:t>𝑹</m:t>
                        </m:r>
                      </m:e>
                      <m:sub>
                        <m:r>
                          <a:rPr lang="en-US" altLang="zh-CN" sz="2000" b="1" i="1" u="none" smtClean="0">
                            <a:solidFill>
                              <a:srgbClr val="000000"/>
                            </a:solidFill>
                            <a:latin typeface="Cambria Math" panose="02040503050406030204" pitchFamily="18" charset="0"/>
                          </a:rPr>
                          <m:t>𝟏</m:t>
                        </m:r>
                      </m:sub>
                    </m:sSub>
                    <m:r>
                      <a:rPr lang="en-US" altLang="zh-CN" sz="2000" b="1" i="1" u="none" smtClean="0">
                        <a:solidFill>
                          <a:srgbClr val="000000"/>
                        </a:solidFill>
                        <a:latin typeface="Cambria Math" panose="02040503050406030204" pitchFamily="18" charset="0"/>
                      </a:rPr>
                      <m:t>⊞</m:t>
                    </m:r>
                    <m:sSub>
                      <m:sSubPr>
                        <m:ctrlPr>
                          <a:rPr lang="en-US" altLang="zh-CN" sz="2000" b="1" i="1" u="none" smtClean="0">
                            <a:solidFill>
                              <a:srgbClr val="000000"/>
                            </a:solidFill>
                            <a:latin typeface="Cambria Math" panose="02040503050406030204" pitchFamily="18" charset="0"/>
                          </a:rPr>
                        </m:ctrlPr>
                      </m:sSubPr>
                      <m:e>
                        <m:r>
                          <a:rPr lang="en-US" altLang="zh-CN" sz="2000" b="1" i="1" u="none" smtClean="0">
                            <a:solidFill>
                              <a:srgbClr val="000000"/>
                            </a:solidFill>
                            <a:latin typeface="Cambria Math" panose="02040503050406030204" pitchFamily="18" charset="0"/>
                          </a:rPr>
                          <m:t>𝑿</m:t>
                        </m:r>
                      </m:e>
                      <m:sub>
                        <m:r>
                          <a:rPr lang="en-US" altLang="zh-CN" sz="2000" b="1" i="1" u="none" smtClean="0">
                            <a:solidFill>
                              <a:srgbClr val="000000"/>
                            </a:solidFill>
                            <a:latin typeface="Cambria Math" panose="02040503050406030204" pitchFamily="18" charset="0"/>
                          </a:rPr>
                          <m:t>𝟏</m:t>
                        </m:r>
                      </m:sub>
                    </m:sSub>
                  </m:oMath>
                </a14:m>
                <a:endParaRPr lang="en-US" altLang="zh-CN" sz="2000" b="1" u="none" dirty="0">
                  <a:solidFill>
                    <a:srgbClr val="000000"/>
                  </a:solidFill>
                </a:endParaRPr>
              </a:p>
              <a:p>
                <a:pPr>
                  <a:lnSpc>
                    <a:spcPct val="125000"/>
                  </a:lnSpc>
                </a:pPr>
                <a:r>
                  <a:rPr lang="en-US" altLang="zh-CN" sz="2000" u="none" dirty="0">
                    <a:solidFill>
                      <a:srgbClr val="000000"/>
                    </a:solidFill>
                  </a:rPr>
                  <a:t>3. </a:t>
                </a:r>
                <a14:m>
                  <m:oMath xmlns:m="http://schemas.openxmlformats.org/officeDocument/2006/math">
                    <m:sSub>
                      <m:sSubPr>
                        <m:ctrlPr>
                          <a:rPr lang="en-US" altLang="zh-CN" sz="2000" b="1" i="1" u="none" smtClean="0">
                            <a:solidFill>
                              <a:srgbClr val="000000"/>
                            </a:solidFill>
                            <a:latin typeface="Cambria Math" panose="02040503050406030204" pitchFamily="18" charset="0"/>
                          </a:rPr>
                        </m:ctrlPr>
                      </m:sSubPr>
                      <m:e>
                        <m:r>
                          <a:rPr lang="en-US" altLang="zh-CN" sz="2000" b="1" i="1" u="none" smtClean="0">
                            <a:solidFill>
                              <a:srgbClr val="000000"/>
                            </a:solidFill>
                            <a:latin typeface="Cambria Math" panose="02040503050406030204" pitchFamily="18" charset="0"/>
                          </a:rPr>
                          <m:t>𝑾</m:t>
                        </m:r>
                      </m:e>
                      <m:sub>
                        <m:r>
                          <a:rPr lang="en-US" altLang="zh-CN" sz="2000" b="1" i="1" u="none" smtClean="0">
                            <a:solidFill>
                              <a:srgbClr val="000000"/>
                            </a:solidFill>
                            <a:latin typeface="Cambria Math" panose="02040503050406030204" pitchFamily="18" charset="0"/>
                          </a:rPr>
                          <m:t>𝟐</m:t>
                        </m:r>
                      </m:sub>
                    </m:sSub>
                    <m:r>
                      <a:rPr lang="en-US" altLang="zh-CN" sz="2000" b="1" i="1" u="none" smtClean="0">
                        <a:solidFill>
                          <a:srgbClr val="000000"/>
                        </a:solidFill>
                        <a:latin typeface="Cambria Math" panose="02040503050406030204" pitchFamily="18" charset="0"/>
                      </a:rPr>
                      <m:t>=</m:t>
                    </m:r>
                    <m:sSub>
                      <m:sSubPr>
                        <m:ctrlPr>
                          <a:rPr lang="en-US" altLang="zh-CN" sz="2000" b="1" i="1" u="none" smtClean="0">
                            <a:solidFill>
                              <a:srgbClr val="000000"/>
                            </a:solidFill>
                            <a:latin typeface="Cambria Math" panose="02040503050406030204" pitchFamily="18" charset="0"/>
                          </a:rPr>
                        </m:ctrlPr>
                      </m:sSubPr>
                      <m:e>
                        <m:r>
                          <a:rPr lang="en-US" altLang="zh-CN" sz="2000" b="1" i="1" u="none" smtClean="0">
                            <a:solidFill>
                              <a:srgbClr val="000000"/>
                            </a:solidFill>
                            <a:latin typeface="Cambria Math" panose="02040503050406030204" pitchFamily="18" charset="0"/>
                          </a:rPr>
                          <m:t>𝑹</m:t>
                        </m:r>
                      </m:e>
                      <m:sub>
                        <m:r>
                          <a:rPr lang="en-US" altLang="zh-CN" sz="2000" b="1" i="1" u="none" smtClean="0">
                            <a:solidFill>
                              <a:srgbClr val="000000"/>
                            </a:solidFill>
                            <a:latin typeface="Cambria Math" panose="02040503050406030204" pitchFamily="18" charset="0"/>
                          </a:rPr>
                          <m:t>𝟐</m:t>
                        </m:r>
                      </m:sub>
                    </m:sSub>
                    <m:r>
                      <a:rPr lang="en-US" altLang="zh-CN" sz="2000" b="1" i="1" u="none" smtClean="0">
                        <a:solidFill>
                          <a:srgbClr val="000000"/>
                        </a:solidFill>
                        <a:latin typeface="Cambria Math" panose="02040503050406030204" pitchFamily="18" charset="0"/>
                      </a:rPr>
                      <m:t>⊕</m:t>
                    </m:r>
                    <m:sSub>
                      <m:sSubPr>
                        <m:ctrlPr>
                          <a:rPr lang="en-US" altLang="zh-CN" sz="2000" b="1" i="1" u="none" smtClean="0">
                            <a:solidFill>
                              <a:srgbClr val="000000"/>
                            </a:solidFill>
                            <a:latin typeface="Cambria Math" panose="02040503050406030204" pitchFamily="18" charset="0"/>
                          </a:rPr>
                        </m:ctrlPr>
                      </m:sSubPr>
                      <m:e>
                        <m:r>
                          <a:rPr lang="en-US" altLang="zh-CN" sz="2000" b="1" i="1" u="none" smtClean="0">
                            <a:solidFill>
                              <a:srgbClr val="000000"/>
                            </a:solidFill>
                            <a:latin typeface="Cambria Math" panose="02040503050406030204" pitchFamily="18" charset="0"/>
                          </a:rPr>
                          <m:t>𝑿</m:t>
                        </m:r>
                      </m:e>
                      <m:sub>
                        <m:r>
                          <a:rPr lang="en-US" altLang="zh-CN" sz="2000" b="1" i="1" u="none" smtClean="0">
                            <a:solidFill>
                              <a:srgbClr val="000000"/>
                            </a:solidFill>
                            <a:latin typeface="Cambria Math" panose="02040503050406030204" pitchFamily="18" charset="0"/>
                          </a:rPr>
                          <m:t>𝟐</m:t>
                        </m:r>
                      </m:sub>
                    </m:sSub>
                  </m:oMath>
                </a14:m>
                <a:endParaRPr lang="en-US" altLang="zh-CN" sz="2000" b="1" u="none" dirty="0">
                  <a:solidFill>
                    <a:srgbClr val="000000"/>
                  </a:solidFill>
                </a:endParaRPr>
              </a:p>
              <a:p>
                <a:pPr>
                  <a:lnSpc>
                    <a:spcPct val="125000"/>
                  </a:lnSpc>
                </a:pPr>
                <a:r>
                  <a:rPr lang="en-US" altLang="zh-CN" sz="2000" u="none" dirty="0">
                    <a:solidFill>
                      <a:srgbClr val="000000"/>
                    </a:solidFill>
                  </a:rPr>
                  <a:t>4. </a:t>
                </a:r>
                <a14:m>
                  <m:oMath xmlns:m="http://schemas.openxmlformats.org/officeDocument/2006/math">
                    <m:sSub>
                      <m:sSubPr>
                        <m:ctrlPr>
                          <a:rPr lang="en-US" altLang="zh-CN" sz="2000" b="1" i="1" u="none" smtClean="0">
                            <a:solidFill>
                              <a:srgbClr val="000000"/>
                            </a:solidFill>
                            <a:latin typeface="Cambria Math" panose="02040503050406030204" pitchFamily="18" charset="0"/>
                          </a:rPr>
                        </m:ctrlPr>
                      </m:sSubPr>
                      <m:e>
                        <m:r>
                          <a:rPr lang="en-US" altLang="zh-CN" sz="2000" b="1" i="1" u="none" smtClean="0">
                            <a:solidFill>
                              <a:srgbClr val="000000"/>
                            </a:solidFill>
                            <a:latin typeface="Cambria Math" panose="02040503050406030204" pitchFamily="18" charset="0"/>
                          </a:rPr>
                          <m:t>𝑹</m:t>
                        </m:r>
                      </m:e>
                      <m:sub>
                        <m:r>
                          <a:rPr lang="en-US" altLang="zh-CN" sz="2000" b="1" i="1" u="none" smtClean="0">
                            <a:solidFill>
                              <a:srgbClr val="000000"/>
                            </a:solidFill>
                            <a:latin typeface="Cambria Math" panose="02040503050406030204" pitchFamily="18" charset="0"/>
                          </a:rPr>
                          <m:t>𝟏</m:t>
                        </m:r>
                      </m:sub>
                    </m:sSub>
                    <m:r>
                      <a:rPr lang="en-US" altLang="zh-CN" sz="2000" b="1" i="1" u="none" smtClean="0">
                        <a:solidFill>
                          <a:srgbClr val="000000"/>
                        </a:solidFill>
                        <a:latin typeface="Cambria Math" panose="02040503050406030204" pitchFamily="18" charset="0"/>
                      </a:rPr>
                      <m:t>=</m:t>
                    </m:r>
                    <m:r>
                      <a:rPr lang="en-US" altLang="zh-CN" sz="2000" b="1" i="1" u="none" smtClean="0">
                        <a:solidFill>
                          <a:srgbClr val="000000"/>
                        </a:solidFill>
                        <a:latin typeface="Cambria Math" panose="02040503050406030204" pitchFamily="18" charset="0"/>
                      </a:rPr>
                      <m:t>𝑺</m:t>
                    </m:r>
                    <m:r>
                      <a:rPr lang="en-US" altLang="zh-CN" sz="2000" b="1" i="1" u="none" smtClean="0">
                        <a:solidFill>
                          <a:srgbClr val="000000"/>
                        </a:solidFill>
                        <a:latin typeface="Cambria Math" panose="02040503050406030204" pitchFamily="18" charset="0"/>
                      </a:rPr>
                      <m:t>(</m:t>
                    </m:r>
                    <m:sSub>
                      <m:sSubPr>
                        <m:ctrlPr>
                          <a:rPr lang="en-US" altLang="zh-CN" sz="2000" b="1" i="1" u="none" smtClean="0">
                            <a:solidFill>
                              <a:srgbClr val="000000"/>
                            </a:solidFill>
                            <a:latin typeface="Cambria Math" panose="02040503050406030204" pitchFamily="18" charset="0"/>
                          </a:rPr>
                        </m:ctrlPr>
                      </m:sSubPr>
                      <m:e>
                        <m:r>
                          <a:rPr lang="en-US" altLang="zh-CN" sz="2000" b="1" i="1" u="none" smtClean="0">
                            <a:solidFill>
                              <a:srgbClr val="000000"/>
                            </a:solidFill>
                            <a:latin typeface="Cambria Math" panose="02040503050406030204" pitchFamily="18" charset="0"/>
                          </a:rPr>
                          <m:t>𝑳</m:t>
                        </m:r>
                      </m:e>
                      <m:sub>
                        <m:r>
                          <a:rPr lang="en-US" altLang="zh-CN" sz="2000" b="1" i="1" u="none" smtClean="0">
                            <a:solidFill>
                              <a:srgbClr val="000000"/>
                            </a:solidFill>
                            <a:latin typeface="Cambria Math" panose="02040503050406030204" pitchFamily="18" charset="0"/>
                          </a:rPr>
                          <m:t>𝟏</m:t>
                        </m:r>
                      </m:sub>
                    </m:sSub>
                    <m:r>
                      <a:rPr lang="en-US" altLang="zh-CN" sz="2000" b="1" i="1" u="none" smtClean="0">
                        <a:solidFill>
                          <a:srgbClr val="000000"/>
                        </a:solidFill>
                        <a:latin typeface="Cambria Math" panose="02040503050406030204" pitchFamily="18" charset="0"/>
                      </a:rPr>
                      <m:t>(</m:t>
                    </m:r>
                    <m:sSubSup>
                      <m:sSubSupPr>
                        <m:ctrlPr>
                          <a:rPr lang="en-US" altLang="zh-CN" sz="2000" b="1" i="1" u="none" smtClean="0">
                            <a:solidFill>
                              <a:srgbClr val="000000"/>
                            </a:solidFill>
                            <a:latin typeface="Cambria Math" panose="02040503050406030204" pitchFamily="18" charset="0"/>
                          </a:rPr>
                        </m:ctrlPr>
                      </m:sSubSupPr>
                      <m:e>
                        <m:r>
                          <a:rPr lang="en-US" altLang="zh-CN" sz="2000" b="1" i="1" u="none" smtClean="0">
                            <a:solidFill>
                              <a:srgbClr val="000000"/>
                            </a:solidFill>
                            <a:latin typeface="Cambria Math" panose="02040503050406030204" pitchFamily="18" charset="0"/>
                          </a:rPr>
                          <m:t>𝑾</m:t>
                        </m:r>
                      </m:e>
                      <m:sub>
                        <m:r>
                          <a:rPr lang="en-US" altLang="zh-CN" sz="2000" b="1" i="1" u="none" smtClean="0">
                            <a:solidFill>
                              <a:srgbClr val="000000"/>
                            </a:solidFill>
                            <a:latin typeface="Cambria Math" panose="02040503050406030204" pitchFamily="18" charset="0"/>
                          </a:rPr>
                          <m:t>𝟏</m:t>
                        </m:r>
                      </m:sub>
                      <m:sup>
                        <m:r>
                          <a:rPr lang="en-US" altLang="zh-CN" sz="2000" b="1" i="1" u="none" smtClean="0">
                            <a:solidFill>
                              <a:srgbClr val="000000"/>
                            </a:solidFill>
                            <a:latin typeface="Cambria Math" panose="02040503050406030204" pitchFamily="18" charset="0"/>
                          </a:rPr>
                          <m:t>𝑳</m:t>
                        </m:r>
                      </m:sup>
                    </m:sSubSup>
                    <m:r>
                      <a:rPr lang="en-US" altLang="zh-CN" sz="2000" b="1" i="1" u="none" smtClean="0">
                        <a:solidFill>
                          <a:srgbClr val="000000"/>
                        </a:solidFill>
                        <a:latin typeface="Cambria Math" panose="02040503050406030204" pitchFamily="18" charset="0"/>
                      </a:rPr>
                      <m:t>|</m:t>
                    </m:r>
                    <m:d>
                      <m:dPr>
                        <m:begChr m:val="|"/>
                        <m:ctrlPr>
                          <a:rPr lang="en-US" altLang="zh-CN" sz="2000" b="1" i="1" u="none" smtClean="0">
                            <a:solidFill>
                              <a:srgbClr val="000000"/>
                            </a:solidFill>
                            <a:latin typeface="Cambria Math" panose="02040503050406030204" pitchFamily="18" charset="0"/>
                          </a:rPr>
                        </m:ctrlPr>
                      </m:dPr>
                      <m:e>
                        <m:sSubSup>
                          <m:sSubSupPr>
                            <m:ctrlPr>
                              <a:rPr lang="en-US" altLang="zh-CN" sz="2000" b="1" i="1" u="none" smtClean="0">
                                <a:solidFill>
                                  <a:srgbClr val="000000"/>
                                </a:solidFill>
                                <a:latin typeface="Cambria Math" panose="02040503050406030204" pitchFamily="18" charset="0"/>
                              </a:rPr>
                            </m:ctrlPr>
                          </m:sSubSupPr>
                          <m:e>
                            <m:r>
                              <a:rPr lang="en-US" altLang="zh-CN" sz="2000" b="1" i="1" u="none" smtClean="0">
                                <a:solidFill>
                                  <a:srgbClr val="000000"/>
                                </a:solidFill>
                                <a:latin typeface="Cambria Math" panose="02040503050406030204" pitchFamily="18" charset="0"/>
                              </a:rPr>
                              <m:t>𝑾</m:t>
                            </m:r>
                          </m:e>
                          <m:sub>
                            <m:r>
                              <a:rPr lang="en-US" altLang="zh-CN" sz="2000" b="1" i="1" u="none" smtClean="0">
                                <a:solidFill>
                                  <a:srgbClr val="000000"/>
                                </a:solidFill>
                                <a:latin typeface="Cambria Math" panose="02040503050406030204" pitchFamily="18" charset="0"/>
                              </a:rPr>
                              <m:t>𝟐</m:t>
                            </m:r>
                          </m:sub>
                          <m:sup>
                            <m:r>
                              <a:rPr lang="en-US" altLang="zh-CN" sz="2000" b="1" i="1" u="none" smtClean="0">
                                <a:solidFill>
                                  <a:srgbClr val="000000"/>
                                </a:solidFill>
                                <a:latin typeface="Cambria Math" panose="02040503050406030204" pitchFamily="18" charset="0"/>
                              </a:rPr>
                              <m:t>𝑯</m:t>
                            </m:r>
                          </m:sup>
                        </m:sSubSup>
                      </m:e>
                    </m:d>
                    <m:r>
                      <a:rPr lang="en-US" altLang="zh-CN" sz="2000" b="1" i="1" u="none" smtClean="0">
                        <a:solidFill>
                          <a:srgbClr val="000000"/>
                        </a:solidFill>
                        <a:latin typeface="Cambria Math" panose="02040503050406030204" pitchFamily="18" charset="0"/>
                      </a:rPr>
                      <m:t>)</m:t>
                    </m:r>
                  </m:oMath>
                </a14:m>
                <a:endParaRPr lang="en-US" altLang="zh-CN" sz="2000" b="1" u="none" dirty="0">
                  <a:solidFill>
                    <a:srgbClr val="000000"/>
                  </a:solidFill>
                </a:endParaRPr>
              </a:p>
              <a:p>
                <a:pPr>
                  <a:lnSpc>
                    <a:spcPct val="125000"/>
                  </a:lnSpc>
                </a:pPr>
                <a:r>
                  <a:rPr lang="en-US" altLang="zh-CN" sz="2000" u="none" dirty="0">
                    <a:solidFill>
                      <a:srgbClr val="000000"/>
                    </a:solidFill>
                  </a:rPr>
                  <a:t>5. </a:t>
                </a:r>
                <a14:m>
                  <m:oMath xmlns:m="http://schemas.openxmlformats.org/officeDocument/2006/math">
                    <m:sSub>
                      <m:sSubPr>
                        <m:ctrlPr>
                          <a:rPr lang="en-US" altLang="zh-CN" sz="2000" b="1" i="1" u="none" smtClean="0">
                            <a:solidFill>
                              <a:srgbClr val="000000"/>
                            </a:solidFill>
                            <a:latin typeface="Cambria Math" panose="02040503050406030204" pitchFamily="18" charset="0"/>
                          </a:rPr>
                        </m:ctrlPr>
                      </m:sSubPr>
                      <m:e>
                        <m:r>
                          <a:rPr lang="en-US" altLang="zh-CN" sz="2000" b="1" i="1" u="none" smtClean="0">
                            <a:solidFill>
                              <a:srgbClr val="000000"/>
                            </a:solidFill>
                            <a:latin typeface="Cambria Math" panose="02040503050406030204" pitchFamily="18" charset="0"/>
                          </a:rPr>
                          <m:t>𝑹</m:t>
                        </m:r>
                      </m:e>
                      <m:sub>
                        <m:r>
                          <a:rPr lang="en-US" altLang="zh-CN" sz="2000" b="1" i="1" u="none" smtClean="0">
                            <a:solidFill>
                              <a:srgbClr val="000000"/>
                            </a:solidFill>
                            <a:latin typeface="Cambria Math" panose="02040503050406030204" pitchFamily="18" charset="0"/>
                          </a:rPr>
                          <m:t>𝟐</m:t>
                        </m:r>
                      </m:sub>
                    </m:sSub>
                    <m:r>
                      <a:rPr lang="en-US" altLang="zh-CN" sz="2000" b="1" i="1" u="none" smtClean="0">
                        <a:solidFill>
                          <a:srgbClr val="000000"/>
                        </a:solidFill>
                        <a:latin typeface="Cambria Math" panose="02040503050406030204" pitchFamily="18" charset="0"/>
                      </a:rPr>
                      <m:t>=</m:t>
                    </m:r>
                    <m:r>
                      <a:rPr lang="en-US" altLang="zh-CN" sz="2000" b="1" i="1" u="none" smtClean="0">
                        <a:solidFill>
                          <a:srgbClr val="000000"/>
                        </a:solidFill>
                        <a:latin typeface="Cambria Math" panose="02040503050406030204" pitchFamily="18" charset="0"/>
                      </a:rPr>
                      <m:t>𝑺</m:t>
                    </m:r>
                    <m:r>
                      <a:rPr lang="en-US" altLang="zh-CN" sz="2000" b="1" i="1" u="none" smtClean="0">
                        <a:solidFill>
                          <a:srgbClr val="000000"/>
                        </a:solidFill>
                        <a:latin typeface="Cambria Math" panose="02040503050406030204" pitchFamily="18" charset="0"/>
                      </a:rPr>
                      <m:t>(</m:t>
                    </m:r>
                    <m:sSub>
                      <m:sSubPr>
                        <m:ctrlPr>
                          <a:rPr lang="en-US" altLang="zh-CN" sz="2000" b="1" i="1" u="none" smtClean="0">
                            <a:solidFill>
                              <a:srgbClr val="000000"/>
                            </a:solidFill>
                            <a:latin typeface="Cambria Math" panose="02040503050406030204" pitchFamily="18" charset="0"/>
                          </a:rPr>
                        </m:ctrlPr>
                      </m:sSubPr>
                      <m:e>
                        <m:r>
                          <a:rPr lang="en-US" altLang="zh-CN" sz="2000" b="1" i="1" u="none" smtClean="0">
                            <a:solidFill>
                              <a:srgbClr val="000000"/>
                            </a:solidFill>
                            <a:latin typeface="Cambria Math" panose="02040503050406030204" pitchFamily="18" charset="0"/>
                          </a:rPr>
                          <m:t>𝑳</m:t>
                        </m:r>
                      </m:e>
                      <m:sub>
                        <m:r>
                          <a:rPr lang="en-US" altLang="zh-CN" sz="2000" b="1" i="1" u="none" smtClean="0">
                            <a:solidFill>
                              <a:srgbClr val="000000"/>
                            </a:solidFill>
                            <a:latin typeface="Cambria Math" panose="02040503050406030204" pitchFamily="18" charset="0"/>
                          </a:rPr>
                          <m:t>𝟐</m:t>
                        </m:r>
                      </m:sub>
                    </m:sSub>
                    <m:r>
                      <a:rPr lang="en-US" altLang="zh-CN" sz="2000" b="1" i="1" u="none" smtClean="0">
                        <a:solidFill>
                          <a:srgbClr val="000000"/>
                        </a:solidFill>
                        <a:latin typeface="Cambria Math" panose="02040503050406030204" pitchFamily="18" charset="0"/>
                      </a:rPr>
                      <m:t>(</m:t>
                    </m:r>
                    <m:sSubSup>
                      <m:sSubSupPr>
                        <m:ctrlPr>
                          <a:rPr lang="en-US" altLang="zh-CN" sz="2000" b="1" i="1" u="none" smtClean="0">
                            <a:solidFill>
                              <a:srgbClr val="000000"/>
                            </a:solidFill>
                            <a:latin typeface="Cambria Math" panose="02040503050406030204" pitchFamily="18" charset="0"/>
                          </a:rPr>
                        </m:ctrlPr>
                      </m:sSubSupPr>
                      <m:e>
                        <m:r>
                          <a:rPr lang="en-US" altLang="zh-CN" sz="2000" b="1" i="1" u="none" smtClean="0">
                            <a:solidFill>
                              <a:srgbClr val="000000"/>
                            </a:solidFill>
                            <a:latin typeface="Cambria Math" panose="02040503050406030204" pitchFamily="18" charset="0"/>
                          </a:rPr>
                          <m:t>𝑾</m:t>
                        </m:r>
                      </m:e>
                      <m:sub>
                        <m:r>
                          <a:rPr lang="en-US" altLang="zh-CN" sz="2000" b="1" i="1" u="none" smtClean="0">
                            <a:solidFill>
                              <a:srgbClr val="000000"/>
                            </a:solidFill>
                            <a:latin typeface="Cambria Math" panose="02040503050406030204" pitchFamily="18" charset="0"/>
                          </a:rPr>
                          <m:t>𝟐</m:t>
                        </m:r>
                      </m:sub>
                      <m:sup>
                        <m:r>
                          <a:rPr lang="en-US" altLang="zh-CN" sz="2000" b="1" i="1" u="none" smtClean="0">
                            <a:solidFill>
                              <a:srgbClr val="000000"/>
                            </a:solidFill>
                            <a:latin typeface="Cambria Math" panose="02040503050406030204" pitchFamily="18" charset="0"/>
                          </a:rPr>
                          <m:t>𝑳</m:t>
                        </m:r>
                      </m:sup>
                    </m:sSubSup>
                    <m:r>
                      <a:rPr lang="en-US" altLang="zh-CN" sz="2000" b="1" i="1" u="none" smtClean="0">
                        <a:solidFill>
                          <a:srgbClr val="000000"/>
                        </a:solidFill>
                        <a:latin typeface="Cambria Math" panose="02040503050406030204" pitchFamily="18" charset="0"/>
                      </a:rPr>
                      <m:t>|</m:t>
                    </m:r>
                    <m:d>
                      <m:dPr>
                        <m:begChr m:val="|"/>
                        <m:ctrlPr>
                          <a:rPr lang="en-US" altLang="zh-CN" sz="2000" b="1" i="1" u="none" smtClean="0">
                            <a:solidFill>
                              <a:srgbClr val="000000"/>
                            </a:solidFill>
                            <a:latin typeface="Cambria Math" panose="02040503050406030204" pitchFamily="18" charset="0"/>
                          </a:rPr>
                        </m:ctrlPr>
                      </m:dPr>
                      <m:e>
                        <m:sSubSup>
                          <m:sSubSupPr>
                            <m:ctrlPr>
                              <a:rPr lang="en-US" altLang="zh-CN" sz="2000" b="1" i="1" u="none" smtClean="0">
                                <a:solidFill>
                                  <a:srgbClr val="000000"/>
                                </a:solidFill>
                                <a:latin typeface="Cambria Math" panose="02040503050406030204" pitchFamily="18" charset="0"/>
                              </a:rPr>
                            </m:ctrlPr>
                          </m:sSubSupPr>
                          <m:e>
                            <m:r>
                              <a:rPr lang="en-US" altLang="zh-CN" sz="2000" b="1" i="1" u="none" smtClean="0">
                                <a:solidFill>
                                  <a:srgbClr val="000000"/>
                                </a:solidFill>
                                <a:latin typeface="Cambria Math" panose="02040503050406030204" pitchFamily="18" charset="0"/>
                              </a:rPr>
                              <m:t>𝑾</m:t>
                            </m:r>
                          </m:e>
                          <m:sub>
                            <m:r>
                              <a:rPr lang="en-US" altLang="zh-CN" sz="2000" b="1" i="1" u="none" smtClean="0">
                                <a:solidFill>
                                  <a:srgbClr val="000000"/>
                                </a:solidFill>
                                <a:latin typeface="Cambria Math" panose="02040503050406030204" pitchFamily="18" charset="0"/>
                              </a:rPr>
                              <m:t>𝟏</m:t>
                            </m:r>
                          </m:sub>
                          <m:sup>
                            <m:r>
                              <a:rPr lang="en-US" altLang="zh-CN" sz="2000" b="1" i="1" u="none" smtClean="0">
                                <a:solidFill>
                                  <a:srgbClr val="000000"/>
                                </a:solidFill>
                                <a:latin typeface="Cambria Math" panose="02040503050406030204" pitchFamily="18" charset="0"/>
                              </a:rPr>
                              <m:t>𝑯</m:t>
                            </m:r>
                          </m:sup>
                        </m:sSubSup>
                      </m:e>
                    </m:d>
                    <m:r>
                      <a:rPr lang="en-US" altLang="zh-CN" sz="2000" b="1" i="1" u="none" smtClean="0">
                        <a:solidFill>
                          <a:srgbClr val="000000"/>
                        </a:solidFill>
                        <a:latin typeface="Cambria Math" panose="02040503050406030204" pitchFamily="18" charset="0"/>
                      </a:rPr>
                      <m:t>)</m:t>
                    </m:r>
                  </m:oMath>
                </a14:m>
                <a:endParaRPr lang="zh-CN" altLang="en-US" sz="2000" u="none" dirty="0">
                  <a:solidFill>
                    <a:srgbClr val="000000"/>
                  </a:solidFill>
                </a:endParaRPr>
              </a:p>
            </p:txBody>
          </p:sp>
        </mc:Choice>
        <mc:Fallback>
          <p:sp>
            <p:nvSpPr>
              <p:cNvPr id="1591299" name="文本框 1591298"/>
              <p:cNvSpPr txBox="1">
                <a:spLocks noRot="1" noChangeAspect="1" noMove="1" noResize="1" noEditPoints="1" noAdjustHandles="1" noChangeArrowheads="1" noChangeShapeType="1" noTextEdit="1"/>
              </p:cNvSpPr>
              <p:nvPr/>
            </p:nvSpPr>
            <p:spPr>
              <a:xfrm>
                <a:off x="5313868" y="3401230"/>
                <a:ext cx="3372932" cy="2534412"/>
              </a:xfrm>
              <a:prstGeom prst="rect">
                <a:avLst/>
              </a:prstGeom>
              <a:blipFill rotWithShape="1">
                <a:blip r:embed="rId9"/>
                <a:stretch>
                  <a:fillRect l="-6" t="-7" b="1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spcAft>
                <a:spcPts val="1800"/>
              </a:spcAft>
              <a:buNone/>
            </a:pPr>
            <a:r>
              <a:rPr lang="en-US" altLang="zh-CN" dirty="0">
                <a:solidFill>
                  <a:srgbClr val="FF0000"/>
                </a:solidFill>
              </a:rPr>
              <a:t>3. </a:t>
            </a:r>
            <a:r>
              <a:rPr lang="zh-CN" altLang="en-US" dirty="0">
                <a:solidFill>
                  <a:srgbClr val="FF0000"/>
                </a:solidFill>
              </a:rPr>
              <a:t>非线性函数</a:t>
            </a:r>
            <a:r>
              <a:rPr lang="en-US" altLang="zh-CN" dirty="0">
                <a:solidFill>
                  <a:srgbClr val="FF0000"/>
                </a:solidFill>
              </a:rPr>
              <a:t>F—S</a:t>
            </a:r>
            <a:r>
              <a:rPr lang="zh-CN" altLang="en-US" dirty="0">
                <a:solidFill>
                  <a:srgbClr val="FF0000"/>
                </a:solidFill>
              </a:rPr>
              <a:t>盒</a:t>
            </a:r>
            <a:endParaRPr lang="en-US" altLang="zh-CN" dirty="0">
              <a:solidFill>
                <a:srgbClr val="FF0000"/>
              </a:solidFill>
            </a:endParaRPr>
          </a:p>
          <a:p>
            <a:pPr lvl="1"/>
            <a:r>
              <a:rPr lang="zh-CN" altLang="en-US" dirty="0"/>
              <a:t>由</a:t>
            </a:r>
            <a:r>
              <a:rPr lang="en-US" altLang="zh-CN" dirty="0"/>
              <a:t>4</a:t>
            </a:r>
            <a:r>
              <a:rPr lang="zh-CN" altLang="en-US" dirty="0"/>
              <a:t>个并列的</a:t>
            </a:r>
            <a:r>
              <a:rPr lang="en-US" altLang="zh-CN" dirty="0"/>
              <a:t>8</a:t>
            </a:r>
            <a:r>
              <a:rPr lang="zh-CN" altLang="en-US" dirty="0"/>
              <a:t>进</a:t>
            </a:r>
            <a:r>
              <a:rPr lang="en-US" altLang="zh-CN" dirty="0"/>
              <a:t>8</a:t>
            </a:r>
            <a:r>
              <a:rPr lang="zh-CN" altLang="en-US" dirty="0"/>
              <a:t>出的</a:t>
            </a:r>
            <a:r>
              <a:rPr lang="en-US" altLang="zh-CN" dirty="0"/>
              <a:t>S</a:t>
            </a:r>
            <a:r>
              <a:rPr lang="zh-CN" altLang="en-US" dirty="0"/>
              <a:t>盒组成，即</a:t>
            </a:r>
            <a:endParaRPr lang="en-US" altLang="zh-CN" dirty="0"/>
          </a:p>
          <a:p>
            <a:pPr lvl="1" algn="ctr">
              <a:buNone/>
            </a:pPr>
            <a:r>
              <a:rPr lang="en-US" i="1" dirty="0"/>
              <a:t>S</a:t>
            </a:r>
            <a:r>
              <a:rPr lang="en-US" dirty="0"/>
              <a:t>=(</a:t>
            </a:r>
            <a:r>
              <a:rPr lang="en-US" i="1" dirty="0"/>
              <a:t>S</a:t>
            </a:r>
            <a:r>
              <a:rPr lang="en-US" baseline="-25000" dirty="0"/>
              <a:t>0</a:t>
            </a:r>
            <a:r>
              <a:rPr lang="en-US" dirty="0"/>
              <a:t>, </a:t>
            </a:r>
            <a:r>
              <a:rPr lang="en-US" i="1" dirty="0"/>
              <a:t>S</a:t>
            </a:r>
            <a:r>
              <a:rPr lang="en-US" baseline="-25000" dirty="0"/>
              <a:t>1</a:t>
            </a:r>
            <a:r>
              <a:rPr lang="en-US" dirty="0"/>
              <a:t>, </a:t>
            </a:r>
            <a:r>
              <a:rPr lang="en-US" i="1" dirty="0"/>
              <a:t>S</a:t>
            </a:r>
            <a:r>
              <a:rPr lang="en-US" baseline="-25000" dirty="0"/>
              <a:t>2</a:t>
            </a:r>
            <a:r>
              <a:rPr lang="en-US" dirty="0"/>
              <a:t>, </a:t>
            </a:r>
            <a:r>
              <a:rPr lang="en-US" i="1" dirty="0"/>
              <a:t>S</a:t>
            </a:r>
            <a:r>
              <a:rPr lang="en-US" baseline="-25000" dirty="0"/>
              <a:t>3</a:t>
            </a:r>
            <a:r>
              <a:rPr lang="en-US" dirty="0"/>
              <a:t>)</a:t>
            </a:r>
            <a:endParaRPr lang="en-US" dirty="0"/>
          </a:p>
          <a:p>
            <a:pPr lvl="1">
              <a:buNone/>
            </a:pPr>
            <a:r>
              <a:rPr lang="zh-CN" altLang="en-US" dirty="0"/>
              <a:t>这里</a:t>
            </a:r>
            <a:r>
              <a:rPr lang="en-US" i="1" dirty="0"/>
              <a:t>S</a:t>
            </a:r>
            <a:r>
              <a:rPr lang="en-US" baseline="-25000" dirty="0"/>
              <a:t>0</a:t>
            </a:r>
            <a:r>
              <a:rPr lang="en-US" dirty="0"/>
              <a:t>=</a:t>
            </a:r>
            <a:r>
              <a:rPr lang="en-US" i="1" dirty="0"/>
              <a:t>S</a:t>
            </a:r>
            <a:r>
              <a:rPr lang="en-US" baseline="-25000" dirty="0"/>
              <a:t>2</a:t>
            </a:r>
            <a:r>
              <a:rPr lang="en-US" dirty="0"/>
              <a:t> , </a:t>
            </a:r>
            <a:r>
              <a:rPr lang="en-US" i="1" dirty="0"/>
              <a:t>S</a:t>
            </a:r>
            <a:r>
              <a:rPr lang="en-US" baseline="-25000" dirty="0"/>
              <a:t>1</a:t>
            </a:r>
            <a:r>
              <a:rPr lang="en-US" altLang="zh-CN" i="1" dirty="0"/>
              <a:t>=</a:t>
            </a:r>
            <a:r>
              <a:rPr lang="en-US" i="1" dirty="0"/>
              <a:t>S</a:t>
            </a:r>
            <a:r>
              <a:rPr lang="en-US" baseline="-25000" dirty="0"/>
              <a:t>3</a:t>
            </a:r>
            <a:r>
              <a:rPr lang="en-US" dirty="0"/>
              <a:t> , </a:t>
            </a:r>
            <a:r>
              <a:rPr lang="en-US" i="1" dirty="0"/>
              <a:t>S</a:t>
            </a:r>
            <a:r>
              <a:rPr lang="en-US" baseline="-25000" dirty="0"/>
              <a:t>0</a:t>
            </a:r>
            <a:r>
              <a:rPr lang="zh-CN" altLang="en-US" dirty="0"/>
              <a:t>和</a:t>
            </a:r>
            <a:r>
              <a:rPr lang="en-US" i="1" dirty="0"/>
              <a:t>S</a:t>
            </a:r>
            <a:r>
              <a:rPr lang="en-US" baseline="-25000" dirty="0"/>
              <a:t>1</a:t>
            </a:r>
            <a:r>
              <a:rPr lang="zh-CN" altLang="en-US" dirty="0"/>
              <a:t>定义分别如下：</a:t>
            </a:r>
            <a:endParaRPr lang="zh-CN" altLang="en-US" dirty="0"/>
          </a:p>
          <a:p>
            <a:pPr lvl="1"/>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1007604" y="1088740"/>
          <a:ext cx="7812864" cy="5256585"/>
        </p:xfrm>
        <a:graphic>
          <a:graphicData uri="http://schemas.openxmlformats.org/drawingml/2006/table">
            <a:tbl>
              <a:tblPr>
                <a:tableStyleId>{5C22544A-7EE6-4342-B048-85BDC9FD1C3A}</a:tableStyleId>
              </a:tblPr>
              <a:tblGrid>
                <a:gridCol w="436473"/>
                <a:gridCol w="453932"/>
                <a:gridCol w="462661"/>
                <a:gridCol w="453932"/>
                <a:gridCol w="462661"/>
                <a:gridCol w="462661"/>
                <a:gridCol w="462661"/>
                <a:gridCol w="471391"/>
                <a:gridCol w="453932"/>
                <a:gridCol w="462661"/>
                <a:gridCol w="453932"/>
                <a:gridCol w="462661"/>
                <a:gridCol w="462661"/>
                <a:gridCol w="453932"/>
                <a:gridCol w="462661"/>
                <a:gridCol w="462661"/>
                <a:gridCol w="471391"/>
              </a:tblGrid>
              <a:tr h="290884">
                <a:tc>
                  <a:txBody>
                    <a:bodyPr/>
                    <a:lstStyle/>
                    <a:p>
                      <a:pPr marL="0" algn="ctr" defTabSz="914400" rtl="0" eaLnBrk="1" fontAlgn="ctr" latinLnBrk="0" hangingPunct="1"/>
                      <a:r>
                        <a:rPr lang="zh-CN" altLang="en-US" sz="1400" b="1" u="none" strike="noStrike" kern="1200" dirty="0">
                          <a:solidFill>
                            <a:schemeClr val="dk1"/>
                          </a:solidFill>
                          <a:effectLst/>
                          <a:latin typeface="+mn-lt"/>
                          <a:ea typeface="+mn-ea"/>
                          <a:cs typeface="+mn-cs"/>
                        </a:rPr>
                        <a:t>　</a:t>
                      </a:r>
                      <a:endParaRPr lang="zh-CN" altLang="en-US" sz="1400" b="1" u="none" strike="noStrike" kern="1200" dirty="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0</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1</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2</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3</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4</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5</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6</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7</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8</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9</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A</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B</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C</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D</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E</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F</a:t>
                      </a:r>
                      <a:endParaRPr lang="en-US" sz="1400" b="1" u="none" strike="noStrike" kern="1200">
                        <a:solidFill>
                          <a:schemeClr val="dk1"/>
                        </a:solidFill>
                        <a:effectLst/>
                        <a:latin typeface="+mn-lt"/>
                        <a:ea typeface="+mn-ea"/>
                        <a:cs typeface="+mn-cs"/>
                      </a:endParaRPr>
                    </a:p>
                  </a:txBody>
                  <a:tcPr marL="2402" marR="2402" marT="2402" marB="0" anchor="ctr"/>
                </a:tc>
              </a:tr>
              <a:tr h="320198">
                <a:tc>
                  <a:txBody>
                    <a:bodyPr/>
                    <a:lstStyle/>
                    <a:p>
                      <a:pPr marL="0" algn="ctr" defTabSz="914400" rtl="0" eaLnBrk="1" fontAlgn="ctr" latinLnBrk="0" hangingPunct="1"/>
                      <a:r>
                        <a:rPr lang="en-US" altLang="zh-CN" sz="1400" b="1" u="none" strike="noStrike" kern="1200" dirty="0">
                          <a:solidFill>
                            <a:schemeClr val="dk1"/>
                          </a:solidFill>
                          <a:effectLst/>
                          <a:latin typeface="+mn-lt"/>
                          <a:ea typeface="+mn-ea"/>
                          <a:cs typeface="+mn-cs"/>
                        </a:rPr>
                        <a:t>0</a:t>
                      </a:r>
                      <a:endParaRPr lang="en-US" altLang="zh-CN" sz="1400" b="1" u="none" strike="noStrike" kern="1200" dirty="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3E</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72</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5B</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47</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CA</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E0</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00</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33</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04</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D1</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54</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98</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09</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B9</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6D</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CB</a:t>
                      </a:r>
                      <a:endParaRPr lang="en-US" sz="1400" b="1" u="none" strike="noStrike" kern="1200">
                        <a:solidFill>
                          <a:schemeClr val="dk1"/>
                        </a:solidFill>
                        <a:effectLst/>
                        <a:latin typeface="+mn-lt"/>
                        <a:ea typeface="+mn-ea"/>
                        <a:cs typeface="+mn-cs"/>
                      </a:endParaRPr>
                    </a:p>
                  </a:txBody>
                  <a:tcPr marL="2402" marR="2402" marT="2402" marB="0" anchor="ctr"/>
                </a:tc>
              </a:tr>
              <a:tr h="307796">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1</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7B</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1B</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dirty="0">
                          <a:solidFill>
                            <a:schemeClr val="dk1"/>
                          </a:solidFill>
                          <a:effectLst/>
                          <a:latin typeface="+mn-lt"/>
                          <a:ea typeface="+mn-ea"/>
                          <a:cs typeface="+mn-cs"/>
                        </a:rPr>
                        <a:t>F9</a:t>
                      </a:r>
                      <a:endParaRPr lang="en-US" sz="1400" b="1" u="none" strike="noStrike" kern="1200" dirty="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32</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AF</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9D</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6A</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A5</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B8</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2D</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FC</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1D</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08</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53</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03</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90</a:t>
                      </a:r>
                      <a:endParaRPr lang="en-US" altLang="zh-CN" sz="1400" b="1" u="none" strike="noStrike" kern="1200">
                        <a:solidFill>
                          <a:schemeClr val="dk1"/>
                        </a:solidFill>
                        <a:effectLst/>
                        <a:latin typeface="+mn-lt"/>
                        <a:ea typeface="+mn-ea"/>
                        <a:cs typeface="+mn-cs"/>
                      </a:endParaRPr>
                    </a:p>
                  </a:txBody>
                  <a:tcPr marL="2402" marR="2402" marT="2402" marB="0" anchor="ctr"/>
                </a:tc>
              </a:tr>
              <a:tr h="320198">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2</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4D</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4E</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84</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99</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E4</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CE</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D9</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91</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DD</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B6</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85</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48</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8B</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29</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6E</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AC</a:t>
                      </a:r>
                      <a:endParaRPr lang="en-US" sz="1400" b="1" u="none" strike="noStrike" kern="1200">
                        <a:solidFill>
                          <a:schemeClr val="dk1"/>
                        </a:solidFill>
                        <a:effectLst/>
                        <a:latin typeface="+mn-lt"/>
                        <a:ea typeface="+mn-ea"/>
                        <a:cs typeface="+mn-cs"/>
                      </a:endParaRPr>
                    </a:p>
                  </a:txBody>
                  <a:tcPr marL="2402" marR="2402" marT="2402" marB="0" anchor="ctr"/>
                </a:tc>
              </a:tr>
              <a:tr h="303286">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3</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CD</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C1</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F8</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1E</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73</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43</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69</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C6</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B5</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BD</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FD</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39</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63</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20</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D4</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38</a:t>
                      </a:r>
                      <a:endParaRPr lang="en-US" altLang="zh-CN" sz="1400" b="1" u="none" strike="noStrike" kern="1200">
                        <a:solidFill>
                          <a:schemeClr val="dk1"/>
                        </a:solidFill>
                        <a:effectLst/>
                        <a:latin typeface="+mn-lt"/>
                        <a:ea typeface="+mn-ea"/>
                        <a:cs typeface="+mn-cs"/>
                      </a:endParaRPr>
                    </a:p>
                  </a:txBody>
                  <a:tcPr marL="2402" marR="2402" marT="2402" marB="0" anchor="ctr"/>
                </a:tc>
              </a:tr>
              <a:tr h="307796">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4</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76</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7D</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B2</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A7</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CF</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ED</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57</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C5</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F3</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2C</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BB</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14</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21</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06</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55</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9B</a:t>
                      </a:r>
                      <a:endParaRPr lang="en-US" sz="1400" b="1" u="none" strike="noStrike" kern="1200">
                        <a:solidFill>
                          <a:schemeClr val="dk1"/>
                        </a:solidFill>
                        <a:effectLst/>
                        <a:latin typeface="+mn-lt"/>
                        <a:ea typeface="+mn-ea"/>
                        <a:cs typeface="+mn-cs"/>
                      </a:endParaRPr>
                    </a:p>
                  </a:txBody>
                  <a:tcPr marL="2402" marR="2402" marT="2402" marB="0" anchor="ctr"/>
                </a:tc>
              </a:tr>
              <a:tr h="328467">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5</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E3</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EF</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5E</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31</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4F</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7F</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5A</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A4</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0D</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82</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51</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49</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5F</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BA</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58</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1C</a:t>
                      </a:r>
                      <a:endParaRPr lang="en-US" sz="1400" b="1" u="none" strike="noStrike" kern="1200">
                        <a:solidFill>
                          <a:schemeClr val="dk1"/>
                        </a:solidFill>
                        <a:effectLst/>
                        <a:latin typeface="+mn-lt"/>
                        <a:ea typeface="+mn-ea"/>
                        <a:cs typeface="+mn-cs"/>
                      </a:endParaRPr>
                    </a:p>
                  </a:txBody>
                  <a:tcPr marL="2402" marR="2402" marT="2402" marB="0" anchor="ctr"/>
                </a:tc>
              </a:tr>
              <a:tr h="307796">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6</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4A</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16</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D5</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17</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A8</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92</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24</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1F</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8C</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FF</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D8</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AE</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2E</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01</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D3</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AD</a:t>
                      </a:r>
                      <a:endParaRPr lang="en-US" sz="1400" b="1" u="none" strike="noStrike" kern="1200">
                        <a:solidFill>
                          <a:schemeClr val="dk1"/>
                        </a:solidFill>
                        <a:effectLst/>
                        <a:latin typeface="+mn-lt"/>
                        <a:ea typeface="+mn-ea"/>
                        <a:cs typeface="+mn-cs"/>
                      </a:endParaRPr>
                    </a:p>
                  </a:txBody>
                  <a:tcPr marL="2402" marR="2402" marT="2402" marB="0" anchor="ctr"/>
                </a:tc>
              </a:tr>
              <a:tr h="316440">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7</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3B</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4B</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DA</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46</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EB</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C9</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DE</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9A</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8F</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87</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D7</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3A</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80</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6F</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2F</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C8</a:t>
                      </a:r>
                      <a:endParaRPr lang="en-US" sz="1400" b="1" u="none" strike="noStrike" kern="1200">
                        <a:solidFill>
                          <a:schemeClr val="dk1"/>
                        </a:solidFill>
                        <a:effectLst/>
                        <a:latin typeface="+mn-lt"/>
                        <a:ea typeface="+mn-ea"/>
                        <a:cs typeface="+mn-cs"/>
                      </a:endParaRPr>
                    </a:p>
                  </a:txBody>
                  <a:tcPr marL="2402" marR="2402" marT="2402" marB="0" anchor="ctr"/>
                </a:tc>
              </a:tr>
              <a:tr h="307796">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8</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B1</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B4</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37</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F7</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0A</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22</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13</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28</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7C</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dirty="0">
                          <a:solidFill>
                            <a:schemeClr val="dk1"/>
                          </a:solidFill>
                          <a:effectLst/>
                          <a:latin typeface="+mn-lt"/>
                          <a:ea typeface="+mn-ea"/>
                          <a:cs typeface="+mn-cs"/>
                        </a:rPr>
                        <a:t>CC</a:t>
                      </a:r>
                      <a:endParaRPr lang="en-US" sz="1400" b="1" u="none" strike="noStrike" kern="1200" dirty="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3C</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89</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C7</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C3</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96</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56</a:t>
                      </a:r>
                      <a:endParaRPr lang="en-US" altLang="zh-CN" sz="1400" b="1" u="none" strike="noStrike" kern="1200">
                        <a:solidFill>
                          <a:schemeClr val="dk1"/>
                        </a:solidFill>
                        <a:effectLst/>
                        <a:latin typeface="+mn-lt"/>
                        <a:ea typeface="+mn-ea"/>
                        <a:cs typeface="+mn-cs"/>
                      </a:endParaRPr>
                    </a:p>
                  </a:txBody>
                  <a:tcPr marL="2402" marR="2402" marT="2402" marB="0" anchor="ctr"/>
                </a:tc>
              </a:tr>
              <a:tr h="320198">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9</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07</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BF</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7E</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F0</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0B</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2B</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97</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52</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35</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dirty="0">
                          <a:solidFill>
                            <a:schemeClr val="dk1"/>
                          </a:solidFill>
                          <a:effectLst/>
                          <a:latin typeface="+mn-lt"/>
                          <a:ea typeface="+mn-ea"/>
                          <a:cs typeface="+mn-cs"/>
                        </a:rPr>
                        <a:t>41</a:t>
                      </a:r>
                      <a:endParaRPr lang="en-US" altLang="zh-CN" sz="1400" b="1" u="none" strike="noStrike" kern="1200" dirty="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79</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61</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A6</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4C</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10</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FE</a:t>
                      </a:r>
                      <a:endParaRPr lang="en-US" sz="1400" b="1" u="none" strike="noStrike" kern="1200">
                        <a:solidFill>
                          <a:schemeClr val="dk1"/>
                        </a:solidFill>
                        <a:effectLst/>
                        <a:latin typeface="+mn-lt"/>
                        <a:ea typeface="+mn-ea"/>
                        <a:cs typeface="+mn-cs"/>
                      </a:endParaRPr>
                    </a:p>
                  </a:txBody>
                  <a:tcPr marL="2402" marR="2402" marT="2402" marB="0" anchor="ctr"/>
                </a:tc>
              </a:tr>
              <a:tr h="307796">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A</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BC</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26</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95</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88</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8A</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B0</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A3</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FB</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C0</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18</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dirty="0">
                          <a:solidFill>
                            <a:schemeClr val="dk1"/>
                          </a:solidFill>
                          <a:effectLst/>
                          <a:latin typeface="+mn-lt"/>
                          <a:ea typeface="+mn-ea"/>
                          <a:cs typeface="+mn-cs"/>
                        </a:rPr>
                        <a:t>94</a:t>
                      </a:r>
                      <a:endParaRPr lang="en-US" altLang="zh-CN" sz="1400" b="1" u="none" strike="noStrike" kern="1200" dirty="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F2</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E1</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E5</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E9</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5D</a:t>
                      </a:r>
                      <a:endParaRPr lang="en-US" sz="1400" b="1" u="none" strike="noStrike" kern="1200">
                        <a:solidFill>
                          <a:schemeClr val="dk1"/>
                        </a:solidFill>
                        <a:effectLst/>
                        <a:latin typeface="+mn-lt"/>
                        <a:ea typeface="+mn-ea"/>
                        <a:cs typeface="+mn-cs"/>
                      </a:endParaRPr>
                    </a:p>
                  </a:txBody>
                  <a:tcPr marL="2402" marR="2402" marT="2402" marB="0" anchor="ctr"/>
                </a:tc>
              </a:tr>
              <a:tr h="320198">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B</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D0</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DC</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11</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66</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64</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5C</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EC</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59</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42</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75</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12</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dirty="0">
                          <a:solidFill>
                            <a:schemeClr val="dk1"/>
                          </a:solidFill>
                          <a:effectLst/>
                          <a:latin typeface="+mn-lt"/>
                          <a:ea typeface="+mn-ea"/>
                          <a:cs typeface="+mn-cs"/>
                        </a:rPr>
                        <a:t>F5</a:t>
                      </a:r>
                      <a:endParaRPr lang="en-US" sz="1400" b="1" u="none" strike="noStrike" kern="1200" dirty="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74</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9C</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AA</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23</a:t>
                      </a:r>
                      <a:endParaRPr lang="en-US" altLang="zh-CN" sz="1400" b="1" u="none" strike="noStrike" kern="1200">
                        <a:solidFill>
                          <a:schemeClr val="dk1"/>
                        </a:solidFill>
                        <a:effectLst/>
                        <a:latin typeface="+mn-lt"/>
                        <a:ea typeface="+mn-ea"/>
                        <a:cs typeface="+mn-cs"/>
                      </a:endParaRPr>
                    </a:p>
                  </a:txBody>
                  <a:tcPr marL="2402" marR="2402" marT="2402" marB="0" anchor="ctr"/>
                </a:tc>
              </a:tr>
              <a:tr h="307796">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C</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0E</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86</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AB</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BE</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2A</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02</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E7</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67</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E6</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44</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A2</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dirty="0">
                          <a:solidFill>
                            <a:schemeClr val="dk1"/>
                          </a:solidFill>
                          <a:effectLst/>
                          <a:latin typeface="+mn-lt"/>
                          <a:ea typeface="+mn-ea"/>
                          <a:cs typeface="+mn-cs"/>
                        </a:rPr>
                        <a:t>6C</a:t>
                      </a:r>
                      <a:endParaRPr lang="en-US" sz="1400" b="1" u="none" strike="noStrike" kern="1200" dirty="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C2</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93</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9F</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F1</a:t>
                      </a:r>
                      <a:endParaRPr lang="en-US" sz="1400" b="1" u="none" strike="noStrike" kern="1200">
                        <a:solidFill>
                          <a:schemeClr val="dk1"/>
                        </a:solidFill>
                        <a:effectLst/>
                        <a:latin typeface="+mn-lt"/>
                        <a:ea typeface="+mn-ea"/>
                        <a:cs typeface="+mn-cs"/>
                      </a:endParaRPr>
                    </a:p>
                  </a:txBody>
                  <a:tcPr marL="2402" marR="2402" marT="2402" marB="0" anchor="ctr"/>
                </a:tc>
              </a:tr>
              <a:tr h="316440">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D</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F6</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FA</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36</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D2</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50</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68</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9E</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62</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71</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15</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3D</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D6</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dirty="0">
                          <a:solidFill>
                            <a:schemeClr val="dk1"/>
                          </a:solidFill>
                          <a:effectLst/>
                          <a:latin typeface="+mn-lt"/>
                          <a:ea typeface="+mn-ea"/>
                          <a:cs typeface="+mn-cs"/>
                        </a:rPr>
                        <a:t>40</a:t>
                      </a:r>
                      <a:endParaRPr lang="en-US" altLang="zh-CN" sz="1400" b="1" u="none" strike="noStrike" kern="1200" dirty="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C4</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E2</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0F</a:t>
                      </a:r>
                      <a:endParaRPr lang="en-US" sz="1400" b="1" u="none" strike="noStrike" kern="1200">
                        <a:solidFill>
                          <a:schemeClr val="dk1"/>
                        </a:solidFill>
                        <a:effectLst/>
                        <a:latin typeface="+mn-lt"/>
                        <a:ea typeface="+mn-ea"/>
                        <a:cs typeface="+mn-cs"/>
                      </a:endParaRPr>
                    </a:p>
                  </a:txBody>
                  <a:tcPr marL="2402" marR="2402" marT="2402" marB="0" anchor="ctr"/>
                </a:tc>
              </a:tr>
              <a:tr h="307796">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E</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8E</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83</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77</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6B</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25</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05</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3F</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0C</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30</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EA</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70</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B7</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dirty="0">
                          <a:solidFill>
                            <a:schemeClr val="dk1"/>
                          </a:solidFill>
                          <a:effectLst/>
                          <a:latin typeface="+mn-lt"/>
                          <a:ea typeface="+mn-ea"/>
                          <a:cs typeface="+mn-cs"/>
                        </a:rPr>
                        <a:t>A1</a:t>
                      </a:r>
                      <a:endParaRPr lang="en-US" sz="1400" b="1" u="none" strike="noStrike" kern="1200" dirty="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dirty="0">
                          <a:solidFill>
                            <a:schemeClr val="dk1"/>
                          </a:solidFill>
                          <a:effectLst/>
                          <a:latin typeface="+mn-lt"/>
                          <a:ea typeface="+mn-ea"/>
                          <a:cs typeface="+mn-cs"/>
                        </a:rPr>
                        <a:t>E8</a:t>
                      </a:r>
                      <a:endParaRPr lang="en-US" sz="1400" b="1" u="none" strike="noStrike" kern="1200" dirty="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A9</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65</a:t>
                      </a:r>
                      <a:endParaRPr lang="en-US" altLang="zh-CN" sz="1400" b="1" u="none" strike="noStrike" kern="1200">
                        <a:solidFill>
                          <a:schemeClr val="dk1"/>
                        </a:solidFill>
                        <a:effectLst/>
                        <a:latin typeface="+mn-lt"/>
                        <a:ea typeface="+mn-ea"/>
                        <a:cs typeface="+mn-cs"/>
                      </a:endParaRPr>
                    </a:p>
                  </a:txBody>
                  <a:tcPr marL="2402" marR="2402" marT="2402" marB="0" anchor="ctr"/>
                </a:tc>
              </a:tr>
              <a:tr h="265704">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F</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8D</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27</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1A</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DB</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81</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B3</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A0</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F4</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45</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7A</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19</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DF</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sz="1400" b="1" u="none" strike="noStrike" kern="1200">
                          <a:solidFill>
                            <a:schemeClr val="dk1"/>
                          </a:solidFill>
                          <a:effectLst/>
                          <a:latin typeface="+mn-lt"/>
                          <a:ea typeface="+mn-ea"/>
                          <a:cs typeface="+mn-cs"/>
                        </a:rPr>
                        <a:t>EE</a:t>
                      </a:r>
                      <a:endParaRPr lang="en-US"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a:solidFill>
                            <a:schemeClr val="dk1"/>
                          </a:solidFill>
                          <a:effectLst/>
                          <a:latin typeface="+mn-lt"/>
                          <a:ea typeface="+mn-ea"/>
                          <a:cs typeface="+mn-cs"/>
                        </a:rPr>
                        <a:t>78</a:t>
                      </a:r>
                      <a:endParaRPr lang="en-US" altLang="zh-CN" sz="1400" b="1" u="none" strike="noStrike" kern="120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dirty="0">
                          <a:solidFill>
                            <a:schemeClr val="dk1"/>
                          </a:solidFill>
                          <a:effectLst/>
                          <a:latin typeface="+mn-lt"/>
                          <a:ea typeface="+mn-ea"/>
                          <a:cs typeface="+mn-cs"/>
                        </a:rPr>
                        <a:t>34</a:t>
                      </a:r>
                      <a:endParaRPr lang="en-US" altLang="zh-CN" sz="1400" b="1" u="none" strike="noStrike" kern="1200" dirty="0">
                        <a:solidFill>
                          <a:schemeClr val="dk1"/>
                        </a:solidFill>
                        <a:effectLst/>
                        <a:latin typeface="+mn-lt"/>
                        <a:ea typeface="+mn-ea"/>
                        <a:cs typeface="+mn-cs"/>
                      </a:endParaRPr>
                    </a:p>
                  </a:txBody>
                  <a:tcPr marL="2402" marR="2402" marT="2402" marB="0" anchor="ctr"/>
                </a:tc>
                <a:tc>
                  <a:txBody>
                    <a:bodyPr/>
                    <a:lstStyle/>
                    <a:p>
                      <a:pPr marL="0" algn="ctr" defTabSz="914400" rtl="0" eaLnBrk="1" fontAlgn="ctr" latinLnBrk="0" hangingPunct="1"/>
                      <a:r>
                        <a:rPr lang="en-US" altLang="zh-CN" sz="1400" b="1" u="none" strike="noStrike" kern="1200" dirty="0">
                          <a:solidFill>
                            <a:schemeClr val="dk1"/>
                          </a:solidFill>
                          <a:effectLst/>
                          <a:latin typeface="+mn-lt"/>
                          <a:ea typeface="+mn-ea"/>
                          <a:cs typeface="+mn-cs"/>
                        </a:rPr>
                        <a:t>60</a:t>
                      </a:r>
                      <a:endParaRPr lang="en-US" altLang="zh-CN" sz="1400" b="1" u="none" strike="noStrike" kern="1200" dirty="0">
                        <a:solidFill>
                          <a:schemeClr val="dk1"/>
                        </a:solidFill>
                        <a:effectLst/>
                        <a:latin typeface="+mn-lt"/>
                        <a:ea typeface="+mn-ea"/>
                        <a:cs typeface="+mn-cs"/>
                      </a:endParaRPr>
                    </a:p>
                  </a:txBody>
                  <a:tcPr marL="2402" marR="2402" marT="2402" marB="0" anchor="ctr"/>
                </a:tc>
              </a:tr>
            </a:tbl>
          </a:graphicData>
        </a:graphic>
      </p:graphicFrame>
      <p:sp>
        <p:nvSpPr>
          <p:cNvPr id="4" name="TextBox 3"/>
          <p:cNvSpPr txBox="1"/>
          <p:nvPr/>
        </p:nvSpPr>
        <p:spPr>
          <a:xfrm>
            <a:off x="107504" y="3068960"/>
            <a:ext cx="1022364" cy="584775"/>
          </a:xfrm>
          <a:prstGeom prst="rect">
            <a:avLst/>
          </a:prstGeom>
          <a:noFill/>
        </p:spPr>
        <p:txBody>
          <a:bodyPr wrap="square" rtlCol="0">
            <a:spAutoFit/>
          </a:bodyPr>
          <a:lstStyle/>
          <a:p>
            <a:pPr algn="ctr"/>
            <a:r>
              <a:rPr lang="en-US" sz="3200" i="1" u="none" kern="0" dirty="0">
                <a:solidFill>
                  <a:srgbClr val="DADADA">
                    <a:lumMod val="10000"/>
                  </a:srgbClr>
                </a:solidFill>
                <a:ea typeface="黑体" panose="02010609060101010101" pitchFamily="49" charset="-122"/>
              </a:rPr>
              <a:t>S</a:t>
            </a:r>
            <a:r>
              <a:rPr lang="en-US" sz="3200" u="none" kern="0" baseline="-25000" dirty="0">
                <a:solidFill>
                  <a:srgbClr val="DADADA">
                    <a:lumMod val="10000"/>
                  </a:srgbClr>
                </a:solidFill>
                <a:ea typeface="黑体" panose="02010609060101010101" pitchFamily="49" charset="-122"/>
              </a:rPr>
              <a:t>0</a:t>
            </a:r>
            <a:endParaRPr lang="zh-CN" altLang="en-US" u="none"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899592" y="1088740"/>
          <a:ext cx="8003234" cy="4774916"/>
        </p:xfrm>
        <a:graphic>
          <a:graphicData uri="http://schemas.openxmlformats.org/drawingml/2006/table">
            <a:tbl>
              <a:tblPr>
                <a:tableStyleId>{5C22544A-7EE6-4342-B048-85BDC9FD1C3A}</a:tableStyleId>
              </a:tblPr>
              <a:tblGrid>
                <a:gridCol w="458612"/>
                <a:gridCol w="467605"/>
                <a:gridCol w="476597"/>
                <a:gridCol w="467605"/>
                <a:gridCol w="476597"/>
                <a:gridCol w="467605"/>
                <a:gridCol w="467605"/>
                <a:gridCol w="485589"/>
                <a:gridCol w="476597"/>
                <a:gridCol w="458612"/>
                <a:gridCol w="476597"/>
                <a:gridCol w="458612"/>
                <a:gridCol w="476597"/>
                <a:gridCol w="467605"/>
                <a:gridCol w="476597"/>
                <a:gridCol w="467605"/>
                <a:gridCol w="476597"/>
              </a:tblGrid>
              <a:tr h="275129">
                <a:tc>
                  <a:txBody>
                    <a:bodyPr/>
                    <a:lstStyle/>
                    <a:p>
                      <a:pPr algn="ctr" fontAlgn="ctr"/>
                      <a:r>
                        <a:rPr lang="zh-CN" altLang="en-US" sz="1400" b="1" u="none" strike="noStrike" dirty="0">
                          <a:effectLst/>
                        </a:rPr>
                        <a:t>　</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0</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1</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2</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3</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4</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5</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6</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7</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8</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9</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A</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B</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C</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D</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E</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F</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r>
              <a:tr h="283933">
                <a:tc>
                  <a:txBody>
                    <a:bodyPr/>
                    <a:lstStyle/>
                    <a:p>
                      <a:pPr algn="ctr" fontAlgn="ctr"/>
                      <a:r>
                        <a:rPr lang="en-US" altLang="zh-CN" sz="1400" b="1" u="none" strike="noStrike" dirty="0">
                          <a:effectLst/>
                        </a:rPr>
                        <a:t>0</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dirty="0">
                          <a:effectLst/>
                        </a:rPr>
                        <a:t>55</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C2</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63</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71</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3B</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C8</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47</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86</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9F</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3C</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DA</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5B</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29</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AA</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FD</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77</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r>
              <a:tr h="279531">
                <a:tc>
                  <a:txBody>
                    <a:bodyPr/>
                    <a:lstStyle/>
                    <a:p>
                      <a:pPr algn="ctr" fontAlgn="ctr"/>
                      <a:r>
                        <a:rPr lang="en-US" altLang="zh-CN" sz="1400" b="1" u="none" strike="noStrike">
                          <a:effectLst/>
                        </a:rPr>
                        <a:t>1</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8C</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C5</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94</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0C</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A6</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1A</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13</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00</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E3</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A8</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16</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72</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40</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F9</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F8</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42</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r>
              <a:tr h="283933">
                <a:tc>
                  <a:txBody>
                    <a:bodyPr/>
                    <a:lstStyle/>
                    <a:p>
                      <a:pPr algn="ctr" fontAlgn="ctr"/>
                      <a:r>
                        <a:rPr lang="en-US" altLang="zh-CN" sz="1400" b="1" u="none" strike="noStrike">
                          <a:effectLst/>
                        </a:rPr>
                        <a:t>2</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44</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dirty="0">
                          <a:effectLst/>
                        </a:rPr>
                        <a:t>26</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dirty="0">
                          <a:effectLst/>
                        </a:rPr>
                        <a:t>68</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96</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81</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D9</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45</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3E</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10</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76</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C6</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A7</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8B</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39</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43</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E1</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r>
              <a:tr h="279531">
                <a:tc>
                  <a:txBody>
                    <a:bodyPr/>
                    <a:lstStyle/>
                    <a:p>
                      <a:pPr algn="ctr" fontAlgn="ctr"/>
                      <a:r>
                        <a:rPr lang="en-US" altLang="zh-CN" sz="1400" b="1" u="none" strike="noStrike">
                          <a:effectLst/>
                        </a:rPr>
                        <a:t>3</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3A</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B5</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56</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dirty="0">
                          <a:effectLst/>
                        </a:rPr>
                        <a:t>2A</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C0</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6D</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B3</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05</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22</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66</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BF</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DC</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0B</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FA</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62</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48</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r>
              <a:tr h="275129">
                <a:tc>
                  <a:txBody>
                    <a:bodyPr/>
                    <a:lstStyle/>
                    <a:p>
                      <a:pPr algn="ctr" fontAlgn="ctr"/>
                      <a:r>
                        <a:rPr lang="en-US" altLang="zh-CN" sz="1400" b="1" u="none" strike="noStrike">
                          <a:effectLst/>
                        </a:rPr>
                        <a:t>4</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DD</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20</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11</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06</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dirty="0">
                          <a:effectLst/>
                        </a:rPr>
                        <a:t>36</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C9</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C1</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CF</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F6</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27</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52</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BB</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69</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F5</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D4</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87</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r>
              <a:tr h="279531">
                <a:tc>
                  <a:txBody>
                    <a:bodyPr/>
                    <a:lstStyle/>
                    <a:p>
                      <a:pPr algn="ctr" fontAlgn="ctr"/>
                      <a:r>
                        <a:rPr lang="en-US" altLang="zh-CN" sz="1400" b="1" u="none" strike="noStrike">
                          <a:effectLst/>
                        </a:rPr>
                        <a:t>5</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7F</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84</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4C ;</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D2</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dirty="0">
                          <a:effectLst/>
                        </a:rPr>
                        <a:t>9C</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dirty="0">
                          <a:effectLst/>
                        </a:rPr>
                        <a:t>57</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A4</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BC</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4F</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9A</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DF</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FE</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D6</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8D</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7A</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EB</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r>
              <a:tr h="288335">
                <a:tc>
                  <a:txBody>
                    <a:bodyPr/>
                    <a:lstStyle/>
                    <a:p>
                      <a:pPr algn="ctr" fontAlgn="ctr"/>
                      <a:r>
                        <a:rPr lang="en-US" altLang="zh-CN" sz="1400" b="1" u="none" strike="noStrike">
                          <a:effectLst/>
                        </a:rPr>
                        <a:t>6</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2B</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53</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D8</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5C</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Al</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14</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17</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FB</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23</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D5</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7D</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30</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67</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73</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08</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09</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r>
              <a:tr h="275129">
                <a:tc>
                  <a:txBody>
                    <a:bodyPr/>
                    <a:lstStyle/>
                    <a:p>
                      <a:pPr algn="ctr" fontAlgn="ctr"/>
                      <a:r>
                        <a:rPr lang="en-US" altLang="zh-CN" sz="1400" b="1" u="none" strike="noStrike">
                          <a:effectLst/>
                        </a:rPr>
                        <a:t>7</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EE</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B7</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70</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3F</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61</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B2</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dirty="0">
                          <a:effectLst/>
                        </a:rPr>
                        <a:t>19</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8E</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4E</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E5</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4B</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93</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8F</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5D</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DB</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A9</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r>
              <a:tr h="279531">
                <a:tc>
                  <a:txBody>
                    <a:bodyPr/>
                    <a:lstStyle/>
                    <a:p>
                      <a:pPr algn="ctr" fontAlgn="ctr"/>
                      <a:r>
                        <a:rPr lang="en-US" altLang="zh-CN" sz="1400" b="1" u="none" strike="noStrike">
                          <a:effectLst/>
                        </a:rPr>
                        <a:t>8</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AD</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F1</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AE</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2E</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CB</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0D</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FC</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F4</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2D</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46</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6E</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1D</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97</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E8</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D1</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E9</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r>
              <a:tr h="283933">
                <a:tc>
                  <a:txBody>
                    <a:bodyPr/>
                    <a:lstStyle/>
                    <a:p>
                      <a:pPr algn="ctr" fontAlgn="ctr"/>
                      <a:r>
                        <a:rPr lang="en-US" altLang="zh-CN" sz="1400" b="1" u="none" strike="noStrike">
                          <a:effectLst/>
                        </a:rPr>
                        <a:t>9</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4D</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37</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A5</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75</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5E</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83</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9E</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AB</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dirty="0">
                          <a:effectLst/>
                        </a:rPr>
                        <a:t>82</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9D</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dirty="0">
                          <a:effectLst/>
                        </a:rPr>
                        <a:t>B9</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1C</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E0</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CD</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49</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89</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r>
              <a:tr h="275129">
                <a:tc>
                  <a:txBody>
                    <a:bodyPr/>
                    <a:lstStyle/>
                    <a:p>
                      <a:pPr algn="ctr" fontAlgn="ctr"/>
                      <a:r>
                        <a:rPr lang="en-US" sz="1400" b="1" u="none" strike="noStrike">
                          <a:effectLst/>
                        </a:rPr>
                        <a:t>A</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01</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B6</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BD</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58</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24</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A2</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5F</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38</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78</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dirty="0">
                          <a:effectLst/>
                        </a:rPr>
                        <a:t>99</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15</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dirty="0">
                          <a:effectLst/>
                        </a:rPr>
                        <a:t>90</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50</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B8</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95</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E4</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r>
              <a:tr h="283933">
                <a:tc>
                  <a:txBody>
                    <a:bodyPr/>
                    <a:lstStyle/>
                    <a:p>
                      <a:pPr algn="ctr" fontAlgn="ctr"/>
                      <a:r>
                        <a:rPr lang="en-US" sz="1400" b="1" u="none" strike="noStrike">
                          <a:effectLst/>
                        </a:rPr>
                        <a:t>B</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D0</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91</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C7</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CE</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ED</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0F</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B4</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6F</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A0</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CC</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dirty="0">
                          <a:effectLst/>
                        </a:rPr>
                        <a:t>F0</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02</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4A</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79</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C3</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DE</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r>
              <a:tr h="283933">
                <a:tc>
                  <a:txBody>
                    <a:bodyPr/>
                    <a:lstStyle/>
                    <a:p>
                      <a:pPr algn="ctr" fontAlgn="ctr"/>
                      <a:r>
                        <a:rPr lang="en-US" sz="1400" b="1" u="none" strike="noStrike">
                          <a:effectLst/>
                        </a:rPr>
                        <a:t>C</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A3</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EF</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EA</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51</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E6</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6B</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18</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EC</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1B</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2C</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dirty="0">
                          <a:effectLst/>
                        </a:rPr>
                        <a:t>80</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dirty="0">
                          <a:effectLst/>
                        </a:rPr>
                        <a:t>F7</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dirty="0">
                          <a:effectLst/>
                        </a:rPr>
                        <a:t>74</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E7</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FF</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21</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r>
              <a:tr h="298019">
                <a:tc>
                  <a:txBody>
                    <a:bodyPr/>
                    <a:lstStyle/>
                    <a:p>
                      <a:pPr algn="ctr" fontAlgn="ctr"/>
                      <a:r>
                        <a:rPr lang="en-US" sz="1400" b="1" u="none" strike="noStrike">
                          <a:effectLst/>
                        </a:rPr>
                        <a:t>D</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5A</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6A</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54</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1E</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41</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31</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92</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35</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C4</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33</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07</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0A</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dirty="0">
                          <a:effectLst/>
                        </a:rPr>
                        <a:t>BA</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7E</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0E</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34</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r>
              <a:tr h="279531">
                <a:tc>
                  <a:txBody>
                    <a:bodyPr/>
                    <a:lstStyle/>
                    <a:p>
                      <a:pPr algn="ctr" fontAlgn="ctr"/>
                      <a:r>
                        <a:rPr lang="en-US" sz="1400" b="1" u="none" strike="noStrike">
                          <a:effectLst/>
                        </a:rPr>
                        <a:t>E</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88</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B1</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98</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7C</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F3</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3D</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60</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6C</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7B</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CA</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D3</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1F</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32</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dirty="0">
                          <a:effectLst/>
                        </a:rPr>
                        <a:t>65</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dirty="0">
                          <a:effectLst/>
                        </a:rPr>
                        <a:t>04</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28</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r>
              <a:tr h="270726">
                <a:tc>
                  <a:txBody>
                    <a:bodyPr/>
                    <a:lstStyle/>
                    <a:p>
                      <a:pPr algn="ctr" fontAlgn="ctr"/>
                      <a:r>
                        <a:rPr lang="en-US" sz="1400" b="1" u="none" strike="noStrike">
                          <a:effectLst/>
                        </a:rPr>
                        <a:t>F</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64</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BE</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85</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9B</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2F</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59</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dirty="0">
                          <a:effectLst/>
                        </a:rPr>
                        <a:t>8A </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D7</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dirty="0">
                          <a:effectLst/>
                        </a:rPr>
                        <a:t>B0</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25</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AC</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a:effectLst/>
                        </a:rPr>
                        <a:t>AF</a:t>
                      </a:r>
                      <a:endParaRPr lang="en-US"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a:effectLst/>
                        </a:rPr>
                        <a:t>12</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altLang="zh-CN" sz="1400" b="1" u="none" strike="noStrike" dirty="0">
                          <a:effectLst/>
                        </a:rPr>
                        <a:t>03</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dirty="0">
                          <a:effectLst/>
                        </a:rPr>
                        <a:t>E2</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c>
                  <a:txBody>
                    <a:bodyPr/>
                    <a:lstStyle/>
                    <a:p>
                      <a:pPr algn="ctr" fontAlgn="ctr"/>
                      <a:r>
                        <a:rPr lang="en-US" sz="1400" b="1" u="none" strike="noStrike" dirty="0">
                          <a:effectLst/>
                        </a:rPr>
                        <a:t>F2</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3082" marR="3082" marT="3082" marB="0" anchor="ctr"/>
                </a:tc>
              </a:tr>
            </a:tbl>
          </a:graphicData>
        </a:graphic>
      </p:graphicFrame>
      <p:sp>
        <p:nvSpPr>
          <p:cNvPr id="4" name="TextBox 3"/>
          <p:cNvSpPr txBox="1"/>
          <p:nvPr/>
        </p:nvSpPr>
        <p:spPr>
          <a:xfrm>
            <a:off x="0" y="3183810"/>
            <a:ext cx="1022364" cy="584775"/>
          </a:xfrm>
          <a:prstGeom prst="rect">
            <a:avLst/>
          </a:prstGeom>
          <a:noFill/>
        </p:spPr>
        <p:txBody>
          <a:bodyPr wrap="square" rtlCol="0">
            <a:spAutoFit/>
          </a:bodyPr>
          <a:lstStyle/>
          <a:p>
            <a:pPr algn="ctr"/>
            <a:r>
              <a:rPr lang="en-US" sz="3200" i="1" u="none" kern="0" dirty="0">
                <a:solidFill>
                  <a:srgbClr val="DADADA">
                    <a:lumMod val="10000"/>
                  </a:srgbClr>
                </a:solidFill>
                <a:ea typeface="黑体" panose="02010609060101010101" pitchFamily="49" charset="-122"/>
              </a:rPr>
              <a:t>S</a:t>
            </a:r>
            <a:r>
              <a:rPr lang="en-US" sz="3200" u="none" kern="0" baseline="-25000" dirty="0">
                <a:solidFill>
                  <a:srgbClr val="DADADA">
                    <a:lumMod val="10000"/>
                  </a:srgbClr>
                </a:solidFill>
                <a:ea typeface="黑体" panose="02010609060101010101" pitchFamily="49" charset="-122"/>
              </a:rPr>
              <a:t>1</a:t>
            </a:r>
            <a:endParaRPr lang="zh-CN" altLang="en-US" u="none"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5320"/>
            <a:ext cx="7751204" cy="4824000"/>
          </a:xfrm>
        </p:spPr>
        <p:txBody>
          <a:bodyPr/>
          <a:lstStyle/>
          <a:p>
            <a:pPr marL="0" indent="0">
              <a:spcAft>
                <a:spcPts val="1800"/>
              </a:spcAft>
              <a:buNone/>
            </a:pPr>
            <a:r>
              <a:rPr lang="en-US" altLang="zh-CN" dirty="0"/>
              <a:t> </a:t>
            </a:r>
            <a:r>
              <a:rPr lang="en-US" altLang="zh-CN" dirty="0">
                <a:solidFill>
                  <a:srgbClr val="FF0000"/>
                </a:solidFill>
              </a:rPr>
              <a:t>3. </a:t>
            </a:r>
            <a:r>
              <a:rPr lang="zh-CN" altLang="en-US" dirty="0">
                <a:solidFill>
                  <a:srgbClr val="FF0000"/>
                </a:solidFill>
              </a:rPr>
              <a:t>非线性函数</a:t>
            </a:r>
            <a:r>
              <a:rPr lang="en-US" altLang="zh-CN" dirty="0">
                <a:solidFill>
                  <a:srgbClr val="FF0000"/>
                </a:solidFill>
              </a:rPr>
              <a:t>F—</a:t>
            </a:r>
            <a:r>
              <a:rPr lang="zh-CN" altLang="en-US" dirty="0">
                <a:solidFill>
                  <a:srgbClr val="FF0000"/>
                </a:solidFill>
              </a:rPr>
              <a:t>线性变换</a:t>
            </a:r>
            <a:endParaRPr lang="en-US" altLang="zh-CN" dirty="0">
              <a:solidFill>
                <a:srgbClr val="FF0000"/>
              </a:solidFill>
            </a:endParaRPr>
          </a:p>
          <a:p>
            <a:pPr>
              <a:buClr>
                <a:srgbClr val="FF0000"/>
              </a:buClr>
              <a:buFont typeface="Wingdings" panose="05000000000000000000" pitchFamily="2" charset="2"/>
              <a:buChar char="l"/>
            </a:pPr>
            <a:r>
              <a:rPr lang="en-US" sz="2800" i="1" dirty="0"/>
              <a:t>L</a:t>
            </a:r>
            <a:r>
              <a:rPr lang="en-US" sz="2800" baseline="-25000" dirty="0"/>
              <a:t>1</a:t>
            </a:r>
            <a:r>
              <a:rPr lang="zh-CN" altLang="en-US" sz="2800" dirty="0"/>
              <a:t>和</a:t>
            </a:r>
            <a:r>
              <a:rPr lang="en-US" sz="2800" i="1" dirty="0"/>
              <a:t>L</a:t>
            </a:r>
            <a:r>
              <a:rPr lang="en-US" sz="2800" baseline="-25000" dirty="0"/>
              <a:t>2</a:t>
            </a:r>
            <a:r>
              <a:rPr lang="zh-CN" altLang="en-US" sz="2800" dirty="0"/>
              <a:t>均</a:t>
            </a:r>
            <a:r>
              <a:rPr lang="zh-CN" altLang="en-US" sz="2800"/>
              <a:t>是</a:t>
            </a:r>
            <a:r>
              <a:rPr lang="en-US" altLang="zh-CN" sz="2800"/>
              <a:t>32bit</a:t>
            </a:r>
            <a:r>
              <a:rPr lang="zh-CN" altLang="en-US" sz="2800"/>
              <a:t>到</a:t>
            </a:r>
            <a:r>
              <a:rPr lang="en-US" altLang="zh-CN" sz="2800"/>
              <a:t>32bit</a:t>
            </a:r>
            <a:r>
              <a:rPr lang="zh-CN" altLang="en-US" sz="2800"/>
              <a:t>的</a:t>
            </a:r>
            <a:r>
              <a:rPr lang="zh-CN" altLang="en-US" sz="2800" dirty="0"/>
              <a:t>线性变换，其定义为如下：</a:t>
            </a:r>
            <a:endParaRPr lang="en-US" altLang="zh-CN" sz="2800" dirty="0"/>
          </a:p>
          <a:p>
            <a:pPr lvl="1">
              <a:buNone/>
            </a:pPr>
            <a:endParaRPr lang="zh-CN" altLang="en-US" dirty="0"/>
          </a:p>
        </p:txBody>
      </p:sp>
      <p:graphicFrame>
        <p:nvGraphicFramePr>
          <p:cNvPr id="1587202" name="Object 2"/>
          <p:cNvGraphicFramePr>
            <a:graphicFrameLocks noChangeAspect="1"/>
          </p:cNvGraphicFramePr>
          <p:nvPr/>
        </p:nvGraphicFramePr>
        <p:xfrm>
          <a:off x="1797012" y="3610086"/>
          <a:ext cx="5180012" cy="935038"/>
        </p:xfrm>
        <a:graphic>
          <a:graphicData uri="http://schemas.openxmlformats.org/presentationml/2006/ole">
            <mc:AlternateContent xmlns:mc="http://schemas.openxmlformats.org/markup-compatibility/2006">
              <mc:Choice xmlns:v="urn:schemas-microsoft-com:vml" Requires="v">
                <p:oleObj spid="_x0000_s0" name="Equation" r:id="rId1" imgW="2247900" imgH="406400" progId="Equation.DSMT4">
                  <p:embed/>
                </p:oleObj>
              </mc:Choice>
              <mc:Fallback>
                <p:oleObj name="Equation" r:id="rId1" imgW="2247900" imgH="4064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012" y="3610086"/>
                        <a:ext cx="5180012"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87203" name="Object 3"/>
          <p:cNvGraphicFramePr>
            <a:graphicFrameLocks noChangeAspect="1"/>
          </p:cNvGraphicFramePr>
          <p:nvPr/>
        </p:nvGraphicFramePr>
        <p:xfrm>
          <a:off x="1737679" y="4633929"/>
          <a:ext cx="5280692" cy="949338"/>
        </p:xfrm>
        <a:graphic>
          <a:graphicData uri="http://schemas.openxmlformats.org/presentationml/2006/ole">
            <mc:AlternateContent xmlns:mc="http://schemas.openxmlformats.org/markup-compatibility/2006">
              <mc:Choice xmlns:v="urn:schemas-microsoft-com:vml" Requires="v">
                <p:oleObj spid="_x0000_s3" name="Equation" r:id="rId3" imgW="2260600" imgH="406400" progId="Equation.DSMT4">
                  <p:embed/>
                </p:oleObj>
              </mc:Choice>
              <mc:Fallback>
                <p:oleObj name="Equation" r:id="rId3" imgW="2260600" imgH="4064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7679" y="4633929"/>
                        <a:ext cx="5280692" cy="94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6" fill="hold" nodeType="clickEffect">
                                  <p:stCondLst>
                                    <p:cond delay="0"/>
                                  </p:stCondLst>
                                  <p:childTnLst>
                                    <p:set>
                                      <p:cBhvr>
                                        <p:cTn id="14" dur="1" fill="hold">
                                          <p:stCondLst>
                                            <p:cond delay="0"/>
                                          </p:stCondLst>
                                        </p:cTn>
                                        <p:tgtEl>
                                          <p:spTgt spid="1587202"/>
                                        </p:tgtEl>
                                        <p:attrNameLst>
                                          <p:attrName>style.visibility</p:attrName>
                                        </p:attrNameLst>
                                      </p:cBhvr>
                                      <p:to>
                                        <p:strVal val="visible"/>
                                      </p:to>
                                    </p:set>
                                    <p:animEffect transition="in" filter="barn(inHorizontal)">
                                      <p:cBhvr>
                                        <p:cTn id="15" dur="500"/>
                                        <p:tgtEl>
                                          <p:spTgt spid="1587202"/>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6" fill="hold" nodeType="clickEffect">
                                  <p:stCondLst>
                                    <p:cond delay="0"/>
                                  </p:stCondLst>
                                  <p:childTnLst>
                                    <p:set>
                                      <p:cBhvr>
                                        <p:cTn id="19" dur="1" fill="hold">
                                          <p:stCondLst>
                                            <p:cond delay="0"/>
                                          </p:stCondLst>
                                        </p:cTn>
                                        <p:tgtEl>
                                          <p:spTgt spid="1587203"/>
                                        </p:tgtEl>
                                        <p:attrNameLst>
                                          <p:attrName>style.visibility</p:attrName>
                                        </p:attrNameLst>
                                      </p:cBhvr>
                                      <p:to>
                                        <p:strVal val="visible"/>
                                      </p:to>
                                    </p:set>
                                    <p:animEffect transition="in" filter="barn(inHorizontal)">
                                      <p:cBhvr>
                                        <p:cTn id="20" dur="500"/>
                                        <p:tgtEl>
                                          <p:spTgt spid="1587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60045" lvl="1"/>
            <a:r>
              <a:rPr lang="en-US" altLang="zh-CN" dirty="0"/>
              <a:t>ZUC</a:t>
            </a:r>
            <a:r>
              <a:rPr lang="zh-CN" altLang="en-US" dirty="0"/>
              <a:t>算法以高安全性作为优先目标，同时兼顾软硬件实现性能。</a:t>
            </a:r>
            <a:endParaRPr lang="en-US" altLang="zh-CN" dirty="0"/>
          </a:p>
          <a:p>
            <a:pPr marL="360045" lvl="1"/>
            <a:r>
              <a:rPr lang="en-US" altLang="zh-CN" dirty="0"/>
              <a:t>ZUC</a:t>
            </a:r>
            <a:r>
              <a:rPr lang="zh-CN" altLang="en-US" dirty="0"/>
              <a:t>算法的执行分为两个阶段：初始化阶段和工作阶段</a:t>
            </a:r>
            <a:endParaRPr lang="en-US" altLang="zh-CN" dirty="0"/>
          </a:p>
          <a:p>
            <a:pPr marL="450215" lvl="2" indent="0">
              <a:buNone/>
            </a:pPr>
            <a:r>
              <a:rPr lang="en-US" altLang="zh-CN" dirty="0">
                <a:solidFill>
                  <a:srgbClr val="FF0000"/>
                </a:solidFill>
              </a:rPr>
              <a:t>1. </a:t>
            </a:r>
            <a:r>
              <a:rPr lang="zh-CN" altLang="en-US" dirty="0">
                <a:solidFill>
                  <a:srgbClr val="FF0000"/>
                </a:solidFill>
              </a:rPr>
              <a:t>初始化阶段</a:t>
            </a:r>
            <a:r>
              <a:rPr lang="zh-CN" altLang="en-US" dirty="0"/>
              <a:t>：密钥和初始向量初始化，算法运 </a:t>
            </a:r>
            <a:endParaRPr lang="en-US" altLang="zh-CN" dirty="0"/>
          </a:p>
          <a:p>
            <a:pPr marL="450215" lvl="2" indent="0">
              <a:buNone/>
            </a:pPr>
            <a:r>
              <a:rPr lang="zh-CN" altLang="en-US" dirty="0"/>
              <a:t>                            行但不产生任何输出</a:t>
            </a:r>
            <a:endParaRPr lang="en-US" altLang="zh-CN" dirty="0"/>
          </a:p>
          <a:p>
            <a:pPr marL="450215" lvl="2" indent="0">
              <a:buNone/>
            </a:pPr>
            <a:r>
              <a:rPr lang="en-US" altLang="zh-CN" dirty="0">
                <a:solidFill>
                  <a:srgbClr val="FF0000"/>
                </a:solidFill>
              </a:rPr>
              <a:t>2. </a:t>
            </a:r>
            <a:r>
              <a:rPr lang="zh-CN" altLang="en-US" dirty="0">
                <a:solidFill>
                  <a:srgbClr val="FF0000"/>
                </a:solidFill>
              </a:rPr>
              <a:t>工作阶段</a:t>
            </a:r>
            <a:r>
              <a:rPr lang="zh-CN" altLang="en-US" dirty="0"/>
              <a:t>：每次运行，产生</a:t>
            </a:r>
            <a:r>
              <a:rPr lang="en-US" altLang="zh-CN" dirty="0"/>
              <a:t>1</a:t>
            </a:r>
            <a:r>
              <a:rPr lang="zh-CN" altLang="en-US" dirty="0"/>
              <a:t>个字的输出。</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10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10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68760"/>
            <a:ext cx="8229600" cy="4824000"/>
          </a:xfrm>
        </p:spPr>
        <p:txBody>
          <a:bodyPr/>
          <a:lstStyle/>
          <a:p>
            <a:pPr marL="0" indent="0">
              <a:spcAft>
                <a:spcPts val="1800"/>
              </a:spcAft>
              <a:buNone/>
            </a:pPr>
            <a:r>
              <a:rPr lang="en-US" altLang="zh-CN" dirty="0">
                <a:solidFill>
                  <a:srgbClr val="FF0000"/>
                </a:solidFill>
              </a:rPr>
              <a:t>1. </a:t>
            </a:r>
            <a:r>
              <a:rPr lang="zh-CN" altLang="en-US" dirty="0">
                <a:solidFill>
                  <a:srgbClr val="FF0000"/>
                </a:solidFill>
              </a:rPr>
              <a:t>初始化阶段</a:t>
            </a:r>
            <a:endParaRPr lang="en-US" altLang="zh-CN" dirty="0">
              <a:solidFill>
                <a:srgbClr val="FF0000"/>
              </a:solidFill>
            </a:endParaRPr>
          </a:p>
          <a:p>
            <a:pPr lvl="1"/>
            <a:r>
              <a:rPr lang="zh-CN" altLang="en-US" dirty="0"/>
              <a:t>将密钥、初始变量及常数装载到</a:t>
            </a:r>
            <a:r>
              <a:rPr lang="en-US" altLang="zh-CN" dirty="0"/>
              <a:t>LFSR</a:t>
            </a:r>
            <a:r>
              <a:rPr lang="zh-CN" altLang="en-US" dirty="0"/>
              <a:t>各单元</a:t>
            </a:r>
            <a:endParaRPr lang="en-US" altLang="zh-CN" dirty="0"/>
          </a:p>
          <a:p>
            <a:pPr lvl="2"/>
            <a:r>
              <a:rPr lang="zh-CN" altLang="en-US" dirty="0"/>
              <a:t>输入：</a:t>
            </a:r>
            <a:r>
              <a:rPr lang="zh-CN" altLang="en-US"/>
              <a:t>密钥</a:t>
            </a:r>
            <a:r>
              <a:rPr lang="en-US" altLang="zh-CN"/>
              <a:t>128bit</a:t>
            </a:r>
            <a:r>
              <a:rPr lang="zh-CN" altLang="en-US"/>
              <a:t>、</a:t>
            </a:r>
            <a:r>
              <a:rPr lang="zh-CN" altLang="en-US" dirty="0"/>
              <a:t>初始变量</a:t>
            </a:r>
            <a:r>
              <a:rPr lang="en-US" altLang="zh-CN" dirty="0"/>
              <a:t>IV</a:t>
            </a:r>
            <a:r>
              <a:rPr lang="zh-CN" altLang="en-US" dirty="0"/>
              <a:t>也</a:t>
            </a:r>
            <a:r>
              <a:rPr lang="zh-CN" altLang="en-US"/>
              <a:t>是</a:t>
            </a:r>
            <a:r>
              <a:rPr lang="en-US" altLang="zh-CN"/>
              <a:t>128bit</a:t>
            </a:r>
            <a:endParaRPr lang="en-US" altLang="zh-CN" dirty="0"/>
          </a:p>
          <a:p>
            <a:pPr lvl="2"/>
            <a:r>
              <a:rPr lang="zh-CN" altLang="en-US" dirty="0"/>
              <a:t>输出：</a:t>
            </a:r>
            <a:r>
              <a:rPr lang="en-US" altLang="zh-CN" dirty="0"/>
              <a:t>LFSR</a:t>
            </a:r>
            <a:r>
              <a:rPr lang="zh-CN" altLang="en-US" dirty="0"/>
              <a:t>中</a:t>
            </a:r>
            <a:r>
              <a:rPr lang="en-US" altLang="zh-CN" dirty="0"/>
              <a:t>16</a:t>
            </a:r>
            <a:r>
              <a:rPr lang="zh-CN" altLang="en-US"/>
              <a:t>个</a:t>
            </a:r>
            <a:r>
              <a:rPr lang="en-US" altLang="zh-CN"/>
              <a:t>31bit</a:t>
            </a:r>
            <a:r>
              <a:rPr lang="zh-CN" altLang="en-US"/>
              <a:t>的</a:t>
            </a:r>
            <a:r>
              <a:rPr lang="zh-CN" altLang="en-US" dirty="0"/>
              <a:t>寄存器单元</a:t>
            </a:r>
            <a:endParaRPr lang="en-US" altLang="zh-CN" dirty="0"/>
          </a:p>
          <a:p>
            <a:pPr lvl="1" algn="ctr">
              <a:buNone/>
            </a:pPr>
            <a:r>
              <a:rPr lang="en-US" dirty="0"/>
              <a:t>(</a:t>
            </a:r>
            <a:r>
              <a:rPr lang="en-US" i="1" dirty="0"/>
              <a:t>s</a:t>
            </a:r>
            <a:r>
              <a:rPr lang="en-US" baseline="-25000" dirty="0"/>
              <a:t>15</a:t>
            </a:r>
            <a:r>
              <a:rPr lang="en-US" dirty="0"/>
              <a:t>,</a:t>
            </a:r>
            <a:r>
              <a:rPr lang="en-US" i="1" dirty="0"/>
              <a:t> s</a:t>
            </a:r>
            <a:r>
              <a:rPr lang="en-US" baseline="-25000" dirty="0"/>
              <a:t>14</a:t>
            </a:r>
            <a:r>
              <a:rPr lang="en-US" dirty="0"/>
              <a:t>,</a:t>
            </a:r>
            <a:r>
              <a:rPr lang="en-US" i="1" dirty="0"/>
              <a:t> s</a:t>
            </a:r>
            <a:r>
              <a:rPr lang="en-US" baseline="-25000" dirty="0"/>
              <a:t>13</a:t>
            </a:r>
            <a:r>
              <a:rPr lang="en-US" dirty="0"/>
              <a:t>,…,</a:t>
            </a:r>
            <a:r>
              <a:rPr lang="en-US" i="1" dirty="0"/>
              <a:t> s</a:t>
            </a:r>
            <a:r>
              <a:rPr lang="en-US" baseline="-25000" dirty="0"/>
              <a:t>1</a:t>
            </a:r>
            <a:r>
              <a:rPr lang="en-US" dirty="0"/>
              <a:t>,</a:t>
            </a:r>
            <a:r>
              <a:rPr lang="en-US" i="1" dirty="0"/>
              <a:t> s</a:t>
            </a:r>
            <a:r>
              <a:rPr lang="en-US" baseline="-25000" dirty="0"/>
              <a:t>0</a:t>
            </a:r>
            <a:r>
              <a:rPr lang="en-US" dirty="0"/>
              <a:t>)</a:t>
            </a:r>
            <a:endParaRPr lang="zh-CN" altLang="en-US" dirty="0"/>
          </a:p>
          <a:p>
            <a:pPr lvl="2"/>
            <a:r>
              <a:rPr lang="zh-CN" altLang="en-US" dirty="0"/>
              <a:t>加载方法：</a:t>
            </a:r>
            <a:endParaRPr lang="en-US" altLang="zh-CN" dirty="0"/>
          </a:p>
          <a:p>
            <a:pPr lvl="1" algn="ctr">
              <a:buNone/>
            </a:pPr>
            <a:r>
              <a:rPr lang="en-US" i="1" dirty="0" err="1"/>
              <a:t>s</a:t>
            </a:r>
            <a:r>
              <a:rPr lang="en-US" i="1" baseline="-25000" dirty="0" err="1"/>
              <a:t>i</a:t>
            </a:r>
            <a:r>
              <a:rPr lang="en-US" dirty="0"/>
              <a:t>=</a:t>
            </a:r>
            <a:r>
              <a:rPr lang="en-US" i="1" dirty="0"/>
              <a:t>k</a:t>
            </a:r>
            <a:r>
              <a:rPr lang="en-US" i="1" baseline="-25000" dirty="0"/>
              <a:t>i</a:t>
            </a:r>
            <a:r>
              <a:rPr lang="en-US" dirty="0"/>
              <a:t>||</a:t>
            </a:r>
            <a:r>
              <a:rPr lang="en-US" i="1" dirty="0"/>
              <a:t>d</a:t>
            </a:r>
            <a:r>
              <a:rPr lang="en-US" i="1" baseline="-25000" dirty="0"/>
              <a:t>i</a:t>
            </a:r>
            <a:r>
              <a:rPr lang="en-US" dirty="0"/>
              <a:t>||</a:t>
            </a:r>
            <a:r>
              <a:rPr lang="en-US" dirty="0" err="1"/>
              <a:t>IV</a:t>
            </a:r>
            <a:r>
              <a:rPr lang="en-US" i="1" baseline="-25000" dirty="0" err="1"/>
              <a:t>i</a:t>
            </a:r>
            <a:r>
              <a:rPr lang="zh-CN" altLang="en-US" dirty="0"/>
              <a:t> ， </a:t>
            </a:r>
            <a:r>
              <a:rPr lang="en-US" dirty="0"/>
              <a:t>(0</a:t>
            </a:r>
            <a:r>
              <a:rPr lang="zh-CN" altLang="en-US" dirty="0"/>
              <a:t>≤</a:t>
            </a:r>
            <a:r>
              <a:rPr lang="en-US" i="1" dirty="0" err="1"/>
              <a:t>i</a:t>
            </a:r>
            <a:r>
              <a:rPr lang="zh-CN" altLang="en-US" dirty="0"/>
              <a:t>≤</a:t>
            </a:r>
            <a:r>
              <a:rPr lang="en-US" dirty="0"/>
              <a:t>15)</a:t>
            </a:r>
            <a:endParaRPr lang="zh-CN" altLang="en-US" dirty="0"/>
          </a:p>
          <a:p>
            <a:pPr lvl="1">
              <a:buNone/>
            </a:pPr>
            <a:r>
              <a:rPr lang="zh-CN" altLang="en-US" dirty="0"/>
              <a:t>其中</a:t>
            </a:r>
            <a:r>
              <a:rPr lang="en-US" i="1" dirty="0" err="1"/>
              <a:t>k</a:t>
            </a:r>
            <a:r>
              <a:rPr lang="en-US" i="1" baseline="-25000" dirty="0" err="1"/>
              <a:t>i</a:t>
            </a:r>
            <a:r>
              <a:rPr lang="zh-CN" altLang="en-US" dirty="0"/>
              <a:t>和</a:t>
            </a:r>
            <a:r>
              <a:rPr lang="en-US" dirty="0" err="1"/>
              <a:t>IV</a:t>
            </a:r>
            <a:r>
              <a:rPr lang="en-US" i="1" baseline="-25000" dirty="0" err="1"/>
              <a:t>i</a:t>
            </a:r>
            <a:r>
              <a:rPr lang="zh-CN" altLang="en-US" dirty="0"/>
              <a:t>均</a:t>
            </a:r>
            <a:r>
              <a:rPr lang="zh-CN" altLang="en-US"/>
              <a:t>是</a:t>
            </a:r>
            <a:r>
              <a:rPr lang="en-US" altLang="zh-CN"/>
              <a:t>8bit, </a:t>
            </a:r>
            <a:r>
              <a:rPr lang="en-US" i="1" dirty="0"/>
              <a:t>d</a:t>
            </a:r>
            <a:r>
              <a:rPr lang="en-US" i="1" baseline="-25000" dirty="0"/>
              <a:t>i</a:t>
            </a:r>
            <a:r>
              <a:rPr lang="zh-CN" altLang="en-US"/>
              <a:t>是</a:t>
            </a:r>
            <a:r>
              <a:rPr lang="en-US" altLang="zh-CN"/>
              <a:t>15bit</a:t>
            </a:r>
            <a:r>
              <a:rPr lang="zh-CN" altLang="en-US"/>
              <a:t>的</a:t>
            </a:r>
            <a:r>
              <a:rPr lang="zh-CN" altLang="en-US" dirty="0"/>
              <a:t>常数</a:t>
            </a:r>
            <a:endParaRPr lang="en-US" altLang="zh-CN" dirty="0"/>
          </a:p>
          <a:p>
            <a:pPr lvl="2"/>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457200" y="1303338"/>
              <a:ext cx="8229600" cy="4252293"/>
            </p:xfrm>
            <a:graphic>
              <a:graphicData uri="http://schemas.openxmlformats.org/drawingml/2006/table">
                <a:tbl>
                  <a:tblPr>
                    <a:tableStyleId>{5C22544A-7EE6-4342-B048-85BDC9FD1C3A}</a:tableStyleId>
                  </a:tblPr>
                  <a:tblGrid>
                    <a:gridCol w="4274211"/>
                    <a:gridCol w="3955389"/>
                  </a:tblGrid>
                  <a:tr h="482717">
                    <a:tc>
                      <a:txBody>
                        <a:bodyPr/>
                        <a:lstStyle/>
                        <a:p>
                          <a:pPr algn="ctr" fontAlgn="ctr"/>
                          <a14:m>
                            <m:oMath xmlns:m="http://schemas.openxmlformats.org/officeDocument/2006/math">
                              <m:sSub>
                                <m:sSubPr>
                                  <m:ctrlPr>
                                    <a:rPr lang="en-US" sz="2000" b="0" i="1" u="none" strike="noStrike" smtClean="0">
                                      <a:effectLst/>
                                      <a:latin typeface="Cambria Math" panose="02040503050406030204" pitchFamily="18" charset="0"/>
                                    </a:rPr>
                                  </m:ctrlPr>
                                </m:sSubPr>
                                <m:e>
                                  <m:r>
                                    <a:rPr lang="en-US" sz="2000" b="0" i="1" u="none" strike="noStrike" smtClean="0">
                                      <a:effectLst/>
                                      <a:latin typeface="Cambria Math" panose="02040503050406030204" pitchFamily="18" charset="0"/>
                                    </a:rPr>
                                    <m:t>𝑑</m:t>
                                  </m:r>
                                </m:e>
                                <m:sub>
                                  <m:r>
                                    <a:rPr lang="en-US" sz="2000" b="0" i="1" u="none" strike="noStrike" smtClean="0">
                                      <a:effectLst/>
                                      <a:latin typeface="Cambria Math" panose="02040503050406030204" pitchFamily="18" charset="0"/>
                                    </a:rPr>
                                    <m:t>0</m:t>
                                  </m:r>
                                </m:sub>
                              </m:sSub>
                            </m:oMath>
                          </a14:m>
                          <a:r>
                            <a:rPr lang="en-US" sz="2000" u="none" strike="noStrike" dirty="0">
                              <a:effectLst/>
                            </a:rPr>
                            <a:t>= 100010011010111</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3321" marR="3321" marT="3321" marB="0" anchor="ctr"/>
                    </a:tc>
                    <a:tc>
                      <a:txBody>
                        <a:bodyPr/>
                        <a:lstStyle/>
                        <a:p>
                          <a:pPr algn="ctr" fontAlgn="ctr"/>
                          <a14:m>
                            <m:oMath xmlns:m="http://schemas.openxmlformats.org/officeDocument/2006/math">
                              <m:sSub>
                                <m:sSubPr>
                                  <m:ctrlPr>
                                    <a:rPr lang="en-US" altLang="zh-CN" sz="2000" b="0" i="1" u="none" strike="noStrike" smtClean="0">
                                      <a:effectLst/>
                                      <a:latin typeface="Cambria Math" panose="02040503050406030204" pitchFamily="18" charset="0"/>
                                    </a:rPr>
                                  </m:ctrlPr>
                                </m:sSubPr>
                                <m:e>
                                  <m:r>
                                    <a:rPr lang="en-US" altLang="zh-CN" sz="2000" b="0" i="1" u="none" strike="noStrike" smtClean="0">
                                      <a:effectLst/>
                                      <a:latin typeface="Cambria Math" panose="02040503050406030204" pitchFamily="18" charset="0"/>
                                    </a:rPr>
                                    <m:t>𝑑</m:t>
                                  </m:r>
                                </m:e>
                                <m:sub>
                                  <m:r>
                                    <a:rPr lang="en-US" altLang="zh-CN" sz="2000" b="0" i="1" u="none" strike="noStrike" smtClean="0">
                                      <a:effectLst/>
                                      <a:latin typeface="Cambria Math" panose="02040503050406030204" pitchFamily="18" charset="0"/>
                                    </a:rPr>
                                    <m:t>8</m:t>
                                  </m:r>
                                </m:sub>
                              </m:sSub>
                            </m:oMath>
                          </a14:m>
                          <a:r>
                            <a:rPr lang="en-US" sz="2000" u="none" strike="noStrike" dirty="0">
                              <a:effectLst/>
                            </a:rPr>
                            <a:t>= 100110101111000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3321" marR="3321" marT="3321" marB="0" anchor="ctr"/>
                    </a:tc>
                  </a:tr>
                  <a:tr h="551463">
                    <a:tc>
                      <a:txBody>
                        <a:bodyPr/>
                        <a:lstStyle/>
                        <a:p>
                          <a:pPr algn="ctr" fontAlgn="ctr"/>
                          <a14:m>
                            <m:oMath xmlns:m="http://schemas.openxmlformats.org/officeDocument/2006/math">
                              <m:sSub>
                                <m:sSubPr>
                                  <m:ctrlPr>
                                    <a:rPr lang="en-US" altLang="zh-CN" sz="2000" b="0" i="1" u="none" strike="noStrike" smtClean="0">
                                      <a:effectLst/>
                                      <a:latin typeface="Cambria Math" panose="02040503050406030204" pitchFamily="18" charset="0"/>
                                    </a:rPr>
                                  </m:ctrlPr>
                                </m:sSubPr>
                                <m:e>
                                  <m:r>
                                    <a:rPr lang="en-US" altLang="zh-CN" sz="2000" b="0" i="1" u="none" strike="noStrike" smtClean="0">
                                      <a:effectLst/>
                                      <a:latin typeface="Cambria Math" panose="02040503050406030204" pitchFamily="18" charset="0"/>
                                    </a:rPr>
                                    <m:t>𝑑</m:t>
                                  </m:r>
                                </m:e>
                                <m:sub>
                                  <m:r>
                                    <a:rPr lang="en-US" altLang="zh-CN" sz="2000" b="0" i="1" u="none" strike="noStrike" smtClean="0">
                                      <a:effectLst/>
                                      <a:latin typeface="Cambria Math" panose="02040503050406030204" pitchFamily="18" charset="0"/>
                                    </a:rPr>
                                    <m:t>1</m:t>
                                  </m:r>
                                </m:sub>
                              </m:sSub>
                            </m:oMath>
                          </a14:m>
                          <a:r>
                            <a:rPr lang="en-US" sz="2000" u="none" strike="noStrike" dirty="0">
                              <a:effectLst/>
                            </a:rPr>
                            <a:t>= 010011010111100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3321" marR="3321" marT="3321" marB="0" anchor="ctr"/>
                    </a:tc>
                    <a:tc>
                      <a:txBody>
                        <a:bodyPr/>
                        <a:lstStyle/>
                        <a:p>
                          <a:pPr algn="ctr" fontAlgn="ctr"/>
                          <a14:m>
                            <m:oMath xmlns:m="http://schemas.openxmlformats.org/officeDocument/2006/math">
                              <m:sSub>
                                <m:sSubPr>
                                  <m:ctrlPr>
                                    <a:rPr lang="en-US" altLang="zh-CN" sz="2000" b="0" i="1" u="none" strike="noStrike" smtClean="0">
                                      <a:effectLst/>
                                      <a:latin typeface="Cambria Math" panose="02040503050406030204" pitchFamily="18" charset="0"/>
                                    </a:rPr>
                                  </m:ctrlPr>
                                </m:sSubPr>
                                <m:e>
                                  <m:r>
                                    <a:rPr lang="en-US" altLang="zh-CN" sz="2000" b="0" i="1" u="none" strike="noStrike" smtClean="0">
                                      <a:effectLst/>
                                      <a:latin typeface="Cambria Math" panose="02040503050406030204" pitchFamily="18" charset="0"/>
                                    </a:rPr>
                                    <m:t>𝑑</m:t>
                                  </m:r>
                                </m:e>
                                <m:sub>
                                  <m:r>
                                    <a:rPr lang="en-US" altLang="zh-CN" sz="2000" b="0" i="1" u="none" strike="noStrike" smtClean="0">
                                      <a:effectLst/>
                                      <a:latin typeface="Cambria Math" panose="02040503050406030204" pitchFamily="18" charset="0"/>
                                    </a:rPr>
                                    <m:t>9</m:t>
                                  </m:r>
                                </m:sub>
                              </m:sSub>
                            </m:oMath>
                          </a14:m>
                          <a:r>
                            <a:rPr lang="en-US" sz="2000" u="none" strike="noStrike" dirty="0">
                              <a:effectLst/>
                            </a:rPr>
                            <a:t>= 010111100010011</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3321" marR="3321" marT="3321" marB="0" anchor="ctr"/>
                    </a:tc>
                  </a:tr>
                  <a:tr h="546481">
                    <a:tc>
                      <a:txBody>
                        <a:bodyPr/>
                        <a:lstStyle/>
                        <a:p>
                          <a:pPr algn="ctr" fontAlgn="ctr"/>
                          <a14:m>
                            <m:oMath xmlns:m="http://schemas.openxmlformats.org/officeDocument/2006/math">
                              <m:sSub>
                                <m:sSubPr>
                                  <m:ctrlPr>
                                    <a:rPr lang="en-US" altLang="zh-CN" sz="2000" b="0" i="1" u="none" strike="noStrike" smtClean="0">
                                      <a:effectLst/>
                                      <a:latin typeface="Cambria Math" panose="02040503050406030204" pitchFamily="18" charset="0"/>
                                    </a:rPr>
                                  </m:ctrlPr>
                                </m:sSubPr>
                                <m:e>
                                  <m:r>
                                    <a:rPr lang="en-US" altLang="zh-CN" sz="2000" b="0" i="1" u="none" strike="noStrike" smtClean="0">
                                      <a:effectLst/>
                                      <a:latin typeface="Cambria Math" panose="02040503050406030204" pitchFamily="18" charset="0"/>
                                    </a:rPr>
                                    <m:t>𝑑</m:t>
                                  </m:r>
                                </m:e>
                                <m:sub>
                                  <m:r>
                                    <a:rPr lang="en-US" altLang="zh-CN" sz="2000" b="0" i="1" u="none" strike="noStrike" smtClean="0">
                                      <a:effectLst/>
                                      <a:latin typeface="Cambria Math" panose="02040503050406030204" pitchFamily="18" charset="0"/>
                                    </a:rPr>
                                    <m:t>2</m:t>
                                  </m:r>
                                </m:sub>
                              </m:sSub>
                            </m:oMath>
                          </a14:m>
                          <a:r>
                            <a:rPr lang="en-US" sz="2000" u="none" strike="noStrike" dirty="0">
                              <a:effectLst/>
                            </a:rPr>
                            <a:t>= 110001001101011</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3321" marR="3321" marT="3321" marB="0" anchor="ctr"/>
                    </a:tc>
                    <a:tc>
                      <a:txBody>
                        <a:bodyPr/>
                        <a:lstStyle/>
                        <a:p>
                          <a:pPr algn="ctr" fontAlgn="ctr"/>
                          <a14:m>
                            <m:oMath xmlns:m="http://schemas.openxmlformats.org/officeDocument/2006/math">
                              <m:sSub>
                                <m:sSubPr>
                                  <m:ctrlPr>
                                    <a:rPr lang="en-US" altLang="zh-CN" sz="2000" b="0" i="1" u="none" strike="noStrike" smtClean="0">
                                      <a:effectLst/>
                                      <a:latin typeface="Cambria Math" panose="02040503050406030204" pitchFamily="18" charset="0"/>
                                    </a:rPr>
                                  </m:ctrlPr>
                                </m:sSubPr>
                                <m:e>
                                  <m:r>
                                    <a:rPr lang="en-US" altLang="zh-CN" sz="2000" b="0" i="1" u="none" strike="noStrike" smtClean="0">
                                      <a:effectLst/>
                                      <a:latin typeface="Cambria Math" panose="02040503050406030204" pitchFamily="18" charset="0"/>
                                    </a:rPr>
                                    <m:t>𝑑</m:t>
                                  </m:r>
                                </m:e>
                                <m:sub>
                                  <m:r>
                                    <a:rPr lang="en-US" altLang="zh-CN" sz="2000" b="0" i="1" u="none" strike="noStrike" smtClean="0">
                                      <a:effectLst/>
                                      <a:latin typeface="Cambria Math" panose="02040503050406030204" pitchFamily="18" charset="0"/>
                                    </a:rPr>
                                    <m:t>10</m:t>
                                  </m:r>
                                </m:sub>
                              </m:sSub>
                            </m:oMath>
                          </a14:m>
                          <a:r>
                            <a:rPr lang="en-US" sz="2000" u="none" strike="noStrike" dirty="0">
                              <a:effectLst/>
                            </a:rPr>
                            <a:t>= 110101111000100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3321" marR="3321" marT="3321" marB="0" anchor="ctr"/>
                    </a:tc>
                  </a:tr>
                  <a:tr h="528049">
                    <a:tc>
                      <a:txBody>
                        <a:bodyPr/>
                        <a:lstStyle/>
                        <a:p>
                          <a:pPr algn="ctr" fontAlgn="ctr"/>
                          <a14:m>
                            <m:oMath xmlns:m="http://schemas.openxmlformats.org/officeDocument/2006/math">
                              <m:sSub>
                                <m:sSubPr>
                                  <m:ctrlPr>
                                    <a:rPr lang="en-US" altLang="zh-CN" sz="2000" b="0" i="1" u="none" strike="noStrike" smtClean="0">
                                      <a:effectLst/>
                                      <a:latin typeface="Cambria Math" panose="02040503050406030204" pitchFamily="18" charset="0"/>
                                    </a:rPr>
                                  </m:ctrlPr>
                                </m:sSubPr>
                                <m:e>
                                  <m:r>
                                    <a:rPr lang="en-US" altLang="zh-CN" sz="2000" b="0" i="1" u="none" strike="noStrike" smtClean="0">
                                      <a:effectLst/>
                                      <a:latin typeface="Cambria Math" panose="02040503050406030204" pitchFamily="18" charset="0"/>
                                    </a:rPr>
                                    <m:t>𝑑</m:t>
                                  </m:r>
                                </m:e>
                                <m:sub>
                                  <m:r>
                                    <a:rPr lang="en-US" altLang="zh-CN" sz="2000" b="0" i="1" u="none" strike="noStrike" smtClean="0">
                                      <a:effectLst/>
                                      <a:latin typeface="Cambria Math" panose="02040503050406030204" pitchFamily="18" charset="0"/>
                                    </a:rPr>
                                    <m:t>3</m:t>
                                  </m:r>
                                </m:sub>
                              </m:sSub>
                            </m:oMath>
                          </a14:m>
                          <a:r>
                            <a:rPr lang="en-US" sz="2000" u="none" strike="noStrike" dirty="0">
                              <a:effectLst/>
                            </a:rPr>
                            <a:t>= 001001101011110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3321" marR="3321" marT="3321" marB="0" anchor="ctr"/>
                    </a:tc>
                    <a:tc>
                      <a:txBody>
                        <a:bodyPr/>
                        <a:lstStyle/>
                        <a:p>
                          <a:pPr algn="ctr" fontAlgn="ctr"/>
                          <a14:m>
                            <m:oMath xmlns:m="http://schemas.openxmlformats.org/officeDocument/2006/math">
                              <m:sSub>
                                <m:sSubPr>
                                  <m:ctrlPr>
                                    <a:rPr lang="en-US" altLang="zh-CN" sz="2000" b="0" i="1" u="none" strike="noStrike" smtClean="0">
                                      <a:effectLst/>
                                      <a:latin typeface="Cambria Math" panose="02040503050406030204" pitchFamily="18" charset="0"/>
                                    </a:rPr>
                                  </m:ctrlPr>
                                </m:sSubPr>
                                <m:e>
                                  <m:r>
                                    <a:rPr lang="en-US" altLang="zh-CN" sz="2000" b="0" i="1" u="none" strike="noStrike" smtClean="0">
                                      <a:effectLst/>
                                      <a:latin typeface="Cambria Math" panose="02040503050406030204" pitchFamily="18" charset="0"/>
                                    </a:rPr>
                                    <m:t>𝑑</m:t>
                                  </m:r>
                                </m:e>
                                <m:sub>
                                  <m:r>
                                    <a:rPr lang="en-US" altLang="zh-CN" sz="2000" b="0" i="1" u="none" strike="noStrike" smtClean="0">
                                      <a:effectLst/>
                                      <a:latin typeface="Cambria Math" panose="02040503050406030204" pitchFamily="18" charset="0"/>
                                    </a:rPr>
                                    <m:t>11</m:t>
                                  </m:r>
                                </m:sub>
                              </m:sSub>
                            </m:oMath>
                          </a14:m>
                          <a:r>
                            <a:rPr lang="en-US" sz="2000" u="none" strike="noStrike" dirty="0">
                              <a:effectLst/>
                            </a:rPr>
                            <a:t>= 001101011110001</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3321" marR="3321" marT="3321" marB="0" anchor="ctr"/>
                    </a:tc>
                  </a:tr>
                  <a:tr h="541500">
                    <a:tc>
                      <a:txBody>
                        <a:bodyPr/>
                        <a:lstStyle/>
                        <a:p>
                          <a:pPr algn="ctr" fontAlgn="ctr"/>
                          <a14:m>
                            <m:oMath xmlns:m="http://schemas.openxmlformats.org/officeDocument/2006/math">
                              <m:sSub>
                                <m:sSubPr>
                                  <m:ctrlPr>
                                    <a:rPr lang="en-US" altLang="zh-CN" sz="2000" b="0" i="1" u="none" strike="noStrike" smtClean="0">
                                      <a:effectLst/>
                                      <a:latin typeface="Cambria Math" panose="02040503050406030204" pitchFamily="18" charset="0"/>
                                    </a:rPr>
                                  </m:ctrlPr>
                                </m:sSubPr>
                                <m:e>
                                  <m:r>
                                    <a:rPr lang="en-US" altLang="zh-CN" sz="2000" b="0" i="1" u="none" strike="noStrike" smtClean="0">
                                      <a:effectLst/>
                                      <a:latin typeface="Cambria Math" panose="02040503050406030204" pitchFamily="18" charset="0"/>
                                    </a:rPr>
                                    <m:t>𝑑</m:t>
                                  </m:r>
                                </m:e>
                                <m:sub>
                                  <m:r>
                                    <a:rPr lang="en-US" altLang="zh-CN" sz="2000" b="0" i="1" u="none" strike="noStrike" smtClean="0">
                                      <a:effectLst/>
                                      <a:latin typeface="Cambria Math" panose="02040503050406030204" pitchFamily="18" charset="0"/>
                                    </a:rPr>
                                    <m:t>4</m:t>
                                  </m:r>
                                </m:sub>
                              </m:sSub>
                            </m:oMath>
                          </a14:m>
                          <a:r>
                            <a:rPr lang="en-US" sz="2000" u="none" strike="noStrike" dirty="0">
                              <a:effectLst/>
                            </a:rPr>
                            <a:t>= 101011110001001</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3321" marR="3321" marT="3321" marB="0" anchor="ctr"/>
                    </a:tc>
                    <a:tc>
                      <a:txBody>
                        <a:bodyPr/>
                        <a:lstStyle/>
                        <a:p>
                          <a:pPr algn="ctr" fontAlgn="ctr"/>
                          <a14:m>
                            <m:oMath xmlns:m="http://schemas.openxmlformats.org/officeDocument/2006/math">
                              <m:sSub>
                                <m:sSubPr>
                                  <m:ctrlPr>
                                    <a:rPr lang="en-US" altLang="zh-CN" sz="2000" b="0" i="1" u="none" strike="noStrike" smtClean="0">
                                      <a:effectLst/>
                                      <a:latin typeface="Cambria Math" panose="02040503050406030204" pitchFamily="18" charset="0"/>
                                    </a:rPr>
                                  </m:ctrlPr>
                                </m:sSubPr>
                                <m:e>
                                  <m:r>
                                    <a:rPr lang="en-US" altLang="zh-CN" sz="2000" b="0" i="1" u="none" strike="noStrike" smtClean="0">
                                      <a:effectLst/>
                                      <a:latin typeface="Cambria Math" panose="02040503050406030204" pitchFamily="18" charset="0"/>
                                    </a:rPr>
                                    <m:t>𝑑</m:t>
                                  </m:r>
                                </m:e>
                                <m:sub>
                                  <m:r>
                                    <a:rPr lang="en-US" altLang="zh-CN" sz="2000" b="0" i="1" u="none" strike="noStrike" smtClean="0">
                                      <a:effectLst/>
                                      <a:latin typeface="Cambria Math" panose="02040503050406030204" pitchFamily="18" charset="0"/>
                                    </a:rPr>
                                    <m:t>12</m:t>
                                  </m:r>
                                </m:sub>
                              </m:sSub>
                            </m:oMath>
                          </a14:m>
                          <a:r>
                            <a:rPr lang="en-US" sz="2000" u="none" strike="noStrike" dirty="0">
                              <a:effectLst/>
                            </a:rPr>
                            <a:t>= 101111000100110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3321" marR="3321" marT="3321" marB="0" anchor="ctr"/>
                    </a:tc>
                  </a:tr>
                  <a:tr h="541500">
                    <a:tc>
                      <a:txBody>
                        <a:bodyPr/>
                        <a:lstStyle/>
                        <a:p>
                          <a:pPr algn="ctr" fontAlgn="ctr"/>
                          <a14:m>
                            <m:oMath xmlns:m="http://schemas.openxmlformats.org/officeDocument/2006/math">
                              <m:sSub>
                                <m:sSubPr>
                                  <m:ctrlPr>
                                    <a:rPr lang="en-US" altLang="zh-CN" sz="2000" b="0" i="1" u="none" strike="noStrike" smtClean="0">
                                      <a:effectLst/>
                                      <a:latin typeface="Cambria Math" panose="02040503050406030204" pitchFamily="18" charset="0"/>
                                    </a:rPr>
                                  </m:ctrlPr>
                                </m:sSubPr>
                                <m:e>
                                  <m:r>
                                    <a:rPr lang="en-US" altLang="zh-CN" sz="2000" b="0" i="1" u="none" strike="noStrike" smtClean="0">
                                      <a:effectLst/>
                                      <a:latin typeface="Cambria Math" panose="02040503050406030204" pitchFamily="18" charset="0"/>
                                    </a:rPr>
                                    <m:t>𝑑</m:t>
                                  </m:r>
                                </m:e>
                                <m:sub>
                                  <m:r>
                                    <a:rPr lang="en-US" altLang="zh-CN" sz="2000" b="0" i="1" u="none" strike="noStrike" smtClean="0">
                                      <a:effectLst/>
                                      <a:latin typeface="Cambria Math" panose="02040503050406030204" pitchFamily="18" charset="0"/>
                                    </a:rPr>
                                    <m:t>5</m:t>
                                  </m:r>
                                </m:sub>
                              </m:sSub>
                            </m:oMath>
                          </a14:m>
                          <a:r>
                            <a:rPr lang="en-US" sz="2000" u="none" strike="noStrike" dirty="0">
                              <a:effectLst/>
                            </a:rPr>
                            <a:t>= 011010111100010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3321" marR="3321" marT="3321" marB="0" anchor="ctr"/>
                    </a:tc>
                    <a:tc>
                      <a:txBody>
                        <a:bodyPr/>
                        <a:lstStyle/>
                        <a:p>
                          <a:pPr algn="ctr" fontAlgn="ctr"/>
                          <a14:m>
                            <m:oMath xmlns:m="http://schemas.openxmlformats.org/officeDocument/2006/math">
                              <m:sSub>
                                <m:sSubPr>
                                  <m:ctrlPr>
                                    <a:rPr lang="en-US" altLang="zh-CN" sz="2000" b="0" i="1" u="none" strike="noStrike" smtClean="0">
                                      <a:effectLst/>
                                      <a:latin typeface="Cambria Math" panose="02040503050406030204" pitchFamily="18" charset="0"/>
                                    </a:rPr>
                                  </m:ctrlPr>
                                </m:sSubPr>
                                <m:e>
                                  <m:r>
                                    <a:rPr lang="en-US" altLang="zh-CN" sz="2000" b="0" i="1" u="none" strike="noStrike" smtClean="0">
                                      <a:effectLst/>
                                      <a:latin typeface="Cambria Math" panose="02040503050406030204" pitchFamily="18" charset="0"/>
                                    </a:rPr>
                                    <m:t>𝑑</m:t>
                                  </m:r>
                                </m:e>
                                <m:sub>
                                  <m:r>
                                    <a:rPr lang="en-US" altLang="zh-CN" sz="2000" b="0" i="1" u="none" strike="noStrike" smtClean="0">
                                      <a:effectLst/>
                                      <a:latin typeface="Cambria Math" panose="02040503050406030204" pitchFamily="18" charset="0"/>
                                    </a:rPr>
                                    <m:t>13</m:t>
                                  </m:r>
                                </m:sub>
                              </m:sSub>
                            </m:oMath>
                          </a14:m>
                          <a:r>
                            <a:rPr lang="en-US" sz="2000" u="none" strike="noStrike" dirty="0">
                              <a:effectLst/>
                            </a:rPr>
                            <a:t>= 011110001001101</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3321" marR="3321" marT="3321" marB="0" anchor="ctr"/>
                    </a:tc>
                  </a:tr>
                  <a:tr h="541500">
                    <a:tc>
                      <a:txBody>
                        <a:bodyPr/>
                        <a:lstStyle/>
                        <a:p>
                          <a:pPr algn="ctr" fontAlgn="ctr"/>
                          <a14:m>
                            <m:oMath xmlns:m="http://schemas.openxmlformats.org/officeDocument/2006/math">
                              <m:sSub>
                                <m:sSubPr>
                                  <m:ctrlPr>
                                    <a:rPr lang="en-US" altLang="zh-CN" sz="2000" b="0" i="1" u="none" strike="noStrike" smtClean="0">
                                      <a:effectLst/>
                                      <a:latin typeface="Cambria Math" panose="02040503050406030204" pitchFamily="18" charset="0"/>
                                    </a:rPr>
                                  </m:ctrlPr>
                                </m:sSubPr>
                                <m:e>
                                  <m:r>
                                    <a:rPr lang="en-US" altLang="zh-CN" sz="2000" b="0" i="1" u="none" strike="noStrike" smtClean="0">
                                      <a:effectLst/>
                                      <a:latin typeface="Cambria Math" panose="02040503050406030204" pitchFamily="18" charset="0"/>
                                    </a:rPr>
                                    <m:t>𝑑</m:t>
                                  </m:r>
                                </m:e>
                                <m:sub>
                                  <m:r>
                                    <a:rPr lang="en-US" altLang="zh-CN" sz="2000" b="0" i="1" u="none" strike="noStrike" smtClean="0">
                                      <a:effectLst/>
                                      <a:latin typeface="Cambria Math" panose="02040503050406030204" pitchFamily="18" charset="0"/>
                                    </a:rPr>
                                    <m:t>6</m:t>
                                  </m:r>
                                </m:sub>
                              </m:sSub>
                            </m:oMath>
                          </a14:m>
                          <a:r>
                            <a:rPr lang="en-US" sz="2000" u="none" strike="noStrike" dirty="0">
                              <a:effectLst/>
                            </a:rPr>
                            <a:t>= 111000100110101</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3321" marR="3321" marT="3321" marB="0" anchor="ctr"/>
                    </a:tc>
                    <a:tc>
                      <a:txBody>
                        <a:bodyPr/>
                        <a:lstStyle/>
                        <a:p>
                          <a:pPr algn="ctr" fontAlgn="ctr"/>
                          <a14:m>
                            <m:oMath xmlns:m="http://schemas.openxmlformats.org/officeDocument/2006/math">
                              <m:sSub>
                                <m:sSubPr>
                                  <m:ctrlPr>
                                    <a:rPr lang="en-US" altLang="zh-CN" sz="2000" b="0" i="1" u="none" strike="noStrike" smtClean="0">
                                      <a:effectLst/>
                                      <a:latin typeface="Cambria Math" panose="02040503050406030204" pitchFamily="18" charset="0"/>
                                    </a:rPr>
                                  </m:ctrlPr>
                                </m:sSubPr>
                                <m:e>
                                  <m:r>
                                    <a:rPr lang="en-US" altLang="zh-CN" sz="2000" b="0" i="1" u="none" strike="noStrike" smtClean="0">
                                      <a:effectLst/>
                                      <a:latin typeface="Cambria Math" panose="02040503050406030204" pitchFamily="18" charset="0"/>
                                    </a:rPr>
                                    <m:t>𝑑</m:t>
                                  </m:r>
                                </m:e>
                                <m:sub>
                                  <m:r>
                                    <a:rPr lang="en-US" altLang="zh-CN" sz="2000" b="0" i="1" u="none" strike="noStrike" smtClean="0">
                                      <a:effectLst/>
                                      <a:latin typeface="Cambria Math" panose="02040503050406030204" pitchFamily="18" charset="0"/>
                                    </a:rPr>
                                    <m:t>14</m:t>
                                  </m:r>
                                </m:sub>
                              </m:sSub>
                            </m:oMath>
                          </a14:m>
                          <a:r>
                            <a:rPr lang="en-US" sz="2000" u="none" strike="noStrike" dirty="0">
                              <a:effectLst/>
                            </a:rPr>
                            <a:t>= 111100010011010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3321" marR="3321" marT="3321" marB="0" anchor="ctr"/>
                    </a:tc>
                  </a:tr>
                  <a:tr h="519083">
                    <a:tc>
                      <a:txBody>
                        <a:bodyPr/>
                        <a:lstStyle/>
                        <a:p>
                          <a:pPr algn="ctr" fontAlgn="ctr"/>
                          <a14:m>
                            <m:oMath xmlns:m="http://schemas.openxmlformats.org/officeDocument/2006/math">
                              <m:sSub>
                                <m:sSubPr>
                                  <m:ctrlPr>
                                    <a:rPr lang="en-US" altLang="zh-CN" sz="2000" b="0" i="1" u="none" strike="noStrike" smtClean="0">
                                      <a:effectLst/>
                                      <a:latin typeface="Cambria Math" panose="02040503050406030204" pitchFamily="18" charset="0"/>
                                    </a:rPr>
                                  </m:ctrlPr>
                                </m:sSubPr>
                                <m:e>
                                  <m:r>
                                    <a:rPr lang="en-US" altLang="zh-CN" sz="2000" b="0" i="1" u="none" strike="noStrike" smtClean="0">
                                      <a:effectLst/>
                                      <a:latin typeface="Cambria Math" panose="02040503050406030204" pitchFamily="18" charset="0"/>
                                    </a:rPr>
                                    <m:t>𝑑</m:t>
                                  </m:r>
                                </m:e>
                                <m:sub>
                                  <m:r>
                                    <a:rPr lang="en-US" altLang="zh-CN" sz="2000" b="0" i="1" u="none" strike="noStrike" smtClean="0">
                                      <a:effectLst/>
                                      <a:latin typeface="Cambria Math" panose="02040503050406030204" pitchFamily="18" charset="0"/>
                                    </a:rPr>
                                    <m:t>7</m:t>
                                  </m:r>
                                </m:sub>
                              </m:sSub>
                            </m:oMath>
                          </a14:m>
                          <a:r>
                            <a:rPr lang="en-US" sz="2000" u="none" strike="noStrike" dirty="0">
                              <a:effectLst/>
                            </a:rPr>
                            <a:t>= 000100110101111</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3321" marR="3321" marT="3321" marB="0" anchor="ctr"/>
                    </a:tc>
                    <a:tc>
                      <a:txBody>
                        <a:bodyPr/>
                        <a:lstStyle/>
                        <a:p>
                          <a:pPr algn="ctr" fontAlgn="ctr"/>
                          <a14:m>
                            <m:oMath xmlns:m="http://schemas.openxmlformats.org/officeDocument/2006/math">
                              <m:sSub>
                                <m:sSubPr>
                                  <m:ctrlPr>
                                    <a:rPr lang="en-US" altLang="zh-CN" sz="2000" b="0" i="1" u="none" strike="noStrike" smtClean="0">
                                      <a:effectLst/>
                                      <a:latin typeface="Cambria Math" panose="02040503050406030204" pitchFamily="18" charset="0"/>
                                    </a:rPr>
                                  </m:ctrlPr>
                                </m:sSubPr>
                                <m:e>
                                  <m:r>
                                    <a:rPr lang="en-US" altLang="zh-CN" sz="2000" b="0" i="1" u="none" strike="noStrike" smtClean="0">
                                      <a:effectLst/>
                                      <a:latin typeface="Cambria Math" panose="02040503050406030204" pitchFamily="18" charset="0"/>
                                    </a:rPr>
                                    <m:t>𝑑</m:t>
                                  </m:r>
                                </m:e>
                                <m:sub>
                                  <m:r>
                                    <a:rPr lang="en-US" altLang="zh-CN" sz="2000" b="0" i="1" u="none" strike="noStrike" smtClean="0">
                                      <a:effectLst/>
                                      <a:latin typeface="Cambria Math" panose="02040503050406030204" pitchFamily="18" charset="0"/>
                                    </a:rPr>
                                    <m:t>15</m:t>
                                  </m:r>
                                </m:sub>
                              </m:sSub>
                            </m:oMath>
                          </a14:m>
                          <a:r>
                            <a:rPr lang="en-US" sz="2000" u="none" strike="noStrike" dirty="0">
                              <a:effectLst/>
                            </a:rPr>
                            <a:t>= 100101110101100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3321" marR="3321" marT="3321" marB="0" anchor="ctr"/>
                    </a:tc>
                  </a:tr>
                </a:tbl>
              </a:graphicData>
            </a:graphic>
          </p:graphicFrame>
        </mc:Choice>
        <mc:Fallback xmlns="">
          <p:graphicFrame>
            <p:nvGraphicFramePr>
              <p:cNvPr id="4" name="表格 3"/>
              <p:cNvGraphicFramePr>
                <a:graphicFrameLocks noGrp="1"/>
              </p:cNvGraphicFramePr>
              <p:nvPr/>
            </p:nvGraphicFramePr>
            <p:xfrm>
              <a:off x="457200" y="1303338"/>
              <a:ext cx="8229600" cy="4252293"/>
            </p:xfrm>
            <a:graphic>
              <a:graphicData uri="http://schemas.openxmlformats.org/drawingml/2006/table">
                <a:tbl>
                  <a:tblPr>
                    <a:tableStyleId>{5C22544A-7EE6-4342-B048-85BDC9FD1C3A}</a:tableStyleId>
                  </a:tblPr>
                  <a:tblGrid>
                    <a:gridCol w="4274211"/>
                    <a:gridCol w="3955389"/>
                  </a:tblGrid>
                  <a:tr h="482600">
                    <a:tc>
                      <a:txBody>
                        <a:bodyPr/>
                        <a:lstStyle/>
                        <a:p>
                          <a:endParaRPr lang="zh-CN"/>
                        </a:p>
                      </a:txBody>
                      <a:tcPr marL="3321" marR="3321" marT="3321" marB="0" anchor="ctr">
                        <a:blipFill>
                          <a:blip r:embed="rId1"/>
                        </a:blipFill>
                      </a:tcPr>
                    </a:tc>
                    <a:tc>
                      <a:txBody>
                        <a:bodyPr/>
                        <a:lstStyle/>
                        <a:p>
                          <a:endParaRPr lang="zh-CN"/>
                        </a:p>
                      </a:txBody>
                      <a:tcPr marL="3321" marR="3321" marT="3321" marB="0" anchor="ctr">
                        <a:blipFill>
                          <a:blip r:embed="rId1"/>
                        </a:blipFill>
                      </a:tcPr>
                    </a:tc>
                  </a:tr>
                  <a:tr h="551815">
                    <a:tc>
                      <a:txBody>
                        <a:bodyPr/>
                        <a:lstStyle/>
                        <a:p>
                          <a:endParaRPr lang="zh-CN"/>
                        </a:p>
                      </a:txBody>
                      <a:tcPr marL="3321" marR="3321" marT="3321" marB="0" anchor="ctr">
                        <a:blipFill>
                          <a:blip r:embed="rId1"/>
                        </a:blipFill>
                      </a:tcPr>
                    </a:tc>
                    <a:tc>
                      <a:txBody>
                        <a:bodyPr/>
                        <a:lstStyle/>
                        <a:p>
                          <a:endParaRPr lang="zh-CN"/>
                        </a:p>
                      </a:txBody>
                      <a:tcPr marL="3321" marR="3321" marT="3321" marB="0" anchor="ctr">
                        <a:blipFill>
                          <a:blip r:embed="rId1"/>
                        </a:blipFill>
                      </a:tcPr>
                    </a:tc>
                  </a:tr>
                  <a:tr h="546100">
                    <a:tc>
                      <a:txBody>
                        <a:bodyPr/>
                        <a:lstStyle/>
                        <a:p>
                          <a:endParaRPr lang="zh-CN"/>
                        </a:p>
                      </a:txBody>
                      <a:tcPr marL="3321" marR="3321" marT="3321" marB="0" anchor="ctr">
                        <a:blipFill>
                          <a:blip r:embed="rId1"/>
                        </a:blipFill>
                      </a:tcPr>
                    </a:tc>
                    <a:tc>
                      <a:txBody>
                        <a:bodyPr/>
                        <a:lstStyle/>
                        <a:p>
                          <a:endParaRPr lang="zh-CN"/>
                        </a:p>
                      </a:txBody>
                      <a:tcPr marL="3321" marR="3321" marT="3321" marB="0" anchor="ctr">
                        <a:blipFill>
                          <a:blip r:embed="rId1"/>
                        </a:blipFill>
                      </a:tcPr>
                    </a:tc>
                  </a:tr>
                  <a:tr h="528320">
                    <a:tc>
                      <a:txBody>
                        <a:bodyPr/>
                        <a:lstStyle/>
                        <a:p>
                          <a:endParaRPr lang="zh-CN"/>
                        </a:p>
                      </a:txBody>
                      <a:tcPr marL="3321" marR="3321" marT="3321" marB="0" anchor="ctr">
                        <a:blipFill>
                          <a:blip r:embed="rId1"/>
                        </a:blipFill>
                      </a:tcPr>
                    </a:tc>
                    <a:tc>
                      <a:txBody>
                        <a:bodyPr/>
                        <a:lstStyle/>
                        <a:p>
                          <a:endParaRPr lang="zh-CN"/>
                        </a:p>
                      </a:txBody>
                      <a:tcPr marL="3321" marR="3321" marT="3321" marB="0" anchor="ctr">
                        <a:blipFill>
                          <a:blip r:embed="rId1"/>
                        </a:blipFill>
                      </a:tcPr>
                    </a:tc>
                  </a:tr>
                  <a:tr h="541655">
                    <a:tc>
                      <a:txBody>
                        <a:bodyPr/>
                        <a:lstStyle/>
                        <a:p>
                          <a:endParaRPr lang="zh-CN"/>
                        </a:p>
                      </a:txBody>
                      <a:tcPr marL="3321" marR="3321" marT="3321" marB="0" anchor="ctr">
                        <a:blipFill>
                          <a:blip r:embed="rId1"/>
                        </a:blipFill>
                      </a:tcPr>
                    </a:tc>
                    <a:tc>
                      <a:txBody>
                        <a:bodyPr/>
                        <a:lstStyle/>
                        <a:p>
                          <a:endParaRPr lang="zh-CN"/>
                        </a:p>
                      </a:txBody>
                      <a:tcPr marL="3321" marR="3321" marT="3321" marB="0" anchor="ctr">
                        <a:blipFill>
                          <a:blip r:embed="rId1"/>
                        </a:blipFill>
                      </a:tcPr>
                    </a:tc>
                  </a:tr>
                  <a:tr h="541020">
                    <a:tc>
                      <a:txBody>
                        <a:bodyPr/>
                        <a:lstStyle/>
                        <a:p>
                          <a:endParaRPr lang="zh-CN"/>
                        </a:p>
                      </a:txBody>
                      <a:tcPr marL="3321" marR="3321" marT="3321" marB="0" anchor="ctr">
                        <a:blipFill>
                          <a:blip r:embed="rId1"/>
                        </a:blipFill>
                      </a:tcPr>
                    </a:tc>
                    <a:tc>
                      <a:txBody>
                        <a:bodyPr/>
                        <a:lstStyle/>
                        <a:p>
                          <a:endParaRPr lang="zh-CN"/>
                        </a:p>
                      </a:txBody>
                      <a:tcPr marL="3321" marR="3321" marT="3321" marB="0" anchor="ctr">
                        <a:blipFill>
                          <a:blip r:embed="rId1"/>
                        </a:blipFill>
                      </a:tcPr>
                    </a:tc>
                  </a:tr>
                  <a:tr h="541655">
                    <a:tc>
                      <a:txBody>
                        <a:bodyPr/>
                        <a:lstStyle/>
                        <a:p>
                          <a:endParaRPr lang="zh-CN"/>
                        </a:p>
                      </a:txBody>
                      <a:tcPr marL="3321" marR="3321" marT="3321" marB="0" anchor="ctr">
                        <a:blipFill>
                          <a:blip r:embed="rId1"/>
                        </a:blipFill>
                      </a:tcPr>
                    </a:tc>
                    <a:tc>
                      <a:txBody>
                        <a:bodyPr/>
                        <a:lstStyle/>
                        <a:p>
                          <a:endParaRPr lang="zh-CN"/>
                        </a:p>
                      </a:txBody>
                      <a:tcPr marL="3321" marR="3321" marT="3321" marB="0" anchor="ctr">
                        <a:blipFill>
                          <a:blip r:embed="rId1"/>
                        </a:blipFill>
                      </a:tcPr>
                    </a:tc>
                  </a:tr>
                  <a:tr h="519430">
                    <a:tc>
                      <a:txBody>
                        <a:bodyPr/>
                        <a:lstStyle/>
                        <a:p>
                          <a:endParaRPr lang="zh-CN"/>
                        </a:p>
                      </a:txBody>
                      <a:tcPr marL="3321" marR="3321" marT="3321" marB="0" anchor="ctr">
                        <a:blipFill>
                          <a:blip r:embed="rId1"/>
                        </a:blipFill>
                      </a:tcPr>
                    </a:tc>
                    <a:tc>
                      <a:txBody>
                        <a:bodyPr/>
                        <a:lstStyle/>
                        <a:p>
                          <a:endParaRPr lang="zh-CN"/>
                        </a:p>
                      </a:txBody>
                      <a:tcPr marL="3321" marR="3321" marT="3321" marB="0" anchor="ctr">
                        <a:blipFill>
                          <a:blip r:embed="rId1"/>
                        </a:blipFill>
                      </a:tcPr>
                    </a:tc>
                  </a:tr>
                </a:tbl>
              </a:graphicData>
            </a:graphic>
          </p:graphicFrame>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196752"/>
            <a:ext cx="8229600" cy="5292588"/>
          </a:xfrm>
        </p:spPr>
        <p:txBody>
          <a:bodyPr/>
          <a:lstStyle/>
          <a:p>
            <a:pPr marL="0" indent="0">
              <a:spcAft>
                <a:spcPts val="1800"/>
              </a:spcAft>
              <a:buNone/>
            </a:pPr>
            <a:r>
              <a:rPr lang="en-US" altLang="zh-CN" dirty="0">
                <a:solidFill>
                  <a:srgbClr val="FF0000"/>
                </a:solidFill>
              </a:rPr>
              <a:t>1. </a:t>
            </a:r>
            <a:r>
              <a:rPr lang="zh-CN" altLang="en-US" dirty="0">
                <a:solidFill>
                  <a:srgbClr val="FF0000"/>
                </a:solidFill>
              </a:rPr>
              <a:t>初始化阶段</a:t>
            </a:r>
            <a:endParaRPr lang="en-US" altLang="zh-CN" dirty="0">
              <a:solidFill>
                <a:srgbClr val="FF0000"/>
              </a:solidFill>
            </a:endParaRPr>
          </a:p>
          <a:p>
            <a:pPr lvl="1"/>
            <a:r>
              <a:rPr lang="zh-CN" altLang="en-US" sz="2400" dirty="0"/>
              <a:t>将密钥、初始变量及常数装载到</a:t>
            </a:r>
            <a:r>
              <a:rPr lang="en-US" altLang="zh-CN" sz="2400" dirty="0"/>
              <a:t>LFSR</a:t>
            </a:r>
            <a:r>
              <a:rPr lang="zh-CN" altLang="en-US" sz="2400" dirty="0"/>
              <a:t>各单元</a:t>
            </a:r>
            <a:endParaRPr lang="en-US" altLang="zh-CN" sz="2400" dirty="0"/>
          </a:p>
          <a:p>
            <a:pPr lvl="1"/>
            <a:r>
              <a:rPr lang="zh-CN" altLang="en-US" sz="2400" dirty="0"/>
              <a:t>初始化记忆单元</a:t>
            </a:r>
            <a:r>
              <a:rPr lang="en-US" sz="2400" i="1" dirty="0"/>
              <a:t>R</a:t>
            </a:r>
            <a:r>
              <a:rPr lang="en-US" sz="2400" baseline="-25000" dirty="0"/>
              <a:t>1</a:t>
            </a:r>
            <a:r>
              <a:rPr lang="en-US" sz="2400" dirty="0"/>
              <a:t>=</a:t>
            </a:r>
            <a:r>
              <a:rPr lang="en-US" sz="2400" i="1" dirty="0"/>
              <a:t> R</a:t>
            </a:r>
            <a:r>
              <a:rPr lang="en-US" sz="2400" baseline="-25000" dirty="0"/>
              <a:t>2</a:t>
            </a:r>
            <a:r>
              <a:rPr lang="en-US" sz="2400" dirty="0"/>
              <a:t>=0</a:t>
            </a:r>
            <a:endParaRPr lang="zh-CN" altLang="en-US" sz="2400" dirty="0"/>
          </a:p>
          <a:p>
            <a:pPr lvl="1">
              <a:lnSpc>
                <a:spcPts val="3000"/>
              </a:lnSpc>
            </a:pPr>
            <a:r>
              <a:rPr lang="en-US" altLang="zh-CN" sz="2400" dirty="0"/>
              <a:t>For </a:t>
            </a:r>
            <a:r>
              <a:rPr lang="en-US" altLang="zh-CN" sz="2400" dirty="0" err="1"/>
              <a:t>i</a:t>
            </a:r>
            <a:r>
              <a:rPr lang="en-US" altLang="zh-CN" sz="2400" dirty="0"/>
              <a:t>=0 to 31 do</a:t>
            </a:r>
            <a:endParaRPr lang="en-US" altLang="zh-CN" sz="2400" dirty="0"/>
          </a:p>
          <a:p>
            <a:pPr lvl="1">
              <a:lnSpc>
                <a:spcPts val="3000"/>
              </a:lnSpc>
              <a:buNone/>
            </a:pPr>
            <a:r>
              <a:rPr lang="en-US" altLang="zh-CN" sz="2400" dirty="0"/>
              <a:t>           </a:t>
            </a:r>
            <a:r>
              <a:rPr lang="en-US" altLang="zh-CN" sz="2400" dirty="0" err="1"/>
              <a:t>BitReorganization</a:t>
            </a:r>
            <a:r>
              <a:rPr lang="en-US" altLang="zh-CN" sz="2400" dirty="0"/>
              <a:t>()</a:t>
            </a:r>
            <a:endParaRPr lang="en-US" altLang="zh-CN" sz="2400" dirty="0"/>
          </a:p>
          <a:p>
            <a:pPr lvl="1">
              <a:lnSpc>
                <a:spcPts val="3000"/>
              </a:lnSpc>
              <a:buNone/>
            </a:pPr>
            <a:r>
              <a:rPr lang="en-US" altLang="zh-CN" sz="2400" dirty="0"/>
              <a:t>           </a:t>
            </a:r>
            <a:r>
              <a:rPr lang="en-US" altLang="zh-CN" sz="2400" i="1" dirty="0"/>
              <a:t>W</a:t>
            </a:r>
            <a:r>
              <a:rPr lang="en-US" altLang="zh-CN" sz="2400" dirty="0"/>
              <a:t>=</a:t>
            </a:r>
            <a:r>
              <a:rPr lang="en-US" sz="2400" i="1" dirty="0"/>
              <a:t>F</a:t>
            </a:r>
            <a:r>
              <a:rPr lang="en-US" sz="2400" dirty="0"/>
              <a:t>(</a:t>
            </a:r>
            <a:r>
              <a:rPr lang="en-US" sz="2400" i="1" dirty="0"/>
              <a:t>X</a:t>
            </a:r>
            <a:r>
              <a:rPr lang="en-US" sz="2400" baseline="-25000" dirty="0"/>
              <a:t>0</a:t>
            </a:r>
            <a:r>
              <a:rPr lang="en-US" sz="2400" dirty="0"/>
              <a:t>,</a:t>
            </a:r>
            <a:r>
              <a:rPr lang="en-US" sz="2400" i="1" dirty="0"/>
              <a:t> X</a:t>
            </a:r>
            <a:r>
              <a:rPr lang="en-US" sz="2400" baseline="-25000" dirty="0"/>
              <a:t>1</a:t>
            </a:r>
            <a:r>
              <a:rPr lang="en-US" sz="2400" dirty="0"/>
              <a:t>,</a:t>
            </a:r>
            <a:r>
              <a:rPr lang="en-US" sz="2400" i="1" dirty="0"/>
              <a:t> X</a:t>
            </a:r>
            <a:r>
              <a:rPr lang="en-US" sz="2400" baseline="-25000" dirty="0"/>
              <a:t>2</a:t>
            </a:r>
            <a:r>
              <a:rPr lang="en-US" sz="2400" dirty="0"/>
              <a:t>)</a:t>
            </a:r>
            <a:endParaRPr lang="en-US" sz="2400" dirty="0"/>
          </a:p>
          <a:p>
            <a:pPr lvl="1">
              <a:lnSpc>
                <a:spcPts val="3000"/>
              </a:lnSpc>
              <a:buNone/>
            </a:pPr>
            <a:r>
              <a:rPr lang="en-US" altLang="zh-CN" sz="2400" dirty="0"/>
              <a:t>           </a:t>
            </a:r>
            <a:r>
              <a:rPr lang="en-US" altLang="zh-CN" sz="2400" dirty="0" err="1"/>
              <a:t>LFSRWithInitialisationMode</a:t>
            </a:r>
            <a:r>
              <a:rPr lang="en-US" altLang="zh-CN" sz="2400" dirty="0"/>
              <a:t>(</a:t>
            </a:r>
            <a:r>
              <a:rPr lang="en-US" altLang="zh-CN" sz="2400" i="1" dirty="0"/>
              <a:t>W</a:t>
            </a:r>
            <a:r>
              <a:rPr lang="en-US" altLang="zh-CN" sz="2400" dirty="0"/>
              <a:t>&gt;&gt;1)</a:t>
            </a:r>
            <a:endParaRPr lang="en-US" altLang="zh-CN" sz="2400" dirty="0"/>
          </a:p>
          <a:p>
            <a:pPr lvl="1">
              <a:lnSpc>
                <a:spcPts val="3000"/>
              </a:lnSpc>
            </a:pPr>
            <a:r>
              <a:rPr lang="en-US" altLang="zh-CN" sz="2400" dirty="0" err="1"/>
              <a:t>BitReorganization</a:t>
            </a:r>
            <a:r>
              <a:rPr lang="en-US" altLang="zh-CN" sz="2400" dirty="0"/>
              <a:t>()</a:t>
            </a:r>
            <a:endParaRPr lang="en-US" altLang="zh-CN" sz="2400" dirty="0"/>
          </a:p>
          <a:p>
            <a:pPr lvl="1">
              <a:lnSpc>
                <a:spcPts val="3000"/>
              </a:lnSpc>
              <a:buNone/>
            </a:pPr>
            <a:r>
              <a:rPr lang="en-US" altLang="zh-CN" sz="2400" i="1" dirty="0"/>
              <a:t>   W</a:t>
            </a:r>
            <a:r>
              <a:rPr lang="en-US" altLang="zh-CN" sz="2400" dirty="0"/>
              <a:t>=</a:t>
            </a:r>
            <a:r>
              <a:rPr lang="en-US" sz="2400" i="1" dirty="0"/>
              <a:t>F</a:t>
            </a:r>
            <a:r>
              <a:rPr lang="en-US" sz="2400" dirty="0"/>
              <a:t>(</a:t>
            </a:r>
            <a:r>
              <a:rPr lang="en-US" sz="2400" i="1" dirty="0"/>
              <a:t>X</a:t>
            </a:r>
            <a:r>
              <a:rPr lang="en-US" sz="2400" baseline="-25000" dirty="0"/>
              <a:t>0</a:t>
            </a:r>
            <a:r>
              <a:rPr lang="en-US" sz="2400" dirty="0"/>
              <a:t>,</a:t>
            </a:r>
            <a:r>
              <a:rPr lang="en-US" sz="2400" i="1" dirty="0"/>
              <a:t> X</a:t>
            </a:r>
            <a:r>
              <a:rPr lang="en-US" sz="2400" baseline="-25000" dirty="0"/>
              <a:t>1</a:t>
            </a:r>
            <a:r>
              <a:rPr lang="en-US" sz="2400" dirty="0"/>
              <a:t>,</a:t>
            </a:r>
            <a:r>
              <a:rPr lang="en-US" sz="2400" i="1" dirty="0"/>
              <a:t> X</a:t>
            </a:r>
            <a:r>
              <a:rPr lang="en-US" sz="2400" baseline="-25000" dirty="0"/>
              <a:t>2</a:t>
            </a:r>
            <a:r>
              <a:rPr lang="en-US" sz="2400" dirty="0"/>
              <a:t>)</a:t>
            </a:r>
            <a:r>
              <a:rPr lang="zh-CN" altLang="en-US" sz="2400" dirty="0"/>
              <a:t>，但舍弃</a:t>
            </a:r>
            <a:r>
              <a:rPr lang="en-US" altLang="zh-CN" sz="2400" i="1" dirty="0"/>
              <a:t>W</a:t>
            </a:r>
            <a:endParaRPr lang="en-US" altLang="zh-CN" sz="2400" i="1" dirty="0"/>
          </a:p>
          <a:p>
            <a:pPr lvl="1">
              <a:lnSpc>
                <a:spcPts val="3000"/>
              </a:lnSpc>
              <a:buNone/>
            </a:pPr>
            <a:r>
              <a:rPr lang="en-US" altLang="zh-CN" sz="2400" dirty="0"/>
              <a:t>   </a:t>
            </a:r>
            <a:r>
              <a:rPr lang="en-US" altLang="zh-CN" sz="2400" dirty="0" err="1"/>
              <a:t>LFSRWithWorkMode</a:t>
            </a:r>
            <a:r>
              <a:rPr lang="en-US" altLang="zh-CN" sz="2400" dirty="0"/>
              <a:t>()</a:t>
            </a:r>
            <a:endParaRPr lang="en-US" altLang="zh-CN" sz="2400" dirty="0"/>
          </a:p>
          <a:p>
            <a:pPr lvl="1"/>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Effect transition="in" filter="fade">
                                      <p:cBhvr>
                                        <p:cTn id="11" dur="1000"/>
                                        <p:tgtEl>
                                          <p:spTgt spid="2">
                                            <p:txEl>
                                              <p:pRg st="3" end="3"/>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
                                            <p:txEl>
                                              <p:pRg st="4" end="4"/>
                                            </p:txEl>
                                          </p:spTgt>
                                        </p:tgtEl>
                                        <p:attrNameLst>
                                          <p:attrName>style.visibility</p:attrName>
                                        </p:attrNameLst>
                                      </p:cBhvr>
                                      <p:to>
                                        <p:strVal val="visible"/>
                                      </p:to>
                                    </p:set>
                                    <p:animEffect transition="in" filter="fade">
                                      <p:cBhvr>
                                        <p:cTn id="14" dur="1000"/>
                                        <p:tgtEl>
                                          <p:spTgt spid="2">
                                            <p:txEl>
                                              <p:pRg st="4" end="4"/>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1000"/>
                                        <p:tgtEl>
                                          <p:spTgt spid="2">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fade">
                                      <p:cBhvr>
                                        <p:cTn id="20" dur="1000"/>
                                        <p:tgtEl>
                                          <p:spTgt spid="2">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fade">
                                      <p:cBhvr>
                                        <p:cTn id="25" dur="1000"/>
                                        <p:tgtEl>
                                          <p:spTgt spid="2">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fade">
                                      <p:cBhvr>
                                        <p:cTn id="28" dur="1000"/>
                                        <p:tgtEl>
                                          <p:spTgt spid="2">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animEffect transition="in" filter="fade">
                                      <p:cBhvr>
                                        <p:cTn id="31" dur="10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3"/>
          <p:cNvSpPr>
            <a:spLocks noGrp="1" noChangeArrowheads="1"/>
          </p:cNvSpPr>
          <p:nvPr>
            <p:ph idx="1"/>
          </p:nvPr>
        </p:nvSpPr>
        <p:spPr>
          <a:xfrm>
            <a:off x="457200" y="1485320"/>
            <a:ext cx="8229600" cy="4824000"/>
          </a:xfrm>
        </p:spPr>
        <p:txBody>
          <a:bodyPr/>
          <a:lstStyle/>
          <a:p>
            <a:pPr lvl="1">
              <a:lnSpc>
                <a:spcPct val="150000"/>
              </a:lnSpc>
              <a:buClr>
                <a:schemeClr val="bg1">
                  <a:lumMod val="60000"/>
                  <a:lumOff val="40000"/>
                </a:schemeClr>
              </a:buClr>
              <a:buFont typeface="Wingdings" panose="05000000000000000000" pitchFamily="2" charset="2"/>
              <a:buChar char="u"/>
            </a:pPr>
            <a:r>
              <a:rPr lang="zh-CN" altLang="en-US" dirty="0">
                <a:solidFill>
                  <a:srgbClr val="FF0000"/>
                </a:solidFill>
              </a:rPr>
              <a:t>处理消息的方式不同</a:t>
            </a:r>
            <a:endParaRPr lang="en-US" altLang="zh-CN" dirty="0">
              <a:solidFill>
                <a:srgbClr val="FF0000"/>
              </a:solidFill>
            </a:endParaRPr>
          </a:p>
          <a:p>
            <a:pPr lvl="1">
              <a:lnSpc>
                <a:spcPct val="150000"/>
              </a:lnSpc>
              <a:buNone/>
            </a:pPr>
            <a:r>
              <a:rPr lang="en-US" altLang="zh-CN" dirty="0"/>
              <a:t>    </a:t>
            </a:r>
            <a:r>
              <a:rPr lang="zh-CN" altLang="en-US" dirty="0"/>
              <a:t>分组密码：固定长度</a:t>
            </a:r>
            <a:endParaRPr lang="en-US" altLang="zh-CN" dirty="0"/>
          </a:p>
          <a:p>
            <a:pPr lvl="1">
              <a:lnSpc>
                <a:spcPct val="150000"/>
              </a:lnSpc>
              <a:buNone/>
            </a:pPr>
            <a:r>
              <a:rPr lang="en-US" altLang="zh-CN" dirty="0"/>
              <a:t>    </a:t>
            </a:r>
            <a:r>
              <a:rPr lang="zh-CN" altLang="en-US" dirty="0"/>
              <a:t>序列密码：不定长度</a:t>
            </a:r>
            <a:endParaRPr lang="en-US" altLang="zh-CN" dirty="0"/>
          </a:p>
          <a:p>
            <a:pPr lvl="1">
              <a:lnSpc>
                <a:spcPct val="150000"/>
              </a:lnSpc>
              <a:spcBef>
                <a:spcPts val="1800"/>
              </a:spcBef>
              <a:buClr>
                <a:schemeClr val="bg1">
                  <a:lumMod val="60000"/>
                  <a:lumOff val="40000"/>
                </a:schemeClr>
              </a:buClr>
              <a:buFont typeface="Wingdings" panose="05000000000000000000" pitchFamily="2" charset="2"/>
              <a:buChar char="u"/>
            </a:pPr>
            <a:r>
              <a:rPr lang="zh-CN" altLang="en-US" dirty="0">
                <a:solidFill>
                  <a:srgbClr val="FF0000"/>
                </a:solidFill>
              </a:rPr>
              <a:t>记忆性不同</a:t>
            </a:r>
            <a:endParaRPr lang="en-US" altLang="zh-CN" dirty="0">
              <a:solidFill>
                <a:srgbClr val="FF0000"/>
              </a:solidFill>
            </a:endParaRPr>
          </a:p>
          <a:p>
            <a:pPr lvl="1">
              <a:lnSpc>
                <a:spcPct val="150000"/>
              </a:lnSpc>
              <a:buNone/>
            </a:pPr>
            <a:r>
              <a:rPr lang="en-US" altLang="zh-CN" dirty="0"/>
              <a:t>    </a:t>
            </a:r>
            <a:r>
              <a:rPr lang="zh-CN" altLang="en-US" dirty="0"/>
              <a:t>分组密码：不存在记忆元件</a:t>
            </a:r>
            <a:endParaRPr lang="en-US" altLang="zh-CN" dirty="0"/>
          </a:p>
          <a:p>
            <a:pPr lvl="1">
              <a:lnSpc>
                <a:spcPct val="150000"/>
              </a:lnSpc>
              <a:buNone/>
            </a:pPr>
            <a:r>
              <a:rPr lang="en-US" altLang="zh-CN" dirty="0"/>
              <a:t>    </a:t>
            </a:r>
            <a:r>
              <a:rPr lang="zh-CN" altLang="en-US" dirty="0"/>
              <a:t>序列密码：存在记忆元件</a:t>
            </a:r>
            <a:endParaRPr lang="en-US" altLang="zh-CN" dirty="0"/>
          </a:p>
          <a:p>
            <a:pPr lvl="1">
              <a:buNone/>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307">
                                            <p:txEl>
                                              <p:pRg st="0" end="0"/>
                                            </p:txEl>
                                          </p:spTgt>
                                        </p:tgtEl>
                                        <p:attrNameLst>
                                          <p:attrName>style.visibility</p:attrName>
                                        </p:attrNameLst>
                                      </p:cBhvr>
                                      <p:to>
                                        <p:strVal val="visible"/>
                                      </p:to>
                                    </p:set>
                                    <p:animEffect transition="in" filter="fade">
                                      <p:cBhvr>
                                        <p:cTn id="7" dur="2000"/>
                                        <p:tgtEl>
                                          <p:spTgt spid="226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6307">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630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6307">
                                            <p:txEl>
                                              <p:pRg st="3" end="3"/>
                                            </p:txEl>
                                          </p:spTgt>
                                        </p:tgtEl>
                                        <p:attrNameLst>
                                          <p:attrName>style.visibility</p:attrName>
                                        </p:attrNameLst>
                                      </p:cBhvr>
                                      <p:to>
                                        <p:strVal val="visible"/>
                                      </p:to>
                                    </p:set>
                                    <p:animEffect transition="in" filter="fade">
                                      <p:cBhvr>
                                        <p:cTn id="20" dur="2000"/>
                                        <p:tgtEl>
                                          <p:spTgt spid="22630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630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63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矩形: 圆角 118"/>
          <p:cNvSpPr/>
          <p:nvPr/>
        </p:nvSpPr>
        <p:spPr bwMode="auto">
          <a:xfrm>
            <a:off x="8051972" y="1466229"/>
            <a:ext cx="949764" cy="329491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4" name="矩形 3"/>
              <p:cNvSpPr/>
              <p:nvPr/>
            </p:nvSpPr>
            <p:spPr bwMode="auto">
              <a:xfrm>
                <a:off x="7272300" y="2668265"/>
                <a:ext cx="432048" cy="44071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0</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4" name="矩形 3"/>
              <p:cNvSpPr>
                <a:spLocks noRot="1" noChangeAspect="1" noMove="1" noResize="1" noEditPoints="1" noAdjustHandles="1" noChangeArrowheads="1" noChangeShapeType="1" noTextEdit="1"/>
              </p:cNvSpPr>
              <p:nvPr/>
            </p:nvSpPr>
            <p:spPr bwMode="auto">
              <a:xfrm>
                <a:off x="7272300" y="2668265"/>
                <a:ext cx="432048" cy="440716"/>
              </a:xfrm>
              <a:prstGeom prst="rect">
                <a:avLst/>
              </a:prstGeom>
              <a:blipFill rotWithShape="1">
                <a:blip r:embed="rId1"/>
                <a:stretch>
                  <a:fillRect l="-1975" t="-1872" r="-1788" b="-1724"/>
                </a:stretch>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bwMode="auto">
              <a:xfrm>
                <a:off x="6840252" y="2668265"/>
                <a:ext cx="432048" cy="44071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5" name="矩形 4"/>
              <p:cNvSpPr>
                <a:spLocks noRot="1" noChangeAspect="1" noMove="1" noResize="1" noEditPoints="1" noAdjustHandles="1" noChangeArrowheads="1" noChangeShapeType="1" noTextEdit="1"/>
              </p:cNvSpPr>
              <p:nvPr/>
            </p:nvSpPr>
            <p:spPr bwMode="auto">
              <a:xfrm>
                <a:off x="6840252" y="2668265"/>
                <a:ext cx="432048" cy="440716"/>
              </a:xfrm>
              <a:prstGeom prst="rect">
                <a:avLst/>
              </a:prstGeom>
              <a:blipFill rotWithShape="1">
                <a:blip r:embed="rId2"/>
                <a:stretch>
                  <a:fillRect l="-1918" t="-1872" r="-1699" b="-1724"/>
                </a:stretch>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bwMode="auto">
              <a:xfrm>
                <a:off x="6408204" y="2668265"/>
                <a:ext cx="432048" cy="44071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2</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6" name="矩形 5"/>
              <p:cNvSpPr>
                <a:spLocks noRot="1" noChangeAspect="1" noMove="1" noResize="1" noEditPoints="1" noAdjustHandles="1" noChangeArrowheads="1" noChangeShapeType="1" noTextEdit="1"/>
              </p:cNvSpPr>
              <p:nvPr/>
            </p:nvSpPr>
            <p:spPr bwMode="auto">
              <a:xfrm>
                <a:off x="6408204" y="2668265"/>
                <a:ext cx="432048" cy="440716"/>
              </a:xfrm>
              <a:prstGeom prst="rect">
                <a:avLst/>
              </a:prstGeom>
              <a:blipFill rotWithShape="1">
                <a:blip r:embed="rId3"/>
                <a:stretch>
                  <a:fillRect l="-1861" t="-1872" r="-1756" b="-1724"/>
                </a:stretch>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bwMode="auto">
              <a:xfrm>
                <a:off x="5976156" y="2668265"/>
                <a:ext cx="432048" cy="44071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3</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7" name="矩形 6"/>
              <p:cNvSpPr>
                <a:spLocks noRot="1" noChangeAspect="1" noMove="1" noResize="1" noEditPoints="1" noAdjustHandles="1" noChangeArrowheads="1" noChangeShapeType="1" noTextEdit="1"/>
              </p:cNvSpPr>
              <p:nvPr/>
            </p:nvSpPr>
            <p:spPr bwMode="auto">
              <a:xfrm>
                <a:off x="5976156" y="2668265"/>
                <a:ext cx="432048" cy="440716"/>
              </a:xfrm>
              <a:prstGeom prst="rect">
                <a:avLst/>
              </a:prstGeom>
              <a:blipFill rotWithShape="1">
                <a:blip r:embed="rId4"/>
                <a:stretch>
                  <a:fillRect l="-1950" t="-1872" r="-1814" b="-1724"/>
                </a:stretch>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bwMode="auto">
              <a:xfrm>
                <a:off x="5544108" y="2668265"/>
                <a:ext cx="432048" cy="44071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4</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8" name="矩形 7"/>
              <p:cNvSpPr>
                <a:spLocks noRot="1" noChangeAspect="1" noMove="1" noResize="1" noEditPoints="1" noAdjustHandles="1" noChangeArrowheads="1" noChangeShapeType="1" noTextEdit="1"/>
              </p:cNvSpPr>
              <p:nvPr/>
            </p:nvSpPr>
            <p:spPr bwMode="auto">
              <a:xfrm>
                <a:off x="5544108" y="2668265"/>
                <a:ext cx="432048" cy="440716"/>
              </a:xfrm>
              <a:prstGeom prst="rect">
                <a:avLst/>
              </a:prstGeom>
              <a:blipFill rotWithShape="1">
                <a:blip r:embed="rId5"/>
                <a:stretch>
                  <a:fillRect l="-1893" t="-1872" r="-1724" b="-1724"/>
                </a:stretch>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bwMode="auto">
              <a:xfrm>
                <a:off x="5112060" y="2668265"/>
                <a:ext cx="432048" cy="44071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5</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9" name="矩形 8"/>
              <p:cNvSpPr>
                <a:spLocks noRot="1" noChangeAspect="1" noMove="1" noResize="1" noEditPoints="1" noAdjustHandles="1" noChangeArrowheads="1" noChangeShapeType="1" noTextEdit="1"/>
              </p:cNvSpPr>
              <p:nvPr/>
            </p:nvSpPr>
            <p:spPr bwMode="auto">
              <a:xfrm>
                <a:off x="5112060" y="2668265"/>
                <a:ext cx="432048" cy="440716"/>
              </a:xfrm>
              <a:prstGeom prst="rect">
                <a:avLst/>
              </a:prstGeom>
              <a:blipFill rotWithShape="1">
                <a:blip r:embed="rId6"/>
                <a:stretch>
                  <a:fillRect l="-1982" t="-1872" r="-1782" b="-1724"/>
                </a:stretch>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bwMode="auto">
              <a:xfrm>
                <a:off x="4680012" y="2668265"/>
                <a:ext cx="432048" cy="44071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6</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0" name="矩形 9"/>
              <p:cNvSpPr>
                <a:spLocks noRot="1" noChangeAspect="1" noMove="1" noResize="1" noEditPoints="1" noAdjustHandles="1" noChangeArrowheads="1" noChangeShapeType="1" noTextEdit="1"/>
              </p:cNvSpPr>
              <p:nvPr/>
            </p:nvSpPr>
            <p:spPr bwMode="auto">
              <a:xfrm>
                <a:off x="4680012" y="2668265"/>
                <a:ext cx="432048" cy="440716"/>
              </a:xfrm>
              <a:prstGeom prst="rect">
                <a:avLst/>
              </a:prstGeom>
              <a:blipFill rotWithShape="1">
                <a:blip r:embed="rId7"/>
                <a:stretch>
                  <a:fillRect l="-1925" t="-1872" r="-1692" b="-1724"/>
                </a:stretch>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bwMode="auto">
              <a:xfrm>
                <a:off x="4247964" y="2668265"/>
                <a:ext cx="432048" cy="44071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7</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1" name="矩形 10"/>
              <p:cNvSpPr>
                <a:spLocks noRot="1" noChangeAspect="1" noMove="1" noResize="1" noEditPoints="1" noAdjustHandles="1" noChangeArrowheads="1" noChangeShapeType="1" noTextEdit="1"/>
              </p:cNvSpPr>
              <p:nvPr/>
            </p:nvSpPr>
            <p:spPr bwMode="auto">
              <a:xfrm>
                <a:off x="4247964" y="2668265"/>
                <a:ext cx="432048" cy="440716"/>
              </a:xfrm>
              <a:prstGeom prst="rect">
                <a:avLst/>
              </a:prstGeom>
              <a:blipFill rotWithShape="1">
                <a:blip r:embed="rId8"/>
                <a:stretch>
                  <a:fillRect l="-1868" t="-1872" r="-1749" b="-1724"/>
                </a:stretch>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bwMode="auto">
              <a:xfrm>
                <a:off x="3815916" y="2668265"/>
                <a:ext cx="432048" cy="44071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8</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2" name="矩形 11"/>
              <p:cNvSpPr>
                <a:spLocks noRot="1" noChangeAspect="1" noMove="1" noResize="1" noEditPoints="1" noAdjustHandles="1" noChangeArrowheads="1" noChangeShapeType="1" noTextEdit="1"/>
              </p:cNvSpPr>
              <p:nvPr/>
            </p:nvSpPr>
            <p:spPr bwMode="auto">
              <a:xfrm>
                <a:off x="3815916" y="2668265"/>
                <a:ext cx="432048" cy="440716"/>
              </a:xfrm>
              <a:prstGeom prst="rect">
                <a:avLst/>
              </a:prstGeom>
              <a:blipFill rotWithShape="1">
                <a:blip r:embed="rId9"/>
                <a:stretch>
                  <a:fillRect l="-1957" t="-1872" r="-1807" b="-1724"/>
                </a:stretch>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bwMode="auto">
              <a:xfrm>
                <a:off x="3383868" y="2668265"/>
                <a:ext cx="432048" cy="44071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9</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3" name="矩形 12"/>
              <p:cNvSpPr>
                <a:spLocks noRot="1" noChangeAspect="1" noMove="1" noResize="1" noEditPoints="1" noAdjustHandles="1" noChangeArrowheads="1" noChangeShapeType="1" noTextEdit="1"/>
              </p:cNvSpPr>
              <p:nvPr/>
            </p:nvSpPr>
            <p:spPr bwMode="auto">
              <a:xfrm>
                <a:off x="3383868" y="2668265"/>
                <a:ext cx="432048" cy="440716"/>
              </a:xfrm>
              <a:prstGeom prst="rect">
                <a:avLst/>
              </a:prstGeom>
              <a:blipFill rotWithShape="1">
                <a:blip r:embed="rId10"/>
                <a:stretch>
                  <a:fillRect l="-1900" t="-1872" r="-1717" b="-1724"/>
                </a:stretch>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bwMode="auto">
              <a:xfrm>
                <a:off x="2951820" y="2668265"/>
                <a:ext cx="432048" cy="44071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10</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4" name="矩形 13"/>
              <p:cNvSpPr>
                <a:spLocks noRot="1" noChangeAspect="1" noMove="1" noResize="1" noEditPoints="1" noAdjustHandles="1" noChangeArrowheads="1" noChangeShapeType="1" noTextEdit="1"/>
              </p:cNvSpPr>
              <p:nvPr/>
            </p:nvSpPr>
            <p:spPr bwMode="auto">
              <a:xfrm>
                <a:off x="2951820" y="2668265"/>
                <a:ext cx="432048" cy="440716"/>
              </a:xfrm>
              <a:prstGeom prst="rect">
                <a:avLst/>
              </a:prstGeom>
              <a:blipFill rotWithShape="1">
                <a:blip r:embed="rId11"/>
                <a:stretch>
                  <a:fillRect l="-1842" t="-1872" r="-1775" b="-1724"/>
                </a:stretch>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bwMode="auto">
              <a:xfrm>
                <a:off x="2519772" y="2668265"/>
                <a:ext cx="432048" cy="44071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11</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5" name="矩形 14"/>
              <p:cNvSpPr>
                <a:spLocks noRot="1" noChangeAspect="1" noMove="1" noResize="1" noEditPoints="1" noAdjustHandles="1" noChangeArrowheads="1" noChangeShapeType="1" noTextEdit="1"/>
              </p:cNvSpPr>
              <p:nvPr/>
            </p:nvSpPr>
            <p:spPr bwMode="auto">
              <a:xfrm>
                <a:off x="2519772" y="2668265"/>
                <a:ext cx="432048" cy="440716"/>
              </a:xfrm>
              <a:prstGeom prst="rect">
                <a:avLst/>
              </a:prstGeom>
              <a:blipFill rotWithShape="1">
                <a:blip r:embed="rId12"/>
                <a:stretch>
                  <a:fillRect l="-1932" t="-1872" r="-1832" b="-1724"/>
                </a:stretch>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bwMode="auto">
              <a:xfrm>
                <a:off x="2087724" y="2668265"/>
                <a:ext cx="432048" cy="44071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12</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6" name="矩形 15"/>
              <p:cNvSpPr>
                <a:spLocks noRot="1" noChangeAspect="1" noMove="1" noResize="1" noEditPoints="1" noAdjustHandles="1" noChangeArrowheads="1" noChangeShapeType="1" noTextEdit="1"/>
              </p:cNvSpPr>
              <p:nvPr/>
            </p:nvSpPr>
            <p:spPr bwMode="auto">
              <a:xfrm>
                <a:off x="2087724" y="2668265"/>
                <a:ext cx="432048" cy="440716"/>
              </a:xfrm>
              <a:prstGeom prst="rect">
                <a:avLst/>
              </a:prstGeom>
              <a:blipFill rotWithShape="1">
                <a:blip r:embed="rId13"/>
                <a:stretch>
                  <a:fillRect l="-1875" t="-1872" r="-1742" b="-1724"/>
                </a:stretch>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p:cNvSpPr/>
              <p:nvPr/>
            </p:nvSpPr>
            <p:spPr bwMode="auto">
              <a:xfrm>
                <a:off x="1655676" y="2668265"/>
                <a:ext cx="432048" cy="44071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13</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7" name="矩形 16"/>
              <p:cNvSpPr>
                <a:spLocks noRot="1" noChangeAspect="1" noMove="1" noResize="1" noEditPoints="1" noAdjustHandles="1" noChangeArrowheads="1" noChangeShapeType="1" noTextEdit="1"/>
              </p:cNvSpPr>
              <p:nvPr/>
            </p:nvSpPr>
            <p:spPr bwMode="auto">
              <a:xfrm>
                <a:off x="1655676" y="2668265"/>
                <a:ext cx="432048" cy="440716"/>
              </a:xfrm>
              <a:prstGeom prst="rect">
                <a:avLst/>
              </a:prstGeom>
              <a:blipFill rotWithShape="1">
                <a:blip r:embed="rId14"/>
                <a:stretch>
                  <a:fillRect l="-1964" t="-1872" r="-1800" b="-1724"/>
                </a:stretch>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bwMode="auto">
              <a:xfrm>
                <a:off x="1223628" y="2668265"/>
                <a:ext cx="432048" cy="44071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14</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8" name="矩形 17"/>
              <p:cNvSpPr>
                <a:spLocks noRot="1" noChangeAspect="1" noMove="1" noResize="1" noEditPoints="1" noAdjustHandles="1" noChangeArrowheads="1" noChangeShapeType="1" noTextEdit="1"/>
              </p:cNvSpPr>
              <p:nvPr/>
            </p:nvSpPr>
            <p:spPr bwMode="auto">
              <a:xfrm>
                <a:off x="1223628" y="2668265"/>
                <a:ext cx="432048" cy="440716"/>
              </a:xfrm>
              <a:prstGeom prst="rect">
                <a:avLst/>
              </a:prstGeom>
              <a:blipFill rotWithShape="1">
                <a:blip r:embed="rId15"/>
                <a:stretch>
                  <a:fillRect l="-1907" t="-1872" r="-1710" b="-1724"/>
                </a:stretch>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bwMode="auto">
              <a:xfrm>
                <a:off x="791580" y="2668265"/>
                <a:ext cx="432048" cy="44071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15</m:t>
                          </m:r>
                        </m:sub>
                      </m:sSub>
                    </m:oMath>
                  </m:oMathPara>
                </a14:m>
                <a:endParaRPr lang="en-US" altLang="zh-CN" sz="1400" b="0" u="none" dirty="0">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9" name="矩形 18"/>
              <p:cNvSpPr>
                <a:spLocks noRot="1" noChangeAspect="1" noMove="1" noResize="1" noEditPoints="1" noAdjustHandles="1" noChangeArrowheads="1" noChangeShapeType="1" noTextEdit="1"/>
              </p:cNvSpPr>
              <p:nvPr/>
            </p:nvSpPr>
            <p:spPr bwMode="auto">
              <a:xfrm>
                <a:off x="791580" y="2668265"/>
                <a:ext cx="432048" cy="440716"/>
              </a:xfrm>
              <a:prstGeom prst="rect">
                <a:avLst/>
              </a:prstGeom>
              <a:blipFill rotWithShape="1">
                <a:blip r:embed="rId16"/>
                <a:stretch>
                  <a:fillRect l="-1849" t="-1872" r="-1768" b="-1724"/>
                </a:stretch>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20" name="直接箭头连接符 19"/>
          <p:cNvCxnSpPr/>
          <p:nvPr/>
        </p:nvCxnSpPr>
        <p:spPr bwMode="auto">
          <a:xfrm>
            <a:off x="863588" y="3108981"/>
            <a:ext cx="360040" cy="474617"/>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1" name="直接箭头连接符 20"/>
          <p:cNvCxnSpPr/>
          <p:nvPr/>
        </p:nvCxnSpPr>
        <p:spPr bwMode="auto">
          <a:xfrm flipH="1">
            <a:off x="1545640" y="3108981"/>
            <a:ext cx="38028" cy="474617"/>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2" name="直接箭头连接符 21"/>
          <p:cNvCxnSpPr/>
          <p:nvPr/>
        </p:nvCxnSpPr>
        <p:spPr bwMode="auto">
          <a:xfrm>
            <a:off x="2879812" y="3108981"/>
            <a:ext cx="132141" cy="474617"/>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3" name="直接箭头连接符 22"/>
          <p:cNvCxnSpPr/>
          <p:nvPr/>
        </p:nvCxnSpPr>
        <p:spPr bwMode="auto">
          <a:xfrm flipH="1">
            <a:off x="3341926" y="3108981"/>
            <a:ext cx="113950" cy="474617"/>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4" name="直接箭头连接符 23"/>
          <p:cNvCxnSpPr/>
          <p:nvPr/>
        </p:nvCxnSpPr>
        <p:spPr bwMode="auto">
          <a:xfrm>
            <a:off x="4608004" y="3108981"/>
            <a:ext cx="216024" cy="474617"/>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5" name="直接箭头连接符 24"/>
          <p:cNvCxnSpPr>
            <a:stCxn id="9" idx="2"/>
          </p:cNvCxnSpPr>
          <p:nvPr/>
        </p:nvCxnSpPr>
        <p:spPr bwMode="auto">
          <a:xfrm flipH="1">
            <a:off x="5146040" y="3108981"/>
            <a:ext cx="182044" cy="474617"/>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6" name="直接箭头连接符 25"/>
          <p:cNvCxnSpPr/>
          <p:nvPr/>
        </p:nvCxnSpPr>
        <p:spPr bwMode="auto">
          <a:xfrm>
            <a:off x="6768244" y="3108981"/>
            <a:ext cx="79835" cy="474617"/>
          </a:xfrm>
          <a:prstGeom prst="straightConnector1">
            <a:avLst/>
          </a:prstGeom>
          <a:solidFill>
            <a:schemeClr val="accent1"/>
          </a:solidFill>
          <a:ln w="19050" cap="flat" cmpd="sng" algn="ctr">
            <a:solidFill>
              <a:schemeClr val="tx1">
                <a:lumMod val="85000"/>
              </a:schemeClr>
            </a:solidFill>
            <a:prstDash val="solid"/>
            <a:round/>
            <a:headEnd type="none" w="med" len="med"/>
            <a:tailEnd type="triangle"/>
          </a:ln>
          <a:effectLst/>
        </p:spPr>
      </p:cxnSp>
      <p:cxnSp>
        <p:nvCxnSpPr>
          <p:cNvPr id="27" name="直接箭头连接符 26"/>
          <p:cNvCxnSpPr>
            <a:stCxn id="4" idx="2"/>
          </p:cNvCxnSpPr>
          <p:nvPr/>
        </p:nvCxnSpPr>
        <p:spPr bwMode="auto">
          <a:xfrm flipH="1">
            <a:off x="7128284" y="3108981"/>
            <a:ext cx="360040" cy="474617"/>
          </a:xfrm>
          <a:prstGeom prst="straightConnector1">
            <a:avLst/>
          </a:prstGeom>
          <a:solidFill>
            <a:schemeClr val="accent1"/>
          </a:solidFill>
          <a:ln w="19050" cap="flat" cmpd="sng" algn="ctr">
            <a:solidFill>
              <a:schemeClr val="tx1">
                <a:lumMod val="85000"/>
              </a:schemeClr>
            </a:solidFill>
            <a:prstDash val="solid"/>
            <a:round/>
            <a:headEnd type="none" w="med" len="med"/>
            <a:tailEnd type="triangle"/>
          </a:ln>
          <a:effectLst/>
        </p:spPr>
      </p:cxnSp>
      <p:grpSp>
        <p:nvGrpSpPr>
          <p:cNvPr id="28" name="组合 27"/>
          <p:cNvGrpSpPr/>
          <p:nvPr/>
        </p:nvGrpSpPr>
        <p:grpSpPr>
          <a:xfrm>
            <a:off x="791580" y="1854637"/>
            <a:ext cx="396044" cy="813629"/>
            <a:chOff x="791580" y="1520788"/>
            <a:chExt cx="396044" cy="864096"/>
          </a:xfrm>
        </p:grpSpPr>
        <p:cxnSp>
          <p:nvCxnSpPr>
            <p:cNvPr id="109" name="直接箭头连接符 108"/>
            <p:cNvCxnSpPr>
              <a:stCxn id="19" idx="0"/>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110" name="椭圆 109"/>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111" name="直接箭头连接符 110"/>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112" name="文本框 111"/>
                <p:cNvSpPr txBox="1"/>
                <p:nvPr/>
              </p:nvSpPr>
              <p:spPr>
                <a:xfrm>
                  <a:off x="791580" y="1794018"/>
                  <a:ext cx="360040" cy="3157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𝟏𝟓</m:t>
                            </m:r>
                          </m:sup>
                        </m:sSup>
                      </m:oMath>
                    </m:oMathPara>
                  </a14:m>
                  <a:endParaRPr lang="zh-CN" altLang="en-US" u="none" dirty="0"/>
                </a:p>
              </p:txBody>
            </p:sp>
          </mc:Choice>
          <mc:Fallback>
            <p:sp>
              <p:nvSpPr>
                <p:cNvPr id="112" name="文本框 111"/>
                <p:cNvSpPr txBox="1">
                  <a:spLocks noRot="1" noChangeAspect="1" noMove="1" noResize="1" noEditPoints="1" noAdjustHandles="1" noChangeArrowheads="1" noChangeShapeType="1" noTextEdit="1"/>
                </p:cNvSpPr>
                <p:nvPr/>
              </p:nvSpPr>
              <p:spPr>
                <a:xfrm>
                  <a:off x="791580" y="1794018"/>
                  <a:ext cx="360040" cy="315792"/>
                </a:xfrm>
                <a:prstGeom prst="rect">
                  <a:avLst/>
                </a:prstGeom>
                <a:blipFill rotWithShape="1">
                  <a:blip r:embed="rId17"/>
                </a:blipFill>
              </p:spPr>
              <p:txBody>
                <a:bodyPr/>
                <a:lstStyle/>
                <a:p>
                  <a:r>
                    <a:rPr lang="zh-CN" altLang="en-US">
                      <a:noFill/>
                    </a:rPr>
                    <a:t> </a:t>
                  </a:r>
                </a:p>
              </p:txBody>
            </p:sp>
          </mc:Fallback>
        </mc:AlternateContent>
      </p:grpSp>
      <p:grpSp>
        <p:nvGrpSpPr>
          <p:cNvPr id="29" name="组合 28"/>
          <p:cNvGrpSpPr/>
          <p:nvPr/>
        </p:nvGrpSpPr>
        <p:grpSpPr>
          <a:xfrm>
            <a:off x="1655676" y="1854637"/>
            <a:ext cx="396044" cy="813629"/>
            <a:chOff x="791580" y="1520788"/>
            <a:chExt cx="396044" cy="864096"/>
          </a:xfrm>
        </p:grpSpPr>
        <p:cxnSp>
          <p:nvCxnSpPr>
            <p:cNvPr id="105" name="直接箭头连接符 104"/>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106" name="椭圆 105"/>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107" name="直接箭头连接符 106"/>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108" name="文本框 107"/>
                <p:cNvSpPr txBox="1"/>
                <p:nvPr/>
              </p:nvSpPr>
              <p:spPr>
                <a:xfrm>
                  <a:off x="791580" y="1794018"/>
                  <a:ext cx="360040" cy="3157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𝟏𝟕</m:t>
                            </m:r>
                          </m:sup>
                        </m:sSup>
                      </m:oMath>
                    </m:oMathPara>
                  </a14:m>
                  <a:endParaRPr lang="zh-CN" altLang="en-US" u="none" dirty="0"/>
                </a:p>
              </p:txBody>
            </p:sp>
          </mc:Choice>
          <mc:Fallback>
            <p:sp>
              <p:nvSpPr>
                <p:cNvPr id="108" name="文本框 107"/>
                <p:cNvSpPr txBox="1">
                  <a:spLocks noRot="1" noChangeAspect="1" noMove="1" noResize="1" noEditPoints="1" noAdjustHandles="1" noChangeArrowheads="1" noChangeShapeType="1" noTextEdit="1"/>
                </p:cNvSpPr>
                <p:nvPr/>
              </p:nvSpPr>
              <p:spPr>
                <a:xfrm>
                  <a:off x="791580" y="1794018"/>
                  <a:ext cx="360040" cy="315792"/>
                </a:xfrm>
                <a:prstGeom prst="rect">
                  <a:avLst/>
                </a:prstGeom>
                <a:blipFill rotWithShape="1">
                  <a:blip r:embed="rId18"/>
                </a:blipFill>
              </p:spPr>
              <p:txBody>
                <a:bodyPr/>
                <a:lstStyle/>
                <a:p>
                  <a:r>
                    <a:rPr lang="zh-CN" altLang="en-US">
                      <a:noFill/>
                    </a:rPr>
                    <a:t> </a:t>
                  </a:r>
                </a:p>
              </p:txBody>
            </p:sp>
          </mc:Fallback>
        </mc:AlternateContent>
      </p:grpSp>
      <p:grpSp>
        <p:nvGrpSpPr>
          <p:cNvPr id="30" name="组合 29"/>
          <p:cNvGrpSpPr/>
          <p:nvPr/>
        </p:nvGrpSpPr>
        <p:grpSpPr>
          <a:xfrm>
            <a:off x="2976987" y="1853768"/>
            <a:ext cx="396044" cy="813629"/>
            <a:chOff x="791580" y="1520788"/>
            <a:chExt cx="396044" cy="864096"/>
          </a:xfrm>
        </p:grpSpPr>
        <p:cxnSp>
          <p:nvCxnSpPr>
            <p:cNvPr id="101" name="直接箭头连接符 100"/>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102" name="椭圆 101"/>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103" name="直接箭头连接符 102"/>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104" name="文本框 103"/>
                <p:cNvSpPr txBox="1"/>
                <p:nvPr/>
              </p:nvSpPr>
              <p:spPr>
                <a:xfrm>
                  <a:off x="791580" y="1794018"/>
                  <a:ext cx="360040" cy="3157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𝟐𝟏</m:t>
                            </m:r>
                          </m:sup>
                        </m:sSup>
                      </m:oMath>
                    </m:oMathPara>
                  </a14:m>
                  <a:endParaRPr lang="zh-CN" altLang="en-US" u="none" dirty="0"/>
                </a:p>
              </p:txBody>
            </p:sp>
          </mc:Choice>
          <mc:Fallback>
            <p:sp>
              <p:nvSpPr>
                <p:cNvPr id="104" name="文本框 103"/>
                <p:cNvSpPr txBox="1">
                  <a:spLocks noRot="1" noChangeAspect="1" noMove="1" noResize="1" noEditPoints="1" noAdjustHandles="1" noChangeArrowheads="1" noChangeShapeType="1" noTextEdit="1"/>
                </p:cNvSpPr>
                <p:nvPr/>
              </p:nvSpPr>
              <p:spPr>
                <a:xfrm>
                  <a:off x="791580" y="1794018"/>
                  <a:ext cx="360040" cy="315792"/>
                </a:xfrm>
                <a:prstGeom prst="rect">
                  <a:avLst/>
                </a:prstGeom>
                <a:blipFill rotWithShape="1">
                  <a:blip r:embed="rId19"/>
                </a:blipFill>
              </p:spPr>
              <p:txBody>
                <a:bodyPr/>
                <a:lstStyle/>
                <a:p>
                  <a:r>
                    <a:rPr lang="zh-CN" altLang="en-US">
                      <a:noFill/>
                    </a:rPr>
                    <a:t> </a:t>
                  </a:r>
                </a:p>
              </p:txBody>
            </p:sp>
          </mc:Fallback>
        </mc:AlternateContent>
      </p:grpSp>
      <p:grpSp>
        <p:nvGrpSpPr>
          <p:cNvPr id="31" name="组合 30"/>
          <p:cNvGrpSpPr/>
          <p:nvPr/>
        </p:nvGrpSpPr>
        <p:grpSpPr>
          <a:xfrm>
            <a:off x="5546080" y="1853768"/>
            <a:ext cx="396044" cy="813629"/>
            <a:chOff x="791580" y="1520788"/>
            <a:chExt cx="396044" cy="864096"/>
          </a:xfrm>
        </p:grpSpPr>
        <p:cxnSp>
          <p:nvCxnSpPr>
            <p:cNvPr id="97" name="直接箭头连接符 96"/>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98" name="椭圆 97"/>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99" name="直接箭头连接符 98"/>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100" name="文本框 99"/>
                <p:cNvSpPr txBox="1"/>
                <p:nvPr/>
              </p:nvSpPr>
              <p:spPr>
                <a:xfrm>
                  <a:off x="791580" y="1794018"/>
                  <a:ext cx="360040" cy="31258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𝟐𝟎</m:t>
                            </m:r>
                          </m:sup>
                        </m:sSup>
                      </m:oMath>
                    </m:oMathPara>
                  </a14:m>
                  <a:endParaRPr lang="zh-CN" altLang="en-US" u="none" dirty="0"/>
                </a:p>
              </p:txBody>
            </p:sp>
          </mc:Choice>
          <mc:Fallback>
            <p:sp>
              <p:nvSpPr>
                <p:cNvPr id="100" name="文本框 99"/>
                <p:cNvSpPr txBox="1">
                  <a:spLocks noRot="1" noChangeAspect="1" noMove="1" noResize="1" noEditPoints="1" noAdjustHandles="1" noChangeArrowheads="1" noChangeShapeType="1" noTextEdit="1"/>
                </p:cNvSpPr>
                <p:nvPr/>
              </p:nvSpPr>
              <p:spPr>
                <a:xfrm>
                  <a:off x="791580" y="1794018"/>
                  <a:ext cx="360040" cy="312586"/>
                </a:xfrm>
                <a:prstGeom prst="rect">
                  <a:avLst/>
                </a:prstGeom>
                <a:blipFill rotWithShape="1">
                  <a:blip r:embed="rId20"/>
                </a:blipFill>
              </p:spPr>
              <p:txBody>
                <a:bodyPr/>
                <a:lstStyle/>
                <a:p>
                  <a:r>
                    <a:rPr lang="zh-CN" altLang="en-US">
                      <a:noFill/>
                    </a:rPr>
                    <a:t> </a:t>
                  </a:r>
                </a:p>
              </p:txBody>
            </p:sp>
          </mc:Fallback>
        </mc:AlternateContent>
      </p:grpSp>
      <p:grpSp>
        <p:nvGrpSpPr>
          <p:cNvPr id="32" name="组合 31"/>
          <p:cNvGrpSpPr/>
          <p:nvPr/>
        </p:nvGrpSpPr>
        <p:grpSpPr>
          <a:xfrm>
            <a:off x="7070332" y="1852900"/>
            <a:ext cx="850040" cy="813629"/>
            <a:chOff x="791580" y="1520788"/>
            <a:chExt cx="441078" cy="864096"/>
          </a:xfrm>
        </p:grpSpPr>
        <p:cxnSp>
          <p:nvCxnSpPr>
            <p:cNvPr id="93" name="直接箭头连接符 92"/>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94" name="椭圆 93"/>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95" name="直接箭头连接符 94"/>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96" name="文本框 95"/>
                <p:cNvSpPr txBox="1"/>
                <p:nvPr/>
              </p:nvSpPr>
              <p:spPr>
                <a:xfrm>
                  <a:off x="791580" y="1794018"/>
                  <a:ext cx="441078" cy="31258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400" b="1" i="1" u="none" smtClean="0">
                            <a:solidFill>
                              <a:srgbClr val="000000"/>
                            </a:solidFill>
                            <a:latin typeface="Cambria Math" panose="02040503050406030204" pitchFamily="18" charset="0"/>
                          </a:rPr>
                          <m:t>𝟏</m:t>
                        </m:r>
                        <m:r>
                          <a:rPr lang="en-US" altLang="zh-CN" sz="1400" b="1" i="1" u="none" smtClean="0">
                            <a:solidFill>
                              <a:srgbClr val="000000"/>
                            </a:solidFill>
                            <a:latin typeface="Cambria Math" panose="02040503050406030204" pitchFamily="18" charset="0"/>
                          </a:rPr>
                          <m:t>+</m:t>
                        </m:r>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𝟖</m:t>
                            </m:r>
                          </m:sup>
                        </m:sSup>
                      </m:oMath>
                    </m:oMathPara>
                  </a14:m>
                  <a:endParaRPr lang="zh-CN" altLang="en-US" u="none" dirty="0"/>
                </a:p>
              </p:txBody>
            </p:sp>
          </mc:Choice>
          <mc:Fallback>
            <p:sp>
              <p:nvSpPr>
                <p:cNvPr id="96" name="文本框 95"/>
                <p:cNvSpPr txBox="1">
                  <a:spLocks noRot="1" noChangeAspect="1" noMove="1" noResize="1" noEditPoints="1" noAdjustHandles="1" noChangeArrowheads="1" noChangeShapeType="1" noTextEdit="1"/>
                </p:cNvSpPr>
                <p:nvPr/>
              </p:nvSpPr>
              <p:spPr>
                <a:xfrm>
                  <a:off x="791580" y="1794018"/>
                  <a:ext cx="441078" cy="312586"/>
                </a:xfrm>
                <a:prstGeom prst="rect">
                  <a:avLst/>
                </a:prstGeom>
                <a:blipFill rotWithShape="1">
                  <a:blip r:embed="rId21"/>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3" name="矩形 32"/>
              <p:cNvSpPr/>
              <p:nvPr/>
            </p:nvSpPr>
            <p:spPr bwMode="auto">
              <a:xfrm>
                <a:off x="804280" y="1556792"/>
                <a:ext cx="6900068" cy="300770"/>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mod</a:t>
                </a:r>
                <a14:m>
                  <m:oMath xmlns:m="http://schemas.openxmlformats.org/officeDocument/2006/math">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 </m:t>
                    </m:r>
                    <m:sSup>
                      <m:sSupPr>
                        <m:ctrlP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pPr>
                      <m:e>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2</m:t>
                        </m:r>
                      </m:e>
                      <m:sup>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31</m:t>
                        </m:r>
                      </m:sup>
                    </m:sSup>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1</m:t>
                    </m:r>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oMath>
                </a14:m>
                <a:endPar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p:txBody>
          </p:sp>
        </mc:Choice>
        <mc:Fallback>
          <p:sp>
            <p:nvSpPr>
              <p:cNvPr id="33" name="矩形 32"/>
              <p:cNvSpPr>
                <a:spLocks noRot="1" noChangeAspect="1" noMove="1" noResize="1" noEditPoints="1" noAdjustHandles="1" noChangeArrowheads="1" noChangeShapeType="1" noTextEdit="1"/>
              </p:cNvSpPr>
              <p:nvPr/>
            </p:nvSpPr>
            <p:spPr bwMode="auto">
              <a:xfrm>
                <a:off x="804280" y="1556792"/>
                <a:ext cx="6900068" cy="300770"/>
              </a:xfrm>
              <a:prstGeom prst="rect">
                <a:avLst/>
              </a:prstGeom>
              <a:blipFill rotWithShape="1">
                <a:blip r:embed="rId22"/>
                <a:stretch>
                  <a:fillRect l="-116" t="-2669" r="-112" b="-2471"/>
                </a:stretch>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34" name="连接符: 肘形 33"/>
          <p:cNvCxnSpPr>
            <a:stCxn id="33" idx="1"/>
            <a:endCxn id="19" idx="1"/>
          </p:cNvCxnSpPr>
          <p:nvPr/>
        </p:nvCxnSpPr>
        <p:spPr bwMode="auto">
          <a:xfrm rot="10800000" flipV="1">
            <a:off x="791580" y="1707177"/>
            <a:ext cx="12700" cy="1181446"/>
          </a:xfrm>
          <a:prstGeom prst="bentConnector3">
            <a:avLst>
              <a:gd name="adj1" fmla="val 1900000"/>
            </a:avLst>
          </a:prstGeom>
          <a:solidFill>
            <a:schemeClr val="accent1"/>
          </a:solidFill>
          <a:ln w="19050" cap="flat" cmpd="sng" algn="ctr">
            <a:solidFill>
              <a:srgbClr val="000000"/>
            </a:solidFill>
            <a:prstDash val="solid"/>
            <a:round/>
            <a:headEnd type="none" w="med" len="med"/>
            <a:tailEnd type="triangle"/>
          </a:ln>
          <a:effectLst/>
        </p:spPr>
      </p:cxnSp>
      <p:grpSp>
        <p:nvGrpSpPr>
          <p:cNvPr id="35" name="组合 34"/>
          <p:cNvGrpSpPr/>
          <p:nvPr/>
        </p:nvGrpSpPr>
        <p:grpSpPr>
          <a:xfrm>
            <a:off x="6693681" y="3583598"/>
            <a:ext cx="614623" cy="305111"/>
            <a:chOff x="1043608" y="3356992"/>
            <a:chExt cx="614623" cy="324036"/>
          </a:xfrm>
        </p:grpSpPr>
        <p:sp>
          <p:nvSpPr>
            <p:cNvPr id="89" name="矩形 88"/>
            <p:cNvSpPr/>
            <p:nvPr/>
          </p:nvSpPr>
          <p:spPr bwMode="auto">
            <a:xfrm>
              <a:off x="1079612" y="3356992"/>
              <a:ext cx="576064" cy="324036"/>
            </a:xfrm>
            <a:prstGeom prst="rect">
              <a:avLst/>
            </a:prstGeom>
            <a:noFill/>
            <a:ln w="15875" cap="flat" cmpd="sng" algn="ctr">
              <a:solidFill>
                <a:schemeClr val="tx1">
                  <a:lumMod val="8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90" name="直接连接符 89"/>
            <p:cNvCxnSpPr>
              <a:stCxn id="89" idx="0"/>
              <a:endCxn id="89" idx="2"/>
            </p:cNvCxnSpPr>
            <p:nvPr/>
          </p:nvCxnSpPr>
          <p:spPr bwMode="auto">
            <a:xfrm>
              <a:off x="1367644" y="3356992"/>
              <a:ext cx="0" cy="324036"/>
            </a:xfrm>
            <a:prstGeom prst="line">
              <a:avLst/>
            </a:prstGeom>
            <a:solidFill>
              <a:schemeClr val="accent1"/>
            </a:solidFill>
            <a:ln w="19050" cap="flat" cmpd="sng" algn="ctr">
              <a:solidFill>
                <a:schemeClr val="tx2">
                  <a:lumMod val="85000"/>
                </a:schemeClr>
              </a:solidFill>
              <a:prstDash val="solid"/>
              <a:round/>
              <a:headEnd type="none" w="med" len="med"/>
              <a:tailEnd type="none"/>
            </a:ln>
            <a:effectLst/>
          </p:spPr>
        </p:cxnSp>
        <p:sp>
          <p:nvSpPr>
            <p:cNvPr id="91" name="文本框 90"/>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92" name="文本框 91"/>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p:grpSp>
        <p:nvGrpSpPr>
          <p:cNvPr id="36" name="组合 35"/>
          <p:cNvGrpSpPr/>
          <p:nvPr/>
        </p:nvGrpSpPr>
        <p:grpSpPr>
          <a:xfrm>
            <a:off x="1041053" y="3583598"/>
            <a:ext cx="614623" cy="305111"/>
            <a:chOff x="1043608" y="3356992"/>
            <a:chExt cx="614623" cy="324036"/>
          </a:xfrm>
        </p:grpSpPr>
        <p:sp>
          <p:nvSpPr>
            <p:cNvPr id="85" name="矩形 84"/>
            <p:cNvSpPr/>
            <p:nvPr/>
          </p:nvSpPr>
          <p:spPr bwMode="auto">
            <a:xfrm>
              <a:off x="1079612" y="3356992"/>
              <a:ext cx="576064" cy="32403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86" name="直接连接符 85"/>
            <p:cNvCxnSpPr>
              <a:stCxn id="85" idx="0"/>
              <a:endCxn id="85" idx="2"/>
            </p:cNvCxnSpPr>
            <p:nvPr/>
          </p:nvCxnSpPr>
          <p:spPr bwMode="auto">
            <a:xfrm>
              <a:off x="1367644" y="3356992"/>
              <a:ext cx="0" cy="324036"/>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87" name="文本框 86"/>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88" name="文本框 87"/>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p:grpSp>
        <p:nvGrpSpPr>
          <p:cNvPr id="37" name="组合 36"/>
          <p:cNvGrpSpPr/>
          <p:nvPr/>
        </p:nvGrpSpPr>
        <p:grpSpPr>
          <a:xfrm>
            <a:off x="4677457" y="3583598"/>
            <a:ext cx="614623" cy="305111"/>
            <a:chOff x="1043608" y="3356992"/>
            <a:chExt cx="614623" cy="324036"/>
          </a:xfrm>
        </p:grpSpPr>
        <p:sp>
          <p:nvSpPr>
            <p:cNvPr id="81" name="矩形 80"/>
            <p:cNvSpPr/>
            <p:nvPr/>
          </p:nvSpPr>
          <p:spPr bwMode="auto">
            <a:xfrm>
              <a:off x="1079612" y="3356992"/>
              <a:ext cx="576064" cy="32403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82" name="直接连接符 81"/>
            <p:cNvCxnSpPr>
              <a:stCxn id="81" idx="0"/>
              <a:endCxn id="81" idx="2"/>
            </p:cNvCxnSpPr>
            <p:nvPr/>
          </p:nvCxnSpPr>
          <p:spPr bwMode="auto">
            <a:xfrm>
              <a:off x="1367644" y="3356992"/>
              <a:ext cx="0" cy="324036"/>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83" name="文本框 82"/>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84" name="文本框 83"/>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p:grpSp>
        <p:nvGrpSpPr>
          <p:cNvPr id="38" name="组合 37"/>
          <p:cNvGrpSpPr/>
          <p:nvPr/>
        </p:nvGrpSpPr>
        <p:grpSpPr>
          <a:xfrm>
            <a:off x="2866282" y="3583598"/>
            <a:ext cx="614623" cy="305111"/>
            <a:chOff x="1043608" y="3356992"/>
            <a:chExt cx="614623" cy="324036"/>
          </a:xfrm>
        </p:grpSpPr>
        <p:sp>
          <p:nvSpPr>
            <p:cNvPr id="77" name="矩形 76"/>
            <p:cNvSpPr/>
            <p:nvPr/>
          </p:nvSpPr>
          <p:spPr bwMode="auto">
            <a:xfrm>
              <a:off x="1079612" y="3356992"/>
              <a:ext cx="576064" cy="32403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78" name="直接连接符 77"/>
            <p:cNvCxnSpPr>
              <a:stCxn id="77" idx="0"/>
              <a:endCxn id="77" idx="2"/>
            </p:cNvCxnSpPr>
            <p:nvPr/>
          </p:nvCxnSpPr>
          <p:spPr bwMode="auto">
            <a:xfrm>
              <a:off x="1367644" y="3356992"/>
              <a:ext cx="0" cy="324036"/>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79" name="文本框 78"/>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80" name="文本框 79"/>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p:sp>
        <p:nvSpPr>
          <p:cNvPr id="39" name="流程图: 或者 38"/>
          <p:cNvSpPr/>
          <p:nvPr/>
        </p:nvSpPr>
        <p:spPr bwMode="auto">
          <a:xfrm>
            <a:off x="1223660" y="4126017"/>
            <a:ext cx="288000" cy="271180"/>
          </a:xfrm>
          <a:prstGeom prst="flowChartOr">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40" name="矩形 39"/>
              <p:cNvSpPr/>
              <p:nvPr/>
            </p:nvSpPr>
            <p:spPr bwMode="auto">
              <a:xfrm>
                <a:off x="1096352" y="4539279"/>
                <a:ext cx="542615" cy="271179"/>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bPr>
                        <m:e>
                          <m: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𝑹</m:t>
                          </m:r>
                        </m:e>
                        <m:sub>
                          <m: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𝟏</m:t>
                          </m:r>
                        </m:sub>
                      </m:sSub>
                    </m:oMath>
                  </m:oMathPara>
                </a14:m>
                <a:endParaRPr kumimoji="0" lang="zh-CN" altLang="en-US" sz="180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p:txBody>
          </p:sp>
        </mc:Choice>
        <mc:Fallback>
          <p:sp>
            <p:nvSpPr>
              <p:cNvPr id="40" name="矩形 39"/>
              <p:cNvSpPr>
                <a:spLocks noRot="1" noChangeAspect="1" noMove="1" noResize="1" noEditPoints="1" noAdjustHandles="1" noChangeArrowheads="1" noChangeShapeType="1" noTextEdit="1"/>
              </p:cNvSpPr>
              <p:nvPr/>
            </p:nvSpPr>
            <p:spPr bwMode="auto">
              <a:xfrm>
                <a:off x="1096352" y="4539279"/>
                <a:ext cx="542615" cy="271179"/>
              </a:xfrm>
              <a:prstGeom prst="rect">
                <a:avLst/>
              </a:prstGeom>
              <a:blipFill rotWithShape="1">
                <a:blip r:embed="rId23"/>
                <a:stretch>
                  <a:fillRect l="-1467" t="-3154" r="-1398" b="-2921"/>
                </a:stretch>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41" name="直接箭头连接符 40"/>
          <p:cNvCxnSpPr>
            <a:stCxn id="85" idx="2"/>
            <a:endCxn id="39" idx="0"/>
          </p:cNvCxnSpPr>
          <p:nvPr/>
        </p:nvCxnSpPr>
        <p:spPr bwMode="auto">
          <a:xfrm>
            <a:off x="1365089" y="3888709"/>
            <a:ext cx="2571" cy="23730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42" name="直接箭头连接符 41"/>
          <p:cNvCxnSpPr>
            <a:stCxn id="40" idx="2"/>
          </p:cNvCxnSpPr>
          <p:nvPr/>
        </p:nvCxnSpPr>
        <p:spPr bwMode="auto">
          <a:xfrm>
            <a:off x="1367660" y="4810457"/>
            <a:ext cx="0" cy="196991"/>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43" name="直接箭头连接符 42"/>
          <p:cNvCxnSpPr>
            <a:stCxn id="40" idx="0"/>
            <a:endCxn id="39" idx="4"/>
          </p:cNvCxnSpPr>
          <p:nvPr/>
        </p:nvCxnSpPr>
        <p:spPr bwMode="auto">
          <a:xfrm flipV="1">
            <a:off x="1367660" y="4397197"/>
            <a:ext cx="0" cy="142082"/>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grpSp>
        <p:nvGrpSpPr>
          <p:cNvPr id="44" name="组合 43"/>
          <p:cNvGrpSpPr/>
          <p:nvPr/>
        </p:nvGrpSpPr>
        <p:grpSpPr>
          <a:xfrm>
            <a:off x="1223660" y="5007449"/>
            <a:ext cx="288000" cy="271180"/>
            <a:chOff x="611560" y="4329100"/>
            <a:chExt cx="288032" cy="288032"/>
          </a:xfrm>
        </p:grpSpPr>
        <p:sp>
          <p:nvSpPr>
            <p:cNvPr id="74" name="矩形 73"/>
            <p:cNvSpPr/>
            <p:nvPr/>
          </p:nvSpPr>
          <p:spPr bwMode="auto">
            <a:xfrm>
              <a:off x="611560" y="4329100"/>
              <a:ext cx="288032" cy="288032"/>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75" name="直接连接符 74"/>
            <p:cNvCxnSpPr>
              <a:stCxn id="74" idx="0"/>
              <a:endCxn id="74" idx="2"/>
            </p:cNvCxnSpPr>
            <p:nvPr/>
          </p:nvCxnSpPr>
          <p:spPr bwMode="auto">
            <a:xfrm>
              <a:off x="755576" y="4329100"/>
              <a:ext cx="0" cy="288032"/>
            </a:xfrm>
            <a:prstGeom prst="line">
              <a:avLst/>
            </a:prstGeom>
            <a:ln w="15875">
              <a:solidFill>
                <a:srgbClr val="000000"/>
              </a:solidFill>
              <a:headEnd type="none" w="med" len="med"/>
              <a:tailEnd type="none"/>
            </a:ln>
          </p:spPr>
          <p:style>
            <a:lnRef idx="1">
              <a:schemeClr val="dk1"/>
            </a:lnRef>
            <a:fillRef idx="0">
              <a:schemeClr val="dk1"/>
            </a:fillRef>
            <a:effectRef idx="0">
              <a:schemeClr val="dk1"/>
            </a:effectRef>
            <a:fontRef idx="minor">
              <a:schemeClr val="tx1"/>
            </a:fontRef>
          </p:style>
        </p:cxnSp>
        <p:cxnSp>
          <p:nvCxnSpPr>
            <p:cNvPr id="76" name="直接连接符 75"/>
            <p:cNvCxnSpPr>
              <a:stCxn id="74" idx="1"/>
              <a:endCxn id="74" idx="3"/>
            </p:cNvCxnSpPr>
            <p:nvPr/>
          </p:nvCxnSpPr>
          <p:spPr bwMode="auto">
            <a:xfrm>
              <a:off x="611560" y="4473116"/>
              <a:ext cx="288032" cy="0"/>
            </a:xfrm>
            <a:prstGeom prst="line">
              <a:avLst/>
            </a:prstGeom>
            <a:solidFill>
              <a:schemeClr val="accent1"/>
            </a:solidFill>
            <a:ln w="15875" cap="flat" cmpd="sng" algn="ctr">
              <a:solidFill>
                <a:srgbClr val="000000"/>
              </a:solidFill>
              <a:prstDash val="solid"/>
              <a:round/>
              <a:headEnd type="none" w="med" len="med"/>
              <a:tailEnd type="none"/>
            </a:ln>
            <a:effectLst/>
          </p:spPr>
        </p:cxnSp>
      </p:grpSp>
      <p:grpSp>
        <p:nvGrpSpPr>
          <p:cNvPr id="45" name="组合 44"/>
          <p:cNvGrpSpPr/>
          <p:nvPr/>
        </p:nvGrpSpPr>
        <p:grpSpPr>
          <a:xfrm>
            <a:off x="3923960" y="4126017"/>
            <a:ext cx="288000" cy="271180"/>
            <a:chOff x="611560" y="4329100"/>
            <a:chExt cx="288032" cy="288032"/>
          </a:xfrm>
        </p:grpSpPr>
        <p:sp>
          <p:nvSpPr>
            <p:cNvPr id="71" name="矩形 70"/>
            <p:cNvSpPr/>
            <p:nvPr/>
          </p:nvSpPr>
          <p:spPr bwMode="auto">
            <a:xfrm>
              <a:off x="611560" y="4329100"/>
              <a:ext cx="288032" cy="288032"/>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72" name="直接连接符 71"/>
            <p:cNvCxnSpPr>
              <a:stCxn id="71" idx="0"/>
              <a:endCxn id="71" idx="2"/>
            </p:cNvCxnSpPr>
            <p:nvPr/>
          </p:nvCxnSpPr>
          <p:spPr bwMode="auto">
            <a:xfrm>
              <a:off x="755576" y="4329100"/>
              <a:ext cx="0" cy="288032"/>
            </a:xfrm>
            <a:prstGeom prst="line">
              <a:avLst/>
            </a:prstGeom>
            <a:ln w="15875">
              <a:solidFill>
                <a:srgbClr val="000000"/>
              </a:solidFill>
              <a:headEnd type="none" w="med" len="med"/>
              <a:tailEnd type="none"/>
            </a:ln>
          </p:spPr>
          <p:style>
            <a:lnRef idx="1">
              <a:schemeClr val="dk1"/>
            </a:lnRef>
            <a:fillRef idx="0">
              <a:schemeClr val="dk1"/>
            </a:fillRef>
            <a:effectRef idx="0">
              <a:schemeClr val="dk1"/>
            </a:effectRef>
            <a:fontRef idx="minor">
              <a:schemeClr val="tx1"/>
            </a:fontRef>
          </p:style>
        </p:cxnSp>
        <p:cxnSp>
          <p:nvCxnSpPr>
            <p:cNvPr id="73" name="直接连接符 72"/>
            <p:cNvCxnSpPr>
              <a:stCxn id="71" idx="1"/>
              <a:endCxn id="71" idx="3"/>
            </p:cNvCxnSpPr>
            <p:nvPr/>
          </p:nvCxnSpPr>
          <p:spPr bwMode="auto">
            <a:xfrm>
              <a:off x="611560" y="4473116"/>
              <a:ext cx="288032" cy="0"/>
            </a:xfrm>
            <a:prstGeom prst="line">
              <a:avLst/>
            </a:prstGeom>
            <a:solidFill>
              <a:schemeClr val="accent1"/>
            </a:solidFill>
            <a:ln w="15875" cap="flat" cmpd="sng" algn="ctr">
              <a:solidFill>
                <a:srgbClr val="000000"/>
              </a:solidFill>
              <a:prstDash val="solid"/>
              <a:round/>
              <a:headEnd type="none" w="med" len="med"/>
              <a:tailEnd type="none"/>
            </a:ln>
            <a:effectLst/>
          </p:spPr>
        </p:cxnSp>
      </p:grpSp>
      <p:cxnSp>
        <p:nvCxnSpPr>
          <p:cNvPr id="46" name="直接箭头连接符 45"/>
          <p:cNvCxnSpPr>
            <a:stCxn id="39" idx="6"/>
            <a:endCxn id="71" idx="1"/>
          </p:cNvCxnSpPr>
          <p:nvPr/>
        </p:nvCxnSpPr>
        <p:spPr bwMode="auto">
          <a:xfrm>
            <a:off x="1511660" y="4261607"/>
            <a:ext cx="2412300"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47" name="矩形 46"/>
              <p:cNvSpPr/>
              <p:nvPr/>
            </p:nvSpPr>
            <p:spPr bwMode="auto">
              <a:xfrm>
                <a:off x="3796652" y="4539278"/>
                <a:ext cx="542615" cy="271179"/>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bPr>
                        <m:e>
                          <m: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𝑹</m:t>
                          </m:r>
                        </m:e>
                        <m:sub>
                          <m: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𝟐</m:t>
                          </m:r>
                        </m:sub>
                      </m:sSub>
                    </m:oMath>
                  </m:oMathPara>
                </a14:m>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47" name="矩形 46"/>
              <p:cNvSpPr>
                <a:spLocks noRot="1" noChangeAspect="1" noMove="1" noResize="1" noEditPoints="1" noAdjustHandles="1" noChangeArrowheads="1" noChangeShapeType="1" noTextEdit="1"/>
              </p:cNvSpPr>
              <p:nvPr/>
            </p:nvSpPr>
            <p:spPr bwMode="auto">
              <a:xfrm>
                <a:off x="3796652" y="4539278"/>
                <a:ext cx="542615" cy="271179"/>
              </a:xfrm>
              <a:prstGeom prst="rect">
                <a:avLst/>
              </a:prstGeom>
              <a:blipFill rotWithShape="1">
                <a:blip r:embed="rId24"/>
                <a:stretch>
                  <a:fillRect l="-1519" t="-3154" r="-1347" b="-2922"/>
                </a:stretch>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48" name="直接箭头连接符 47"/>
          <p:cNvCxnSpPr>
            <a:stCxn id="47" idx="0"/>
            <a:endCxn id="71" idx="2"/>
          </p:cNvCxnSpPr>
          <p:nvPr/>
        </p:nvCxnSpPr>
        <p:spPr bwMode="auto">
          <a:xfrm flipV="1">
            <a:off x="4067960" y="4397197"/>
            <a:ext cx="0" cy="142081"/>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49" name="连接符: 肘形 48"/>
          <p:cNvCxnSpPr>
            <a:endCxn id="74" idx="3"/>
          </p:cNvCxnSpPr>
          <p:nvPr/>
        </p:nvCxnSpPr>
        <p:spPr bwMode="auto">
          <a:xfrm rot="10800000" flipV="1">
            <a:off x="1511660" y="3888709"/>
            <a:ext cx="1678658" cy="1254330"/>
          </a:xfrm>
          <a:prstGeom prst="bentConnector3">
            <a:avLst>
              <a:gd name="adj1" fmla="val -101"/>
            </a:avLst>
          </a:prstGeom>
          <a:solidFill>
            <a:schemeClr val="accent1"/>
          </a:solidFill>
          <a:ln w="19050" cap="flat" cmpd="sng" algn="ctr">
            <a:solidFill>
              <a:srgbClr val="000000"/>
            </a:solidFill>
            <a:prstDash val="solid"/>
            <a:round/>
            <a:headEnd type="none" w="med" len="med"/>
            <a:tailEnd type="triangle"/>
          </a:ln>
          <a:effectLst/>
        </p:spPr>
      </p:cxnSp>
      <p:sp>
        <p:nvSpPr>
          <p:cNvPr id="50" name="流程图: 或者 49"/>
          <p:cNvSpPr/>
          <p:nvPr/>
        </p:nvSpPr>
        <p:spPr bwMode="auto">
          <a:xfrm>
            <a:off x="3923960" y="5006613"/>
            <a:ext cx="288000" cy="271180"/>
          </a:xfrm>
          <a:prstGeom prst="flowChartOr">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51" name="直接箭头连接符 50"/>
          <p:cNvCxnSpPr>
            <a:stCxn id="47" idx="2"/>
            <a:endCxn id="50" idx="0"/>
          </p:cNvCxnSpPr>
          <p:nvPr/>
        </p:nvCxnSpPr>
        <p:spPr bwMode="auto">
          <a:xfrm>
            <a:off x="4067960" y="4810456"/>
            <a:ext cx="0" cy="196157"/>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52" name="矩形 51"/>
          <p:cNvSpPr/>
          <p:nvPr/>
        </p:nvSpPr>
        <p:spPr bwMode="auto">
          <a:xfrm>
            <a:off x="1023376" y="5420708"/>
            <a:ext cx="3458937" cy="311527"/>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dirty="0">
                <a:ln>
                  <a:noFill/>
                </a:ln>
                <a:solidFill>
                  <a:srgbClr val="000000"/>
                </a:solidFill>
                <a:latin typeface="Arial" panose="020B0604020202020204" pitchFamily="34" charset="0"/>
                <a:ea typeface="宋体" panose="02010600030101010101" pitchFamily="2" charset="-122"/>
              </a:rPr>
              <a:t>&lt;&lt;&lt;16</a:t>
            </a:r>
            <a:endParaRPr kumimoji="0" lang="zh-CN" altLang="en-US" sz="1400" u="none" strike="noStrike" cap="none" normalizeH="0" baseline="0" dirty="0">
              <a:ln>
                <a:noFill/>
              </a:ln>
              <a:solidFill>
                <a:srgbClr val="000000"/>
              </a:solidFill>
              <a:latin typeface="Arial" panose="020B0604020202020204" pitchFamily="34" charset="0"/>
              <a:ea typeface="宋体" panose="02010600030101010101" pitchFamily="2" charset="-122"/>
            </a:endParaRPr>
          </a:p>
        </p:txBody>
      </p:sp>
      <p:cxnSp>
        <p:nvCxnSpPr>
          <p:cNvPr id="53" name="直接箭头连接符 52"/>
          <p:cNvCxnSpPr>
            <a:stCxn id="74" idx="2"/>
          </p:cNvCxnSpPr>
          <p:nvPr/>
        </p:nvCxnSpPr>
        <p:spPr bwMode="auto">
          <a:xfrm flipH="1">
            <a:off x="1365089" y="5278628"/>
            <a:ext cx="2571" cy="14208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54" name="直接箭头连接符 53"/>
          <p:cNvCxnSpPr>
            <a:stCxn id="50" idx="4"/>
          </p:cNvCxnSpPr>
          <p:nvPr/>
        </p:nvCxnSpPr>
        <p:spPr bwMode="auto">
          <a:xfrm flipH="1">
            <a:off x="4067959" y="5277793"/>
            <a:ext cx="1" cy="142915"/>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55" name="矩形 54"/>
              <p:cNvSpPr/>
              <p:nvPr/>
            </p:nvSpPr>
            <p:spPr bwMode="auto">
              <a:xfrm>
                <a:off x="1096352" y="5929257"/>
                <a:ext cx="542615" cy="271179"/>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r>
                        <a:rPr kumimoji="0" lang="en-US" altLang="zh-CN" sz="12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𝑺</m:t>
                      </m:r>
                      <m:r>
                        <a:rPr kumimoji="0" lang="en-US" altLang="zh-CN" sz="12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sSub>
                        <m:sSubPr>
                          <m:ctrlPr>
                            <a:rPr kumimoji="0" lang="en-US" altLang="zh-CN" sz="120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bPr>
                        <m:e>
                          <m:r>
                            <a:rPr kumimoji="0" lang="en-US" altLang="zh-CN" sz="12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𝑳</m:t>
                          </m:r>
                        </m:e>
                        <m:sub>
                          <m:r>
                            <a:rPr kumimoji="0" lang="en-US" altLang="zh-CN" sz="12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𝟏</m:t>
                          </m:r>
                        </m:sub>
                      </m:sSub>
                    </m:oMath>
                  </m:oMathPara>
                </a14:m>
                <a:endParaRPr kumimoji="0" lang="zh-CN" altLang="en-US" sz="120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p:txBody>
          </p:sp>
        </mc:Choice>
        <mc:Fallback>
          <p:sp>
            <p:nvSpPr>
              <p:cNvPr id="55" name="矩形 54"/>
              <p:cNvSpPr>
                <a:spLocks noRot="1" noChangeAspect="1" noMove="1" noResize="1" noEditPoints="1" noAdjustHandles="1" noChangeArrowheads="1" noChangeShapeType="1" noTextEdit="1"/>
              </p:cNvSpPr>
              <p:nvPr/>
            </p:nvSpPr>
            <p:spPr bwMode="auto">
              <a:xfrm>
                <a:off x="1096352" y="5929257"/>
                <a:ext cx="542615" cy="271179"/>
              </a:xfrm>
              <a:prstGeom prst="rect">
                <a:avLst/>
              </a:prstGeom>
              <a:blipFill rotWithShape="1">
                <a:blip r:embed="rId25"/>
                <a:stretch>
                  <a:fillRect l="-1467" t="-3141" r="-1398" b="-2701"/>
                </a:stretch>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矩形 55"/>
              <p:cNvSpPr/>
              <p:nvPr/>
            </p:nvSpPr>
            <p:spPr bwMode="auto">
              <a:xfrm>
                <a:off x="3791610" y="5929196"/>
                <a:ext cx="542615" cy="271179"/>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14:m>
                  <m:oMathPara xmlns:m="http://schemas.openxmlformats.org/officeDocument/2006/math">
                    <m:oMathParaPr>
                      <m:jc m:val="centerGroup"/>
                    </m:oMathParaPr>
                    <m:oMath xmlns:m="http://schemas.openxmlformats.org/officeDocument/2006/math">
                      <m:r>
                        <a:rPr lang="en-US" altLang="zh-CN" sz="1200" i="1" u="none" smtClean="0">
                          <a:solidFill>
                            <a:srgbClr val="000000"/>
                          </a:solidFill>
                          <a:latin typeface="Cambria Math" panose="02040503050406030204" pitchFamily="18" charset="0"/>
                          <a:ea typeface="宋体" panose="02010600030101010101" pitchFamily="2" charset="-122"/>
                        </a:rPr>
                        <m:t>𝑺</m:t>
                      </m:r>
                      <m:r>
                        <a:rPr lang="en-US" altLang="zh-CN" sz="1200" i="1" u="none" smtClean="0">
                          <a:solidFill>
                            <a:srgbClr val="000000"/>
                          </a:solidFill>
                          <a:latin typeface="Cambria Math" panose="02040503050406030204" pitchFamily="18" charset="0"/>
                          <a:ea typeface="宋体" panose="02010600030101010101" pitchFamily="2" charset="-122"/>
                        </a:rPr>
                        <m:t>⋅</m:t>
                      </m:r>
                      <m:sSub>
                        <m:sSubPr>
                          <m:ctrlPr>
                            <a:rPr lang="en-US" altLang="zh-CN" sz="1200" i="1" u="none">
                              <a:solidFill>
                                <a:srgbClr val="000000"/>
                              </a:solidFill>
                              <a:latin typeface="Cambria Math" panose="02040503050406030204" pitchFamily="18" charset="0"/>
                              <a:ea typeface="宋体" panose="02010600030101010101" pitchFamily="2" charset="-122"/>
                            </a:rPr>
                          </m:ctrlPr>
                        </m:sSubPr>
                        <m:e>
                          <m:r>
                            <a:rPr lang="en-US" altLang="zh-CN" sz="1200" i="1" u="none">
                              <a:solidFill>
                                <a:srgbClr val="000000"/>
                              </a:solidFill>
                              <a:latin typeface="Cambria Math" panose="02040503050406030204" pitchFamily="18" charset="0"/>
                              <a:ea typeface="宋体" panose="02010600030101010101" pitchFamily="2" charset="-122"/>
                            </a:rPr>
                            <m:t>𝑳</m:t>
                          </m:r>
                        </m:e>
                        <m:sub>
                          <m:r>
                            <a:rPr lang="en-US" altLang="zh-CN" sz="1200" b="1" i="1" u="none" smtClean="0">
                              <a:solidFill>
                                <a:srgbClr val="000000"/>
                              </a:solidFill>
                              <a:latin typeface="Cambria Math" panose="02040503050406030204" pitchFamily="18" charset="0"/>
                              <a:ea typeface="宋体" panose="02010600030101010101" pitchFamily="2" charset="-122"/>
                            </a:rPr>
                            <m:t>𝟐</m:t>
                          </m:r>
                        </m:sub>
                      </m:sSub>
                    </m:oMath>
                  </m:oMathPara>
                </a14:m>
                <a:endParaRPr lang="zh-CN" altLang="en-US" sz="1200" i="1" u="none" dirty="0">
                  <a:solidFill>
                    <a:srgbClr val="000000"/>
                  </a:solidFill>
                  <a:latin typeface="Cambria Math" panose="02040503050406030204" pitchFamily="18"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56" name="矩形 55"/>
              <p:cNvSpPr>
                <a:spLocks noRot="1" noChangeAspect="1" noMove="1" noResize="1" noEditPoints="1" noAdjustHandles="1" noChangeArrowheads="1" noChangeShapeType="1" noTextEdit="1"/>
              </p:cNvSpPr>
              <p:nvPr/>
            </p:nvSpPr>
            <p:spPr bwMode="auto">
              <a:xfrm>
                <a:off x="3791610" y="5929196"/>
                <a:ext cx="542615" cy="271179"/>
              </a:xfrm>
              <a:prstGeom prst="rect">
                <a:avLst/>
              </a:prstGeom>
              <a:blipFill rotWithShape="1">
                <a:blip r:embed="rId26"/>
                <a:stretch>
                  <a:fillRect l="-1526" t="-3118" r="-1457" b="-85383"/>
                </a:stretch>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57" name="直接箭头连接符 56"/>
          <p:cNvCxnSpPr>
            <a:endCxn id="55" idx="0"/>
          </p:cNvCxnSpPr>
          <p:nvPr/>
        </p:nvCxnSpPr>
        <p:spPr bwMode="auto">
          <a:xfrm>
            <a:off x="1367660" y="5732235"/>
            <a:ext cx="0" cy="197022"/>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58" name="直接箭头连接符 57"/>
          <p:cNvCxnSpPr/>
          <p:nvPr/>
        </p:nvCxnSpPr>
        <p:spPr bwMode="auto">
          <a:xfrm>
            <a:off x="4070936" y="5732174"/>
            <a:ext cx="0" cy="197022"/>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59" name="连接符: 肘形 58"/>
          <p:cNvCxnSpPr>
            <a:stCxn id="55" idx="2"/>
            <a:endCxn id="40" idx="1"/>
          </p:cNvCxnSpPr>
          <p:nvPr/>
        </p:nvCxnSpPr>
        <p:spPr bwMode="auto">
          <a:xfrm rot="5400000" flipH="1">
            <a:off x="469222" y="5301998"/>
            <a:ext cx="1525567" cy="271308"/>
          </a:xfrm>
          <a:prstGeom prst="bentConnector4">
            <a:avLst>
              <a:gd name="adj1" fmla="val -14109"/>
              <a:gd name="adj2" fmla="val 184258"/>
            </a:avLst>
          </a:prstGeom>
          <a:solidFill>
            <a:schemeClr val="accent1"/>
          </a:solidFill>
          <a:ln w="19050" cap="flat" cmpd="sng" algn="ctr">
            <a:solidFill>
              <a:srgbClr val="000000"/>
            </a:solidFill>
            <a:prstDash val="solid"/>
            <a:round/>
            <a:headEnd type="none" w="med" len="med"/>
            <a:tailEnd type="triangle"/>
          </a:ln>
          <a:effectLst/>
        </p:spPr>
      </p:cxnSp>
      <p:cxnSp>
        <p:nvCxnSpPr>
          <p:cNvPr id="60" name="连接符: 肘形 59"/>
          <p:cNvCxnSpPr>
            <a:stCxn id="56" idx="2"/>
            <a:endCxn id="47" idx="3"/>
          </p:cNvCxnSpPr>
          <p:nvPr/>
        </p:nvCxnSpPr>
        <p:spPr bwMode="auto">
          <a:xfrm rot="5400000" flipH="1" flipV="1">
            <a:off x="3438338" y="5299446"/>
            <a:ext cx="1525507" cy="276349"/>
          </a:xfrm>
          <a:prstGeom prst="bentConnector4">
            <a:avLst>
              <a:gd name="adj1" fmla="val -14110"/>
              <a:gd name="adj2" fmla="val 182721"/>
            </a:avLst>
          </a:prstGeom>
          <a:solidFill>
            <a:schemeClr val="accent1"/>
          </a:solidFill>
          <a:ln w="19050" cap="flat" cmpd="sng" algn="ctr">
            <a:solidFill>
              <a:srgbClr val="000000"/>
            </a:solidFill>
            <a:prstDash val="solid"/>
            <a:round/>
            <a:headEnd type="none" w="med" len="med"/>
            <a:tailEnd type="triangle"/>
          </a:ln>
          <a:effectLst/>
        </p:spPr>
      </p:cxnSp>
      <p:cxnSp>
        <p:nvCxnSpPr>
          <p:cNvPr id="61" name="连接符: 肘形 60"/>
          <p:cNvCxnSpPr>
            <a:stCxn id="81" idx="2"/>
            <a:endCxn id="50" idx="6"/>
          </p:cNvCxnSpPr>
          <p:nvPr/>
        </p:nvCxnSpPr>
        <p:spPr bwMode="auto">
          <a:xfrm rot="5400000">
            <a:off x="3979980" y="4120690"/>
            <a:ext cx="1253494" cy="789533"/>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cxnSp>
        <p:nvCxnSpPr>
          <p:cNvPr id="63" name="连接符: 肘形 62"/>
          <p:cNvCxnSpPr>
            <a:stCxn id="71" idx="3"/>
            <a:endCxn id="33" idx="3"/>
          </p:cNvCxnSpPr>
          <p:nvPr/>
        </p:nvCxnSpPr>
        <p:spPr bwMode="auto">
          <a:xfrm flipV="1">
            <a:off x="4211960" y="1707177"/>
            <a:ext cx="3492388" cy="2554430"/>
          </a:xfrm>
          <a:prstGeom prst="bentConnector3">
            <a:avLst>
              <a:gd name="adj1" fmla="val 122003"/>
            </a:avLst>
          </a:prstGeom>
          <a:solidFill>
            <a:schemeClr val="accent1"/>
          </a:solidFill>
          <a:ln w="19050" cap="flat" cmpd="sng" algn="ctr">
            <a:solidFill>
              <a:srgbClr val="000000"/>
            </a:solidFill>
            <a:prstDash val="solid"/>
            <a:round/>
            <a:headEnd type="none" w="med" len="med"/>
            <a:tailEnd type="triangle"/>
          </a:ln>
          <a:effectLst/>
        </p:spPr>
      </p:cxnSp>
      <p:cxnSp>
        <p:nvCxnSpPr>
          <p:cNvPr id="64" name="连接符: 肘形 63"/>
          <p:cNvCxnSpPr/>
          <p:nvPr/>
        </p:nvCxnSpPr>
        <p:spPr bwMode="auto">
          <a:xfrm rot="5400000">
            <a:off x="6901595" y="4007370"/>
            <a:ext cx="237339" cy="16"/>
          </a:xfrm>
          <a:prstGeom prst="bentConnector3">
            <a:avLst/>
          </a:prstGeom>
          <a:solidFill>
            <a:schemeClr val="accent1"/>
          </a:solidFill>
          <a:ln w="19050" cap="flat" cmpd="sng" algn="ctr">
            <a:solidFill>
              <a:schemeClr val="tx1">
                <a:lumMod val="85000"/>
              </a:schemeClr>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66" name="文本框 65"/>
              <p:cNvSpPr txBox="1"/>
              <p:nvPr/>
            </p:nvSpPr>
            <p:spPr>
              <a:xfrm>
                <a:off x="1563790" y="3559767"/>
                <a:ext cx="576064" cy="31878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𝟎</m:t>
                          </m:r>
                        </m:sub>
                      </m:sSub>
                    </m:oMath>
                  </m:oMathPara>
                </a14:m>
                <a:endParaRPr lang="en-US" altLang="zh-CN" b="1" i="1" u="none" dirty="0">
                  <a:solidFill>
                    <a:srgbClr val="C00000"/>
                  </a:solidFill>
                </a:endParaRPr>
              </a:p>
            </p:txBody>
          </p:sp>
        </mc:Choice>
        <mc:Fallback>
          <p:sp>
            <p:nvSpPr>
              <p:cNvPr id="66" name="文本框 65"/>
              <p:cNvSpPr txBox="1">
                <a:spLocks noRot="1" noChangeAspect="1" noMove="1" noResize="1" noEditPoints="1" noAdjustHandles="1" noChangeArrowheads="1" noChangeShapeType="1" noTextEdit="1"/>
              </p:cNvSpPr>
              <p:nvPr/>
            </p:nvSpPr>
            <p:spPr>
              <a:xfrm>
                <a:off x="1563790" y="3559767"/>
                <a:ext cx="576064" cy="318781"/>
              </a:xfrm>
              <a:prstGeom prst="rect">
                <a:avLst/>
              </a:prstGeom>
              <a:blipFill rotWithShape="1">
                <a:blip r:embed="rId27"/>
                <a:stretch>
                  <a:fillRect l="-73" t="-186" r="94" b="1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7" name="文本框 66"/>
              <p:cNvSpPr txBox="1"/>
              <p:nvPr/>
            </p:nvSpPr>
            <p:spPr>
              <a:xfrm>
                <a:off x="3379955" y="3566288"/>
                <a:ext cx="576064" cy="31878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𝟏</m:t>
                          </m:r>
                        </m:sub>
                      </m:sSub>
                    </m:oMath>
                  </m:oMathPara>
                </a14:m>
                <a:endParaRPr lang="en-US" altLang="zh-CN" b="1" i="1" u="none" dirty="0">
                  <a:solidFill>
                    <a:srgbClr val="C00000"/>
                  </a:solidFill>
                </a:endParaRPr>
              </a:p>
            </p:txBody>
          </p:sp>
        </mc:Choice>
        <mc:Fallback>
          <p:sp>
            <p:nvSpPr>
              <p:cNvPr id="67" name="文本框 66"/>
              <p:cNvSpPr txBox="1">
                <a:spLocks noRot="1" noChangeAspect="1" noMove="1" noResize="1" noEditPoints="1" noAdjustHandles="1" noChangeArrowheads="1" noChangeShapeType="1" noTextEdit="1"/>
              </p:cNvSpPr>
              <p:nvPr/>
            </p:nvSpPr>
            <p:spPr>
              <a:xfrm>
                <a:off x="3379955" y="3566288"/>
                <a:ext cx="576064" cy="318781"/>
              </a:xfrm>
              <a:prstGeom prst="rect">
                <a:avLst/>
              </a:prstGeom>
              <a:blipFill rotWithShape="1">
                <a:blip r:embed="rId28"/>
                <a:stretch>
                  <a:fillRect l="-84" t="-40" r="105" b="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8" name="文本框 67"/>
              <p:cNvSpPr txBox="1"/>
              <p:nvPr/>
            </p:nvSpPr>
            <p:spPr>
              <a:xfrm>
                <a:off x="5144151" y="3569928"/>
                <a:ext cx="576064" cy="31878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𝟐</m:t>
                          </m:r>
                        </m:sub>
                      </m:sSub>
                    </m:oMath>
                  </m:oMathPara>
                </a14:m>
                <a:endParaRPr lang="en-US" altLang="zh-CN" b="1" i="1" u="none" dirty="0">
                  <a:solidFill>
                    <a:srgbClr val="C00000"/>
                  </a:solidFill>
                </a:endParaRPr>
              </a:p>
            </p:txBody>
          </p:sp>
        </mc:Choice>
        <mc:Fallback>
          <p:sp>
            <p:nvSpPr>
              <p:cNvPr id="68" name="文本框 67"/>
              <p:cNvSpPr txBox="1">
                <a:spLocks noRot="1" noChangeAspect="1" noMove="1" noResize="1" noEditPoints="1" noAdjustHandles="1" noChangeArrowheads="1" noChangeShapeType="1" noTextEdit="1"/>
              </p:cNvSpPr>
              <p:nvPr/>
            </p:nvSpPr>
            <p:spPr>
              <a:xfrm>
                <a:off x="5144151" y="3569928"/>
                <a:ext cx="576064" cy="318781"/>
              </a:xfrm>
              <a:prstGeom prst="rect">
                <a:avLst/>
              </a:prstGeom>
              <a:blipFill rotWithShape="1">
                <a:blip r:embed="rId29"/>
                <a:stretch>
                  <a:fillRect l="-3" t="-186" r="23" b="1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9" name="文本框 68"/>
              <p:cNvSpPr txBox="1"/>
              <p:nvPr/>
            </p:nvSpPr>
            <p:spPr>
              <a:xfrm>
                <a:off x="7177128" y="3559767"/>
                <a:ext cx="576064" cy="31878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𝟑</m:t>
                          </m:r>
                        </m:sub>
                      </m:sSub>
                    </m:oMath>
                  </m:oMathPara>
                </a14:m>
                <a:endParaRPr lang="en-US" altLang="zh-CN" b="1" i="1" u="none" dirty="0">
                  <a:solidFill>
                    <a:srgbClr val="C00000"/>
                  </a:solidFill>
                </a:endParaRPr>
              </a:p>
            </p:txBody>
          </p:sp>
        </mc:Choice>
        <mc:Fallback>
          <p:sp>
            <p:nvSpPr>
              <p:cNvPr id="69" name="文本框 68"/>
              <p:cNvSpPr txBox="1">
                <a:spLocks noRot="1" noChangeAspect="1" noMove="1" noResize="1" noEditPoints="1" noAdjustHandles="1" noChangeArrowheads="1" noChangeShapeType="1" noTextEdit="1"/>
              </p:cNvSpPr>
              <p:nvPr/>
            </p:nvSpPr>
            <p:spPr>
              <a:xfrm>
                <a:off x="7177128" y="3559767"/>
                <a:ext cx="576064" cy="318781"/>
              </a:xfrm>
              <a:prstGeom prst="rect">
                <a:avLst/>
              </a:prstGeom>
              <a:blipFill rotWithShape="1">
                <a:blip r:embed="rId30"/>
                <a:stretch>
                  <a:fillRect l="-62" t="-186" r="83" b="1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0" name="文本框 69"/>
              <p:cNvSpPr txBox="1"/>
              <p:nvPr/>
            </p:nvSpPr>
            <p:spPr>
              <a:xfrm>
                <a:off x="5216909" y="4261607"/>
                <a:ext cx="576064" cy="31878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600" b="1" i="1" u="none" smtClean="0">
                          <a:solidFill>
                            <a:srgbClr val="C00000"/>
                          </a:solidFill>
                          <a:latin typeface="Cambria Math" panose="02040503050406030204" pitchFamily="18" charset="0"/>
                        </a:rPr>
                        <m:t>𝑾</m:t>
                      </m:r>
                    </m:oMath>
                  </m:oMathPara>
                </a14:m>
                <a:endParaRPr lang="en-US" altLang="zh-CN" b="1" i="1" u="none" dirty="0">
                  <a:solidFill>
                    <a:srgbClr val="C00000"/>
                  </a:solidFill>
                </a:endParaRPr>
              </a:p>
            </p:txBody>
          </p:sp>
        </mc:Choice>
        <mc:Fallback>
          <p:sp>
            <p:nvSpPr>
              <p:cNvPr id="70" name="文本框 69"/>
              <p:cNvSpPr txBox="1">
                <a:spLocks noRot="1" noChangeAspect="1" noMove="1" noResize="1" noEditPoints="1" noAdjustHandles="1" noChangeArrowheads="1" noChangeShapeType="1" noTextEdit="1"/>
              </p:cNvSpPr>
              <p:nvPr/>
            </p:nvSpPr>
            <p:spPr>
              <a:xfrm>
                <a:off x="5216909" y="4261607"/>
                <a:ext cx="576064" cy="318781"/>
              </a:xfrm>
              <a:prstGeom prst="rect">
                <a:avLst/>
              </a:prstGeom>
              <a:blipFill rotWithShape="1">
                <a:blip r:embed="rId31"/>
                <a:stretch>
                  <a:fillRect l="-67" t="-38" r="87" b="42"/>
                </a:stretch>
              </a:blipFill>
            </p:spPr>
            <p:txBody>
              <a:bodyPr/>
              <a:lstStyle/>
              <a:p>
                <a:r>
                  <a:rPr lang="zh-CN" altLang="en-US">
                    <a:noFill/>
                  </a:rPr>
                  <a:t> </a:t>
                </a:r>
              </a:p>
            </p:txBody>
          </p:sp>
        </mc:Fallback>
      </mc:AlternateContent>
      <p:sp>
        <p:nvSpPr>
          <p:cNvPr id="113" name="内容占位符 1"/>
          <p:cNvSpPr>
            <a:spLocks noGrp="1"/>
          </p:cNvSpPr>
          <p:nvPr>
            <p:ph idx="1"/>
          </p:nvPr>
        </p:nvSpPr>
        <p:spPr>
          <a:xfrm>
            <a:off x="395536" y="928743"/>
            <a:ext cx="8229600" cy="537486"/>
          </a:xfrm>
        </p:spPr>
        <p:txBody>
          <a:bodyPr/>
          <a:lstStyle/>
          <a:p>
            <a:pPr marL="0" indent="0">
              <a:spcAft>
                <a:spcPts val="1800"/>
              </a:spcAft>
              <a:buNone/>
            </a:pPr>
            <a:r>
              <a:rPr lang="en-US" altLang="zh-CN" dirty="0">
                <a:solidFill>
                  <a:srgbClr val="FF0000"/>
                </a:solidFill>
              </a:rPr>
              <a:t>1. </a:t>
            </a:r>
            <a:r>
              <a:rPr lang="zh-CN" altLang="en-US" dirty="0">
                <a:solidFill>
                  <a:srgbClr val="FF0000"/>
                </a:solidFill>
              </a:rPr>
              <a:t>初始化阶段</a:t>
            </a:r>
            <a:endParaRPr lang="en-US" altLang="zh-CN" dirty="0">
              <a:solidFill>
                <a:srgbClr val="FF0000"/>
              </a:solidFill>
            </a:endParaRPr>
          </a:p>
        </p:txBody>
      </p:sp>
      <p:sp>
        <p:nvSpPr>
          <p:cNvPr id="115" name="矩形 114"/>
          <p:cNvSpPr/>
          <p:nvPr/>
        </p:nvSpPr>
        <p:spPr bwMode="auto">
          <a:xfrm>
            <a:off x="8170006" y="2822374"/>
            <a:ext cx="612068" cy="324036"/>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116" name="文本框 115"/>
              <p:cNvSpPr txBox="1"/>
              <p:nvPr/>
            </p:nvSpPr>
            <p:spPr>
              <a:xfrm>
                <a:off x="8071416" y="2835776"/>
                <a:ext cx="850040"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200" b="1" i="1" u="none" smtClean="0">
                          <a:solidFill>
                            <a:srgbClr val="C00000"/>
                          </a:solidFill>
                          <a:latin typeface="Cambria Math" panose="02040503050406030204" pitchFamily="18" charset="0"/>
                        </a:rPr>
                        <m:t>𝑾</m:t>
                      </m:r>
                      <m:r>
                        <a:rPr lang="en-US" altLang="zh-CN" sz="1200" b="1" i="1" u="none" smtClean="0">
                          <a:solidFill>
                            <a:srgbClr val="C00000"/>
                          </a:solidFill>
                          <a:latin typeface="Cambria Math" panose="02040503050406030204" pitchFamily="18" charset="0"/>
                        </a:rPr>
                        <m:t>≪</m:t>
                      </m:r>
                      <m:r>
                        <a:rPr lang="en-US" altLang="zh-CN" sz="1200" b="1" i="1" u="none" smtClean="0">
                          <a:solidFill>
                            <a:srgbClr val="C00000"/>
                          </a:solidFill>
                          <a:latin typeface="Cambria Math" panose="02040503050406030204" pitchFamily="18" charset="0"/>
                        </a:rPr>
                        <m:t>𝟏</m:t>
                      </m:r>
                    </m:oMath>
                  </m:oMathPara>
                </a14:m>
                <a:endParaRPr lang="en-US" altLang="zh-CN" sz="2000" b="1" i="1" u="none" dirty="0">
                  <a:solidFill>
                    <a:srgbClr val="C00000"/>
                  </a:solidFill>
                </a:endParaRPr>
              </a:p>
            </p:txBody>
          </p:sp>
        </mc:Choice>
        <mc:Fallback>
          <p:sp>
            <p:nvSpPr>
              <p:cNvPr id="116" name="文本框 115"/>
              <p:cNvSpPr txBox="1">
                <a:spLocks noRot="1" noChangeAspect="1" noMove="1" noResize="1" noEditPoints="1" noAdjustHandles="1" noChangeArrowheads="1" noChangeShapeType="1" noTextEdit="1"/>
              </p:cNvSpPr>
              <p:nvPr/>
            </p:nvSpPr>
            <p:spPr>
              <a:xfrm>
                <a:off x="8071416" y="2835776"/>
                <a:ext cx="850040" cy="276999"/>
              </a:xfrm>
              <a:prstGeom prst="rect">
                <a:avLst/>
              </a:prstGeom>
              <a:blipFill rotWithShape="1">
                <a:blip r:embed="rId32"/>
                <a:stretch>
                  <a:fillRect l="-67" t="-181" r="40" b="2"/>
                </a:stretch>
              </a:blipFill>
            </p:spPr>
            <p:txBody>
              <a:bodyPr/>
              <a:lstStyle/>
              <a:p>
                <a:r>
                  <a:rPr lang="zh-CN" alt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68760"/>
            <a:ext cx="8229600" cy="4824000"/>
          </a:xfrm>
        </p:spPr>
        <p:txBody>
          <a:bodyPr/>
          <a:lstStyle/>
          <a:p>
            <a:pPr marL="0" indent="0">
              <a:spcAft>
                <a:spcPts val="1800"/>
              </a:spcAft>
              <a:buNone/>
            </a:pPr>
            <a:r>
              <a:rPr lang="en-US" altLang="zh-CN" dirty="0">
                <a:solidFill>
                  <a:srgbClr val="FF0000"/>
                </a:solidFill>
              </a:rPr>
              <a:t>2. </a:t>
            </a:r>
            <a:r>
              <a:rPr lang="zh-CN" altLang="en-US" dirty="0">
                <a:solidFill>
                  <a:srgbClr val="FF0000"/>
                </a:solidFill>
              </a:rPr>
              <a:t>工作阶段</a:t>
            </a:r>
            <a:endParaRPr lang="en-US" altLang="zh-CN" dirty="0">
              <a:solidFill>
                <a:srgbClr val="FF0000"/>
              </a:solidFill>
            </a:endParaRPr>
          </a:p>
          <a:p>
            <a:pPr lvl="1"/>
            <a:r>
              <a:rPr lang="zh-CN" altLang="en-US" dirty="0"/>
              <a:t>算法进入产生密钥流阶段</a:t>
            </a:r>
            <a:endParaRPr lang="en-US" altLang="zh-CN" dirty="0"/>
          </a:p>
          <a:p>
            <a:pPr lvl="1"/>
            <a:r>
              <a:rPr lang="en-US" altLang="zh-CN" dirty="0" err="1"/>
              <a:t>KeystreamGeneration</a:t>
            </a:r>
            <a:r>
              <a:rPr lang="en-US" altLang="zh-CN" dirty="0"/>
              <a:t>()</a:t>
            </a:r>
            <a:endParaRPr lang="en-US" altLang="zh-CN" dirty="0"/>
          </a:p>
          <a:p>
            <a:pPr lvl="1">
              <a:lnSpc>
                <a:spcPct val="100000"/>
              </a:lnSpc>
              <a:buNone/>
            </a:pPr>
            <a:r>
              <a:rPr lang="en-US" altLang="zh-CN" dirty="0"/>
              <a:t>             </a:t>
            </a:r>
            <a:r>
              <a:rPr lang="en-US" altLang="zh-CN" dirty="0" err="1"/>
              <a:t>BitReorganization</a:t>
            </a:r>
            <a:r>
              <a:rPr lang="en-US" altLang="zh-CN" dirty="0"/>
              <a:t>();</a:t>
            </a:r>
            <a:endParaRPr lang="en-US" altLang="zh-CN" dirty="0"/>
          </a:p>
          <a:p>
            <a:pPr lvl="1">
              <a:lnSpc>
                <a:spcPct val="100000"/>
              </a:lnSpc>
              <a:buNone/>
            </a:pPr>
            <a:r>
              <a:rPr lang="en-US" altLang="zh-CN" i="1" dirty="0"/>
              <a:t>             Z</a:t>
            </a:r>
            <a:r>
              <a:rPr lang="en-US" altLang="zh-CN" dirty="0"/>
              <a:t>=</a:t>
            </a:r>
            <a:r>
              <a:rPr lang="en-US" i="1" dirty="0"/>
              <a:t>F</a:t>
            </a:r>
            <a:r>
              <a:rPr lang="en-US" dirty="0"/>
              <a:t>(</a:t>
            </a:r>
            <a:r>
              <a:rPr lang="en-US" i="1" dirty="0"/>
              <a:t>X</a:t>
            </a:r>
            <a:r>
              <a:rPr lang="en-US" baseline="-25000" dirty="0"/>
              <a:t>0</a:t>
            </a:r>
            <a:r>
              <a:rPr lang="en-US" dirty="0"/>
              <a:t>,</a:t>
            </a:r>
            <a:r>
              <a:rPr lang="en-US" i="1" dirty="0"/>
              <a:t> X</a:t>
            </a:r>
            <a:r>
              <a:rPr lang="en-US" baseline="-25000" dirty="0"/>
              <a:t>1</a:t>
            </a:r>
            <a:r>
              <a:rPr lang="en-US" dirty="0"/>
              <a:t>,</a:t>
            </a:r>
            <a:r>
              <a:rPr lang="en-US" i="1" dirty="0"/>
              <a:t> X</a:t>
            </a:r>
            <a:r>
              <a:rPr lang="en-US" baseline="-25000" dirty="0"/>
              <a:t>2</a:t>
            </a:r>
            <a:r>
              <a:rPr lang="en-US" dirty="0"/>
              <a:t>)</a:t>
            </a:r>
            <a:r>
              <a:rPr lang="zh-CN" altLang="en-US" dirty="0"/>
              <a:t>⊕</a:t>
            </a:r>
            <a:r>
              <a:rPr lang="en-US" i="1" dirty="0"/>
              <a:t>X</a:t>
            </a:r>
            <a:r>
              <a:rPr lang="en-US" baseline="-25000" dirty="0"/>
              <a:t>3</a:t>
            </a:r>
            <a:r>
              <a:rPr lang="en-US" dirty="0"/>
              <a:t>;</a:t>
            </a:r>
            <a:endParaRPr lang="en-US" altLang="zh-CN" i="1" dirty="0"/>
          </a:p>
          <a:p>
            <a:pPr lvl="1">
              <a:lnSpc>
                <a:spcPct val="100000"/>
              </a:lnSpc>
              <a:buNone/>
            </a:pPr>
            <a:r>
              <a:rPr lang="en-US" altLang="zh-CN" dirty="0"/>
              <a:t>             </a:t>
            </a:r>
            <a:r>
              <a:rPr lang="en-US" altLang="zh-CN" dirty="0" err="1"/>
              <a:t>LFSRWithWorkMode</a:t>
            </a:r>
            <a:r>
              <a:rPr lang="en-US" altLang="zh-CN" dirty="0"/>
              <a:t>();</a:t>
            </a:r>
            <a:endParaRPr lang="en-US" altLang="zh-CN" dirty="0"/>
          </a:p>
          <a:p>
            <a:pPr lvl="1"/>
            <a:r>
              <a:rPr lang="zh-CN" altLang="en-US" dirty="0">
                <a:solidFill>
                  <a:srgbClr val="DADADA">
                    <a:lumMod val="10000"/>
                  </a:srgbClr>
                </a:solidFill>
              </a:rPr>
              <a:t>算法运行一次，输出一个</a:t>
            </a:r>
            <a:r>
              <a:rPr lang="en-US" altLang="zh-CN" dirty="0">
                <a:solidFill>
                  <a:srgbClr val="DADADA">
                    <a:lumMod val="10000"/>
                  </a:srgbClr>
                </a:solidFill>
              </a:rPr>
              <a:t>32bit</a:t>
            </a:r>
            <a:r>
              <a:rPr lang="zh-CN" altLang="en-US" dirty="0">
                <a:solidFill>
                  <a:srgbClr val="DADADA">
                    <a:lumMod val="10000"/>
                  </a:srgbClr>
                </a:solidFill>
              </a:rPr>
              <a:t>密钥序列</a:t>
            </a:r>
            <a:r>
              <a:rPr lang="en-US" altLang="zh-CN" i="1" dirty="0">
                <a:solidFill>
                  <a:srgbClr val="DADADA">
                    <a:lumMod val="10000"/>
                  </a:srgbClr>
                </a:solidFill>
              </a:rPr>
              <a:t>Z</a:t>
            </a:r>
            <a:r>
              <a:rPr lang="zh-CN" altLang="en-US" dirty="0">
                <a:solidFill>
                  <a:srgbClr val="DADADA">
                    <a:lumMod val="10000"/>
                  </a:srgbClr>
                </a:solidFill>
              </a:rPr>
              <a:t>，它可以用来信息加解密和完整性认证。</a:t>
            </a:r>
            <a:endParaRPr lang="en-US" altLang="zh-CN" dirty="0">
              <a:solidFill>
                <a:srgbClr val="DADADA">
                  <a:lumMod val="10000"/>
                </a:srgbClr>
              </a:solidFill>
            </a:endParaRPr>
          </a:p>
          <a:p>
            <a:pPr lvl="1">
              <a:lnSpc>
                <a:spcPct val="100000"/>
              </a:lnSpc>
              <a:buNone/>
            </a:pPr>
            <a:endParaRPr lang="en-US" altLang="zh-CN" dirty="0"/>
          </a:p>
          <a:p>
            <a:pPr lvl="1">
              <a:buNone/>
            </a:pPr>
            <a:endParaRPr lang="en-US" altLang="zh-CN" dirty="0"/>
          </a:p>
          <a:p>
            <a:pPr>
              <a:buNone/>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10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10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1000"/>
                                        <p:tgtEl>
                                          <p:spTgt spid="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10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blinds(horizontal)">
                                      <p:cBhvr>
                                        <p:cTn id="2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圆角 116"/>
          <p:cNvSpPr/>
          <p:nvPr/>
        </p:nvSpPr>
        <p:spPr bwMode="auto">
          <a:xfrm>
            <a:off x="6001431" y="3389536"/>
            <a:ext cx="2197441" cy="142975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2" name="内容占位符 1"/>
          <p:cNvSpPr>
            <a:spLocks noGrp="1"/>
          </p:cNvSpPr>
          <p:nvPr>
            <p:ph idx="1"/>
          </p:nvPr>
        </p:nvSpPr>
        <p:spPr>
          <a:xfrm>
            <a:off x="491928" y="855524"/>
            <a:ext cx="8229600" cy="4824000"/>
          </a:xfrm>
        </p:spPr>
        <p:txBody>
          <a:bodyPr/>
          <a:lstStyle/>
          <a:p>
            <a:pPr marL="0" indent="0">
              <a:spcAft>
                <a:spcPts val="1800"/>
              </a:spcAft>
              <a:buNone/>
            </a:pPr>
            <a:r>
              <a:rPr lang="en-US" altLang="zh-CN" dirty="0">
                <a:solidFill>
                  <a:srgbClr val="FF0000"/>
                </a:solidFill>
              </a:rPr>
              <a:t>2. </a:t>
            </a:r>
            <a:r>
              <a:rPr lang="zh-CN" altLang="en-US" dirty="0">
                <a:solidFill>
                  <a:srgbClr val="FF0000"/>
                </a:solidFill>
              </a:rPr>
              <a:t>工作阶段</a:t>
            </a:r>
            <a:endParaRPr lang="en-US" altLang="zh-CN" dirty="0">
              <a:solidFill>
                <a:srgbClr val="FF0000"/>
              </a:solidFill>
            </a:endParaRPr>
          </a:p>
          <a:p>
            <a:pPr lvl="1">
              <a:lnSpc>
                <a:spcPct val="100000"/>
              </a:lnSpc>
              <a:buNone/>
            </a:pPr>
            <a:endParaRPr lang="en-US" altLang="zh-CN" dirty="0"/>
          </a:p>
          <a:p>
            <a:pPr lvl="1">
              <a:buNone/>
            </a:pPr>
            <a:endParaRPr lang="en-US" altLang="zh-CN" dirty="0"/>
          </a:p>
          <a:p>
            <a:pPr>
              <a:buNone/>
            </a:pPr>
            <a:endParaRPr lang="zh-CN" altLang="en-US" dirty="0"/>
          </a:p>
        </p:txBody>
      </p:sp>
      <p:grpSp>
        <p:nvGrpSpPr>
          <p:cNvPr id="6" name="组合 5"/>
          <p:cNvGrpSpPr/>
          <p:nvPr/>
        </p:nvGrpSpPr>
        <p:grpSpPr>
          <a:xfrm>
            <a:off x="791580" y="1736811"/>
            <a:ext cx="7128792" cy="4399333"/>
            <a:chOff x="791580" y="1204469"/>
            <a:chExt cx="7128792" cy="4931676"/>
          </a:xfrm>
        </p:grpSpPr>
        <mc:AlternateContent xmlns:mc="http://schemas.openxmlformats.org/markup-compatibility/2006">
          <mc:Choice xmlns:a14="http://schemas.microsoft.com/office/drawing/2010/main" Requires="a14">
            <p:sp>
              <p:nvSpPr>
                <p:cNvPr id="7" name="矩形 6"/>
                <p:cNvSpPr/>
                <p:nvPr/>
              </p:nvSpPr>
              <p:spPr bwMode="auto">
                <a:xfrm>
                  <a:off x="7272300"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0</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7" name="矩形 6"/>
                <p:cNvSpPr>
                  <a:spLocks noRot="1" noChangeAspect="1" noMove="1" noResize="1" noEditPoints="1" noAdjustHandles="1" noChangeArrowheads="1" noChangeShapeType="1" noTextEdit="1"/>
                </p:cNvSpPr>
                <p:nvPr/>
              </p:nvSpPr>
              <p:spPr bwMode="auto">
                <a:xfrm>
                  <a:off x="7272300" y="2384884"/>
                  <a:ext cx="432048" cy="468052"/>
                </a:xfrm>
                <a:prstGeom prst="rect">
                  <a:avLst/>
                </a:prstGeom>
                <a:blipFill rotWithShape="1">
                  <a:blip r:embed="rId1"/>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bwMode="auto">
                <a:xfrm>
                  <a:off x="6840252"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8" name="矩形 7"/>
                <p:cNvSpPr>
                  <a:spLocks noRot="1" noChangeAspect="1" noMove="1" noResize="1" noEditPoints="1" noAdjustHandles="1" noChangeArrowheads="1" noChangeShapeType="1" noTextEdit="1"/>
                </p:cNvSpPr>
                <p:nvPr/>
              </p:nvSpPr>
              <p:spPr bwMode="auto">
                <a:xfrm>
                  <a:off x="6840252" y="2384884"/>
                  <a:ext cx="432048" cy="468052"/>
                </a:xfrm>
                <a:prstGeom prst="rect">
                  <a:avLst/>
                </a:prstGeom>
                <a:blipFill rotWithShape="1">
                  <a:blip r:embed="rId2"/>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bwMode="auto">
                <a:xfrm>
                  <a:off x="6408204"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2</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9" name="矩形 8"/>
                <p:cNvSpPr>
                  <a:spLocks noRot="1" noChangeAspect="1" noMove="1" noResize="1" noEditPoints="1" noAdjustHandles="1" noChangeArrowheads="1" noChangeShapeType="1" noTextEdit="1"/>
                </p:cNvSpPr>
                <p:nvPr/>
              </p:nvSpPr>
              <p:spPr bwMode="auto">
                <a:xfrm>
                  <a:off x="6408204" y="2384884"/>
                  <a:ext cx="432048" cy="468052"/>
                </a:xfrm>
                <a:prstGeom prst="rect">
                  <a:avLst/>
                </a:prstGeom>
                <a:blipFill rotWithShape="1">
                  <a:blip r:embed="rId3"/>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bwMode="auto">
                <a:xfrm>
                  <a:off x="5976156"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3</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0" name="矩形 9"/>
                <p:cNvSpPr>
                  <a:spLocks noRot="1" noChangeAspect="1" noMove="1" noResize="1" noEditPoints="1" noAdjustHandles="1" noChangeArrowheads="1" noChangeShapeType="1" noTextEdit="1"/>
                </p:cNvSpPr>
                <p:nvPr/>
              </p:nvSpPr>
              <p:spPr bwMode="auto">
                <a:xfrm>
                  <a:off x="5976156" y="2384884"/>
                  <a:ext cx="432048" cy="468052"/>
                </a:xfrm>
                <a:prstGeom prst="rect">
                  <a:avLst/>
                </a:prstGeom>
                <a:blipFill rotWithShape="1">
                  <a:blip r:embed="rId4"/>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bwMode="auto">
                <a:xfrm>
                  <a:off x="5544108"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4</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1" name="矩形 10"/>
                <p:cNvSpPr>
                  <a:spLocks noRot="1" noChangeAspect="1" noMove="1" noResize="1" noEditPoints="1" noAdjustHandles="1" noChangeArrowheads="1" noChangeShapeType="1" noTextEdit="1"/>
                </p:cNvSpPr>
                <p:nvPr/>
              </p:nvSpPr>
              <p:spPr bwMode="auto">
                <a:xfrm>
                  <a:off x="5544108" y="2384884"/>
                  <a:ext cx="432048" cy="468052"/>
                </a:xfrm>
                <a:prstGeom prst="rect">
                  <a:avLst/>
                </a:prstGeom>
                <a:blipFill rotWithShape="1">
                  <a:blip r:embed="rId5"/>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bwMode="auto">
                <a:xfrm>
                  <a:off x="5112060"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5</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2" name="矩形 11"/>
                <p:cNvSpPr>
                  <a:spLocks noRot="1" noChangeAspect="1" noMove="1" noResize="1" noEditPoints="1" noAdjustHandles="1" noChangeArrowheads="1" noChangeShapeType="1" noTextEdit="1"/>
                </p:cNvSpPr>
                <p:nvPr/>
              </p:nvSpPr>
              <p:spPr bwMode="auto">
                <a:xfrm>
                  <a:off x="5112060" y="2384884"/>
                  <a:ext cx="432048" cy="468052"/>
                </a:xfrm>
                <a:prstGeom prst="rect">
                  <a:avLst/>
                </a:prstGeom>
                <a:blipFill rotWithShape="1">
                  <a:blip r:embed="rId6"/>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bwMode="auto">
                <a:xfrm>
                  <a:off x="4680012"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6</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3" name="矩形 12"/>
                <p:cNvSpPr>
                  <a:spLocks noRot="1" noChangeAspect="1" noMove="1" noResize="1" noEditPoints="1" noAdjustHandles="1" noChangeArrowheads="1" noChangeShapeType="1" noTextEdit="1"/>
                </p:cNvSpPr>
                <p:nvPr/>
              </p:nvSpPr>
              <p:spPr bwMode="auto">
                <a:xfrm>
                  <a:off x="4680012" y="2384884"/>
                  <a:ext cx="432048" cy="468052"/>
                </a:xfrm>
                <a:prstGeom prst="rect">
                  <a:avLst/>
                </a:prstGeom>
                <a:blipFill rotWithShape="1">
                  <a:blip r:embed="rId7"/>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bwMode="auto">
                <a:xfrm>
                  <a:off x="4247964"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7</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4" name="矩形 13"/>
                <p:cNvSpPr>
                  <a:spLocks noRot="1" noChangeAspect="1" noMove="1" noResize="1" noEditPoints="1" noAdjustHandles="1" noChangeArrowheads="1" noChangeShapeType="1" noTextEdit="1"/>
                </p:cNvSpPr>
                <p:nvPr/>
              </p:nvSpPr>
              <p:spPr bwMode="auto">
                <a:xfrm>
                  <a:off x="4247964" y="2384884"/>
                  <a:ext cx="432048" cy="468052"/>
                </a:xfrm>
                <a:prstGeom prst="rect">
                  <a:avLst/>
                </a:prstGeom>
                <a:blipFill rotWithShape="1">
                  <a:blip r:embed="rId8"/>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bwMode="auto">
                <a:xfrm>
                  <a:off x="3815916"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8</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5" name="矩形 14"/>
                <p:cNvSpPr>
                  <a:spLocks noRot="1" noChangeAspect="1" noMove="1" noResize="1" noEditPoints="1" noAdjustHandles="1" noChangeArrowheads="1" noChangeShapeType="1" noTextEdit="1"/>
                </p:cNvSpPr>
                <p:nvPr/>
              </p:nvSpPr>
              <p:spPr bwMode="auto">
                <a:xfrm>
                  <a:off x="3815916" y="2384884"/>
                  <a:ext cx="432048" cy="468052"/>
                </a:xfrm>
                <a:prstGeom prst="rect">
                  <a:avLst/>
                </a:prstGeom>
                <a:blipFill rotWithShape="1">
                  <a:blip r:embed="rId9"/>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bwMode="auto">
                <a:xfrm>
                  <a:off x="3383868"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9</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6" name="矩形 15"/>
                <p:cNvSpPr>
                  <a:spLocks noRot="1" noChangeAspect="1" noMove="1" noResize="1" noEditPoints="1" noAdjustHandles="1" noChangeArrowheads="1" noChangeShapeType="1" noTextEdit="1"/>
                </p:cNvSpPr>
                <p:nvPr/>
              </p:nvSpPr>
              <p:spPr bwMode="auto">
                <a:xfrm>
                  <a:off x="3383868" y="2384884"/>
                  <a:ext cx="432048" cy="468052"/>
                </a:xfrm>
                <a:prstGeom prst="rect">
                  <a:avLst/>
                </a:prstGeom>
                <a:blipFill rotWithShape="1">
                  <a:blip r:embed="rId10"/>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p:cNvSpPr/>
                <p:nvPr/>
              </p:nvSpPr>
              <p:spPr bwMode="auto">
                <a:xfrm>
                  <a:off x="2951820"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10</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7" name="矩形 16"/>
                <p:cNvSpPr>
                  <a:spLocks noRot="1" noChangeAspect="1" noMove="1" noResize="1" noEditPoints="1" noAdjustHandles="1" noChangeArrowheads="1" noChangeShapeType="1" noTextEdit="1"/>
                </p:cNvSpPr>
                <p:nvPr/>
              </p:nvSpPr>
              <p:spPr bwMode="auto">
                <a:xfrm>
                  <a:off x="2951820" y="2384884"/>
                  <a:ext cx="432048" cy="468052"/>
                </a:xfrm>
                <a:prstGeom prst="rect">
                  <a:avLst/>
                </a:prstGeom>
                <a:blipFill rotWithShape="1">
                  <a:blip r:embed="rId11"/>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bwMode="auto">
                <a:xfrm>
                  <a:off x="2519772"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11</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8" name="矩形 17"/>
                <p:cNvSpPr>
                  <a:spLocks noRot="1" noChangeAspect="1" noMove="1" noResize="1" noEditPoints="1" noAdjustHandles="1" noChangeArrowheads="1" noChangeShapeType="1" noTextEdit="1"/>
                </p:cNvSpPr>
                <p:nvPr/>
              </p:nvSpPr>
              <p:spPr bwMode="auto">
                <a:xfrm>
                  <a:off x="2519772" y="2384884"/>
                  <a:ext cx="432048" cy="468052"/>
                </a:xfrm>
                <a:prstGeom prst="rect">
                  <a:avLst/>
                </a:prstGeom>
                <a:blipFill rotWithShape="1">
                  <a:blip r:embed="rId12"/>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bwMode="auto">
                <a:xfrm>
                  <a:off x="2087724"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12</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19" name="矩形 18"/>
                <p:cNvSpPr>
                  <a:spLocks noRot="1" noChangeAspect="1" noMove="1" noResize="1" noEditPoints="1" noAdjustHandles="1" noChangeArrowheads="1" noChangeShapeType="1" noTextEdit="1"/>
                </p:cNvSpPr>
                <p:nvPr/>
              </p:nvSpPr>
              <p:spPr bwMode="auto">
                <a:xfrm>
                  <a:off x="2087724" y="2384884"/>
                  <a:ext cx="432048" cy="468052"/>
                </a:xfrm>
                <a:prstGeom prst="rect">
                  <a:avLst/>
                </a:prstGeom>
                <a:blipFill rotWithShape="1">
                  <a:blip r:embed="rId13"/>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bwMode="auto">
                <a:xfrm>
                  <a:off x="1655676"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13</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20" name="矩形 19"/>
                <p:cNvSpPr>
                  <a:spLocks noRot="1" noChangeAspect="1" noMove="1" noResize="1" noEditPoints="1" noAdjustHandles="1" noChangeArrowheads="1" noChangeShapeType="1" noTextEdit="1"/>
                </p:cNvSpPr>
                <p:nvPr/>
              </p:nvSpPr>
              <p:spPr bwMode="auto">
                <a:xfrm>
                  <a:off x="1655676" y="2384884"/>
                  <a:ext cx="432048" cy="468052"/>
                </a:xfrm>
                <a:prstGeom prst="rect">
                  <a:avLst/>
                </a:prstGeom>
                <a:blipFill rotWithShape="1">
                  <a:blip r:embed="rId14"/>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p:cNvSpPr/>
                <p:nvPr/>
              </p:nvSpPr>
              <p:spPr bwMode="auto">
                <a:xfrm>
                  <a:off x="1223628"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14</m:t>
                            </m:r>
                          </m:sub>
                        </m:sSub>
                      </m:oMath>
                    </m:oMathPara>
                  </a14:m>
                  <a:endParaRPr kumimoji="0" lang="zh-CN" altLang="en-US" sz="1400" b="0" i="0" u="none" strike="noStrike" cap="none" normalizeH="0" baseline="0" dirty="0">
                    <a:ln>
                      <a:noFill/>
                    </a:ln>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21" name="矩形 20"/>
                <p:cNvSpPr>
                  <a:spLocks noRot="1" noChangeAspect="1" noMove="1" noResize="1" noEditPoints="1" noAdjustHandles="1" noChangeArrowheads="1" noChangeShapeType="1" noTextEdit="1"/>
                </p:cNvSpPr>
                <p:nvPr/>
              </p:nvSpPr>
              <p:spPr bwMode="auto">
                <a:xfrm>
                  <a:off x="1223628" y="2384884"/>
                  <a:ext cx="432048" cy="468052"/>
                </a:xfrm>
                <a:prstGeom prst="rect">
                  <a:avLst/>
                </a:prstGeom>
                <a:blipFill rotWithShape="1">
                  <a:blip r:embed="rId15"/>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p:cNvSpPr/>
                <p:nvPr/>
              </p:nvSpPr>
              <p:spPr bwMode="auto">
                <a:xfrm>
                  <a:off x="791580" y="2384884"/>
                  <a:ext cx="432048" cy="468052"/>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r"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
                      </m:oMathParaPr>
                      <m:oMath xmlns:m="http://schemas.openxmlformats.org/officeDocument/2006/math">
                        <m:sSub>
                          <m:sSubPr>
                            <m:ctrlP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ctrlPr>
                          </m:sSubPr>
                          <m:e>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𝑆</m:t>
                            </m:r>
                          </m:e>
                          <m:sub>
                            <m:r>
                              <a:rPr lang="en-US" altLang="zh-CN" sz="1400" b="0" i="1" u="none" smtClean="0">
                                <a:solidFill>
                                  <a:srgbClr val="000000"/>
                                </a:solidFill>
                                <a:effectLst>
                                  <a:outerShdw blurRad="38100" dist="38100" dir="2700000" algn="tl">
                                    <a:srgbClr val="000000">
                                      <a:alpha val="43137"/>
                                    </a:srgbClr>
                                  </a:outerShdw>
                                </a:effectLst>
                                <a:latin typeface="Cambria Math" panose="02040503050406030204" pitchFamily="18" charset="0"/>
                                <a:ea typeface="宋体" panose="02010600030101010101" pitchFamily="2" charset="-122"/>
                              </a:rPr>
                              <m:t>15</m:t>
                            </m:r>
                          </m:sub>
                        </m:sSub>
                      </m:oMath>
                    </m:oMathPara>
                  </a14:m>
                  <a:endParaRPr lang="en-US" altLang="zh-CN" sz="1400" b="0" u="none" dirty="0">
                    <a:solidFill>
                      <a:srgbClr val="0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22" name="矩形 21"/>
                <p:cNvSpPr>
                  <a:spLocks noRot="1" noChangeAspect="1" noMove="1" noResize="1" noEditPoints="1" noAdjustHandles="1" noChangeArrowheads="1" noChangeShapeType="1" noTextEdit="1"/>
                </p:cNvSpPr>
                <p:nvPr/>
              </p:nvSpPr>
              <p:spPr bwMode="auto">
                <a:xfrm>
                  <a:off x="791580" y="2384884"/>
                  <a:ext cx="432048" cy="468052"/>
                </a:xfrm>
                <a:prstGeom prst="rect">
                  <a:avLst/>
                </a:prstGeom>
                <a:blipFill rotWithShape="1">
                  <a:blip r:embed="rId16"/>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23" name="直接箭头连接符 22"/>
            <p:cNvCxnSpPr/>
            <p:nvPr/>
          </p:nvCxnSpPr>
          <p:spPr bwMode="auto">
            <a:xfrm>
              <a:off x="863588" y="2852936"/>
              <a:ext cx="360040"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4" name="直接箭头连接符 23"/>
            <p:cNvCxnSpPr/>
            <p:nvPr/>
          </p:nvCxnSpPr>
          <p:spPr bwMode="auto">
            <a:xfrm flipH="1">
              <a:off x="1545640" y="2852936"/>
              <a:ext cx="38028"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5" name="直接箭头连接符 24"/>
            <p:cNvCxnSpPr/>
            <p:nvPr/>
          </p:nvCxnSpPr>
          <p:spPr bwMode="auto">
            <a:xfrm>
              <a:off x="2879812" y="2852936"/>
              <a:ext cx="132141"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6" name="直接箭头连接符 25"/>
            <p:cNvCxnSpPr/>
            <p:nvPr/>
          </p:nvCxnSpPr>
          <p:spPr bwMode="auto">
            <a:xfrm flipH="1">
              <a:off x="3341926" y="2852936"/>
              <a:ext cx="113950"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7" name="直接箭头连接符 26"/>
            <p:cNvCxnSpPr/>
            <p:nvPr/>
          </p:nvCxnSpPr>
          <p:spPr bwMode="auto">
            <a:xfrm>
              <a:off x="4608004" y="2852936"/>
              <a:ext cx="216024"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8" name="直接箭头连接符 27"/>
            <p:cNvCxnSpPr>
              <a:stCxn id="12" idx="2"/>
            </p:cNvCxnSpPr>
            <p:nvPr/>
          </p:nvCxnSpPr>
          <p:spPr bwMode="auto">
            <a:xfrm flipH="1">
              <a:off x="5146040" y="2852936"/>
              <a:ext cx="182044"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29" name="直接箭头连接符 28"/>
            <p:cNvCxnSpPr/>
            <p:nvPr/>
          </p:nvCxnSpPr>
          <p:spPr bwMode="auto">
            <a:xfrm>
              <a:off x="6768244" y="2852936"/>
              <a:ext cx="79835"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30" name="直接箭头连接符 29"/>
            <p:cNvCxnSpPr>
              <a:stCxn id="7" idx="2"/>
            </p:cNvCxnSpPr>
            <p:nvPr/>
          </p:nvCxnSpPr>
          <p:spPr bwMode="auto">
            <a:xfrm flipH="1">
              <a:off x="7128284" y="2852936"/>
              <a:ext cx="360040" cy="504056"/>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grpSp>
          <p:nvGrpSpPr>
            <p:cNvPr id="31" name="组合 30"/>
            <p:cNvGrpSpPr/>
            <p:nvPr/>
          </p:nvGrpSpPr>
          <p:grpSpPr>
            <a:xfrm>
              <a:off x="791580" y="1520788"/>
              <a:ext cx="396044" cy="864096"/>
              <a:chOff x="791580" y="1520788"/>
              <a:chExt cx="396044" cy="864096"/>
            </a:xfrm>
          </p:grpSpPr>
          <p:cxnSp>
            <p:nvCxnSpPr>
              <p:cNvPr id="112" name="直接箭头连接符 111"/>
              <p:cNvCxnSpPr>
                <a:stCxn id="22" idx="0"/>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113" name="椭圆 112"/>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114" name="直接箭头连接符 113"/>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115" name="文本框 114"/>
                  <p:cNvSpPr txBox="1"/>
                  <p:nvPr/>
                </p:nvSpPr>
                <p:spPr>
                  <a:xfrm>
                    <a:off x="791580" y="1794018"/>
                    <a:ext cx="360040" cy="3157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𝟏𝟓</m:t>
                              </m:r>
                            </m:sup>
                          </m:sSup>
                        </m:oMath>
                      </m:oMathPara>
                    </a14:m>
                    <a:endParaRPr lang="zh-CN" altLang="en-US" u="none" dirty="0"/>
                  </a:p>
                </p:txBody>
              </p:sp>
            </mc:Choice>
            <mc:Fallback>
              <p:sp>
                <p:nvSpPr>
                  <p:cNvPr id="115" name="文本框 114"/>
                  <p:cNvSpPr txBox="1">
                    <a:spLocks noRot="1" noChangeAspect="1" noMove="1" noResize="1" noEditPoints="1" noAdjustHandles="1" noChangeArrowheads="1" noChangeShapeType="1" noTextEdit="1"/>
                  </p:cNvSpPr>
                  <p:nvPr/>
                </p:nvSpPr>
                <p:spPr>
                  <a:xfrm>
                    <a:off x="791580" y="1794018"/>
                    <a:ext cx="360040" cy="315792"/>
                  </a:xfrm>
                  <a:prstGeom prst="rect">
                    <a:avLst/>
                  </a:prstGeom>
                  <a:blipFill rotWithShape="1">
                    <a:blip r:embed="rId17"/>
                  </a:blipFill>
                </p:spPr>
                <p:txBody>
                  <a:bodyPr/>
                  <a:lstStyle/>
                  <a:p>
                    <a:r>
                      <a:rPr lang="zh-CN" altLang="en-US">
                        <a:noFill/>
                      </a:rPr>
                      <a:t> </a:t>
                    </a:r>
                  </a:p>
                </p:txBody>
              </p:sp>
            </mc:Fallback>
          </mc:AlternateContent>
        </p:grpSp>
        <p:grpSp>
          <p:nvGrpSpPr>
            <p:cNvPr id="32" name="组合 31"/>
            <p:cNvGrpSpPr/>
            <p:nvPr/>
          </p:nvGrpSpPr>
          <p:grpSpPr>
            <a:xfrm>
              <a:off x="1655676" y="1520788"/>
              <a:ext cx="396044" cy="864096"/>
              <a:chOff x="791580" y="1520788"/>
              <a:chExt cx="396044" cy="864096"/>
            </a:xfrm>
          </p:grpSpPr>
          <p:cxnSp>
            <p:nvCxnSpPr>
              <p:cNvPr id="108" name="直接箭头连接符 107"/>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109" name="椭圆 108"/>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110" name="直接箭头连接符 109"/>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111" name="文本框 110"/>
                  <p:cNvSpPr txBox="1"/>
                  <p:nvPr/>
                </p:nvSpPr>
                <p:spPr>
                  <a:xfrm>
                    <a:off x="791580" y="1794018"/>
                    <a:ext cx="360040" cy="3157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𝟏𝟕</m:t>
                              </m:r>
                            </m:sup>
                          </m:sSup>
                        </m:oMath>
                      </m:oMathPara>
                    </a14:m>
                    <a:endParaRPr lang="zh-CN" altLang="en-US" u="none" dirty="0"/>
                  </a:p>
                </p:txBody>
              </p:sp>
            </mc:Choice>
            <mc:Fallback>
              <p:sp>
                <p:nvSpPr>
                  <p:cNvPr id="111" name="文本框 110"/>
                  <p:cNvSpPr txBox="1">
                    <a:spLocks noRot="1" noChangeAspect="1" noMove="1" noResize="1" noEditPoints="1" noAdjustHandles="1" noChangeArrowheads="1" noChangeShapeType="1" noTextEdit="1"/>
                  </p:cNvSpPr>
                  <p:nvPr/>
                </p:nvSpPr>
                <p:spPr>
                  <a:xfrm>
                    <a:off x="791580" y="1794018"/>
                    <a:ext cx="360040" cy="315792"/>
                  </a:xfrm>
                  <a:prstGeom prst="rect">
                    <a:avLst/>
                  </a:prstGeom>
                  <a:blipFill rotWithShape="1">
                    <a:blip r:embed="rId18"/>
                  </a:blipFill>
                </p:spPr>
                <p:txBody>
                  <a:bodyPr/>
                  <a:lstStyle/>
                  <a:p>
                    <a:r>
                      <a:rPr lang="zh-CN" altLang="en-US">
                        <a:noFill/>
                      </a:rPr>
                      <a:t> </a:t>
                    </a:r>
                  </a:p>
                </p:txBody>
              </p:sp>
            </mc:Fallback>
          </mc:AlternateContent>
        </p:grpSp>
        <p:grpSp>
          <p:nvGrpSpPr>
            <p:cNvPr id="33" name="组合 32"/>
            <p:cNvGrpSpPr/>
            <p:nvPr/>
          </p:nvGrpSpPr>
          <p:grpSpPr>
            <a:xfrm>
              <a:off x="2976987" y="1519866"/>
              <a:ext cx="396044" cy="864096"/>
              <a:chOff x="791580" y="1520788"/>
              <a:chExt cx="396044" cy="864096"/>
            </a:xfrm>
          </p:grpSpPr>
          <p:cxnSp>
            <p:nvCxnSpPr>
              <p:cNvPr id="104" name="直接箭头连接符 103"/>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105" name="椭圆 104"/>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106" name="直接箭头连接符 105"/>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107" name="文本框 106"/>
                  <p:cNvSpPr txBox="1"/>
                  <p:nvPr/>
                </p:nvSpPr>
                <p:spPr>
                  <a:xfrm>
                    <a:off x="791580" y="1794018"/>
                    <a:ext cx="360040" cy="31579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𝟐𝟏</m:t>
                              </m:r>
                            </m:sup>
                          </m:sSup>
                        </m:oMath>
                      </m:oMathPara>
                    </a14:m>
                    <a:endParaRPr lang="zh-CN" altLang="en-US" u="none" dirty="0"/>
                  </a:p>
                </p:txBody>
              </p:sp>
            </mc:Choice>
            <mc:Fallback>
              <p:sp>
                <p:nvSpPr>
                  <p:cNvPr id="107" name="文本框 106"/>
                  <p:cNvSpPr txBox="1">
                    <a:spLocks noRot="1" noChangeAspect="1" noMove="1" noResize="1" noEditPoints="1" noAdjustHandles="1" noChangeArrowheads="1" noChangeShapeType="1" noTextEdit="1"/>
                  </p:cNvSpPr>
                  <p:nvPr/>
                </p:nvSpPr>
                <p:spPr>
                  <a:xfrm>
                    <a:off x="791580" y="1794018"/>
                    <a:ext cx="360040" cy="315792"/>
                  </a:xfrm>
                  <a:prstGeom prst="rect">
                    <a:avLst/>
                  </a:prstGeom>
                  <a:blipFill rotWithShape="1">
                    <a:blip r:embed="rId19"/>
                  </a:blipFill>
                </p:spPr>
                <p:txBody>
                  <a:bodyPr/>
                  <a:lstStyle/>
                  <a:p>
                    <a:r>
                      <a:rPr lang="zh-CN" altLang="en-US">
                        <a:noFill/>
                      </a:rPr>
                      <a:t> </a:t>
                    </a:r>
                  </a:p>
                </p:txBody>
              </p:sp>
            </mc:Fallback>
          </mc:AlternateContent>
        </p:grpSp>
        <p:grpSp>
          <p:nvGrpSpPr>
            <p:cNvPr id="34" name="组合 33"/>
            <p:cNvGrpSpPr/>
            <p:nvPr/>
          </p:nvGrpSpPr>
          <p:grpSpPr>
            <a:xfrm>
              <a:off x="5546080" y="1519866"/>
              <a:ext cx="396044" cy="864096"/>
              <a:chOff x="791580" y="1520788"/>
              <a:chExt cx="396044" cy="864096"/>
            </a:xfrm>
          </p:grpSpPr>
          <p:cxnSp>
            <p:nvCxnSpPr>
              <p:cNvPr id="100" name="直接箭头连接符 99"/>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101" name="椭圆 100"/>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102" name="直接箭头连接符 101"/>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103" name="文本框 102"/>
                  <p:cNvSpPr txBox="1"/>
                  <p:nvPr/>
                </p:nvSpPr>
                <p:spPr>
                  <a:xfrm>
                    <a:off x="791580" y="1794018"/>
                    <a:ext cx="360040" cy="31258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𝟐𝟎</m:t>
                              </m:r>
                            </m:sup>
                          </m:sSup>
                        </m:oMath>
                      </m:oMathPara>
                    </a14:m>
                    <a:endParaRPr lang="zh-CN" altLang="en-US" u="none" dirty="0"/>
                  </a:p>
                </p:txBody>
              </p:sp>
            </mc:Choice>
            <mc:Fallback>
              <p:sp>
                <p:nvSpPr>
                  <p:cNvPr id="103" name="文本框 102"/>
                  <p:cNvSpPr txBox="1">
                    <a:spLocks noRot="1" noChangeAspect="1" noMove="1" noResize="1" noEditPoints="1" noAdjustHandles="1" noChangeArrowheads="1" noChangeShapeType="1" noTextEdit="1"/>
                  </p:cNvSpPr>
                  <p:nvPr/>
                </p:nvSpPr>
                <p:spPr>
                  <a:xfrm>
                    <a:off x="791580" y="1794018"/>
                    <a:ext cx="360040" cy="312586"/>
                  </a:xfrm>
                  <a:prstGeom prst="rect">
                    <a:avLst/>
                  </a:prstGeom>
                  <a:blipFill rotWithShape="1">
                    <a:blip r:embed="rId20"/>
                  </a:blipFill>
                </p:spPr>
                <p:txBody>
                  <a:bodyPr/>
                  <a:lstStyle/>
                  <a:p>
                    <a:r>
                      <a:rPr lang="zh-CN" altLang="en-US">
                        <a:noFill/>
                      </a:rPr>
                      <a:t> </a:t>
                    </a:r>
                  </a:p>
                </p:txBody>
              </p:sp>
            </mc:Fallback>
          </mc:AlternateContent>
        </p:grpSp>
        <p:grpSp>
          <p:nvGrpSpPr>
            <p:cNvPr id="35" name="组合 34"/>
            <p:cNvGrpSpPr/>
            <p:nvPr/>
          </p:nvGrpSpPr>
          <p:grpSpPr>
            <a:xfrm>
              <a:off x="7070332" y="1518944"/>
              <a:ext cx="850040" cy="864096"/>
              <a:chOff x="791580" y="1520788"/>
              <a:chExt cx="441078" cy="864096"/>
            </a:xfrm>
          </p:grpSpPr>
          <p:cxnSp>
            <p:nvCxnSpPr>
              <p:cNvPr id="96" name="直接箭头连接符 95"/>
              <p:cNvCxnSpPr/>
              <p:nvPr/>
            </p:nvCxnSpPr>
            <p:spPr bwMode="auto">
              <a:xfrm flipV="1">
                <a:off x="1007604" y="2132856"/>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97" name="椭圆 96"/>
              <p:cNvSpPr/>
              <p:nvPr/>
            </p:nvSpPr>
            <p:spPr bwMode="auto">
              <a:xfrm>
                <a:off x="827584" y="1772816"/>
                <a:ext cx="360040" cy="360040"/>
              </a:xfrm>
              <a:prstGeom prst="ellipse">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98" name="直接箭头连接符 97"/>
              <p:cNvCxnSpPr/>
              <p:nvPr/>
            </p:nvCxnSpPr>
            <p:spPr bwMode="auto">
              <a:xfrm flipV="1">
                <a:off x="1007604" y="1520788"/>
                <a:ext cx="0"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99" name="文本框 98"/>
                  <p:cNvSpPr txBox="1"/>
                  <p:nvPr/>
                </p:nvSpPr>
                <p:spPr>
                  <a:xfrm>
                    <a:off x="791580" y="1794018"/>
                    <a:ext cx="441078" cy="31258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400" b="1" i="1" u="none" smtClean="0">
                              <a:solidFill>
                                <a:srgbClr val="000000"/>
                              </a:solidFill>
                              <a:latin typeface="Cambria Math" panose="02040503050406030204" pitchFamily="18" charset="0"/>
                            </a:rPr>
                            <m:t>𝟏</m:t>
                          </m:r>
                          <m:r>
                            <a:rPr lang="en-US" altLang="zh-CN" sz="1400" b="1" i="1" u="none" smtClean="0">
                              <a:solidFill>
                                <a:srgbClr val="000000"/>
                              </a:solidFill>
                              <a:latin typeface="Cambria Math" panose="02040503050406030204" pitchFamily="18" charset="0"/>
                            </a:rPr>
                            <m:t>+</m:t>
                          </m:r>
                          <m:sSup>
                            <m:sSupPr>
                              <m:ctrlPr>
                                <a:rPr lang="en-US" altLang="zh-CN" sz="1400" b="1" i="1" u="none" smtClean="0">
                                  <a:solidFill>
                                    <a:srgbClr val="000000"/>
                                  </a:solidFill>
                                  <a:latin typeface="Cambria Math" panose="02040503050406030204" pitchFamily="18" charset="0"/>
                                </a:rPr>
                              </m:ctrlPr>
                            </m:sSupPr>
                            <m:e>
                              <m:r>
                                <a:rPr lang="en-US" altLang="zh-CN" sz="1400" b="1" i="1" u="none" smtClean="0">
                                  <a:solidFill>
                                    <a:srgbClr val="000000"/>
                                  </a:solidFill>
                                  <a:latin typeface="Cambria Math" panose="02040503050406030204" pitchFamily="18" charset="0"/>
                                </a:rPr>
                                <m:t>𝟐</m:t>
                              </m:r>
                            </m:e>
                            <m:sup>
                              <m:r>
                                <a:rPr lang="en-US" altLang="zh-CN" sz="1400" b="1" i="1" u="none" smtClean="0">
                                  <a:solidFill>
                                    <a:srgbClr val="000000"/>
                                  </a:solidFill>
                                  <a:latin typeface="Cambria Math" panose="02040503050406030204" pitchFamily="18" charset="0"/>
                                </a:rPr>
                                <m:t>𝟖</m:t>
                              </m:r>
                            </m:sup>
                          </m:sSup>
                        </m:oMath>
                      </m:oMathPara>
                    </a14:m>
                    <a:endParaRPr lang="zh-CN" altLang="en-US" u="none" dirty="0"/>
                  </a:p>
                </p:txBody>
              </p:sp>
            </mc:Choice>
            <mc:Fallback>
              <p:sp>
                <p:nvSpPr>
                  <p:cNvPr id="99" name="文本框 98"/>
                  <p:cNvSpPr txBox="1">
                    <a:spLocks noRot="1" noChangeAspect="1" noMove="1" noResize="1" noEditPoints="1" noAdjustHandles="1" noChangeArrowheads="1" noChangeShapeType="1" noTextEdit="1"/>
                  </p:cNvSpPr>
                  <p:nvPr/>
                </p:nvSpPr>
                <p:spPr>
                  <a:xfrm>
                    <a:off x="791580" y="1794018"/>
                    <a:ext cx="441078" cy="312586"/>
                  </a:xfrm>
                  <a:prstGeom prst="rect">
                    <a:avLst/>
                  </a:prstGeom>
                  <a:blipFill rotWithShape="1">
                    <a:blip r:embed="rId21"/>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6" name="矩形 35"/>
                <p:cNvSpPr/>
                <p:nvPr/>
              </p:nvSpPr>
              <p:spPr bwMode="auto">
                <a:xfrm>
                  <a:off x="804280" y="1204469"/>
                  <a:ext cx="6900068" cy="319426"/>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mod</a:t>
                  </a:r>
                  <a14:m>
                    <m:oMath xmlns:m="http://schemas.openxmlformats.org/officeDocument/2006/math">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 </m:t>
                      </m:r>
                      <m:sSup>
                        <m:sSupPr>
                          <m:ctrlP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pPr>
                        <m:e>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2</m:t>
                          </m:r>
                        </m:e>
                        <m:sup>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31</m:t>
                          </m:r>
                        </m:sup>
                      </m:sSup>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1</m:t>
                      </m:r>
                      <m:r>
                        <a:rPr kumimoji="0" lang="en-US" altLang="zh-CN" sz="1600" b="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oMath>
                  </a14:m>
                  <a:endParaRPr kumimoji="0" lang="zh-CN" altLang="en-US" sz="16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p:txBody>
            </p:sp>
          </mc:Choice>
          <mc:Fallback>
            <p:sp>
              <p:nvSpPr>
                <p:cNvPr id="36" name="矩形 35"/>
                <p:cNvSpPr>
                  <a:spLocks noRot="1" noChangeAspect="1" noMove="1" noResize="1" noEditPoints="1" noAdjustHandles="1" noChangeArrowheads="1" noChangeShapeType="1" noTextEdit="1"/>
                </p:cNvSpPr>
                <p:nvPr/>
              </p:nvSpPr>
              <p:spPr bwMode="auto">
                <a:xfrm>
                  <a:off x="804280" y="1204469"/>
                  <a:ext cx="6900068" cy="319426"/>
                </a:xfrm>
                <a:prstGeom prst="rect">
                  <a:avLst/>
                </a:prstGeom>
                <a:blipFill rotWithShape="1">
                  <a:blip r:embed="rId22"/>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37" name="连接符: 肘形 36"/>
            <p:cNvCxnSpPr>
              <a:stCxn id="36" idx="1"/>
              <a:endCxn id="22" idx="1"/>
            </p:cNvCxnSpPr>
            <p:nvPr/>
          </p:nvCxnSpPr>
          <p:spPr bwMode="auto">
            <a:xfrm rot="10800000" flipV="1">
              <a:off x="791580" y="1364182"/>
              <a:ext cx="12700" cy="1254728"/>
            </a:xfrm>
            <a:prstGeom prst="bentConnector3">
              <a:avLst>
                <a:gd name="adj1" fmla="val 1900000"/>
              </a:avLst>
            </a:prstGeom>
            <a:solidFill>
              <a:schemeClr val="accent1"/>
            </a:solidFill>
            <a:ln w="19050" cap="flat" cmpd="sng" algn="ctr">
              <a:solidFill>
                <a:srgbClr val="000000"/>
              </a:solidFill>
              <a:prstDash val="solid"/>
              <a:round/>
              <a:headEnd type="none" w="med" len="med"/>
              <a:tailEnd type="triangle"/>
            </a:ln>
            <a:effectLst/>
          </p:spPr>
        </p:cxnSp>
        <p:grpSp>
          <p:nvGrpSpPr>
            <p:cNvPr id="38" name="组合 37"/>
            <p:cNvGrpSpPr/>
            <p:nvPr/>
          </p:nvGrpSpPr>
          <p:grpSpPr>
            <a:xfrm>
              <a:off x="6693681" y="3356992"/>
              <a:ext cx="614623" cy="324036"/>
              <a:chOff x="1043608" y="3356992"/>
              <a:chExt cx="614623" cy="324036"/>
            </a:xfrm>
          </p:grpSpPr>
          <p:sp>
            <p:nvSpPr>
              <p:cNvPr id="92" name="矩形 91"/>
              <p:cNvSpPr/>
              <p:nvPr/>
            </p:nvSpPr>
            <p:spPr bwMode="auto">
              <a:xfrm>
                <a:off x="1079612" y="3356992"/>
                <a:ext cx="576064" cy="32403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93" name="直接连接符 92"/>
              <p:cNvCxnSpPr>
                <a:stCxn id="92" idx="0"/>
                <a:endCxn id="92" idx="2"/>
              </p:cNvCxnSpPr>
              <p:nvPr/>
            </p:nvCxnSpPr>
            <p:spPr bwMode="auto">
              <a:xfrm>
                <a:off x="1367644" y="3356992"/>
                <a:ext cx="0" cy="324036"/>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94" name="文本框 93"/>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95" name="文本框 94"/>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p:grpSp>
          <p:nvGrpSpPr>
            <p:cNvPr id="39" name="组合 38"/>
            <p:cNvGrpSpPr/>
            <p:nvPr/>
          </p:nvGrpSpPr>
          <p:grpSpPr>
            <a:xfrm>
              <a:off x="1041053" y="3356992"/>
              <a:ext cx="614623" cy="324036"/>
              <a:chOff x="1043608" y="3356992"/>
              <a:chExt cx="614623" cy="324036"/>
            </a:xfrm>
          </p:grpSpPr>
          <p:sp>
            <p:nvSpPr>
              <p:cNvPr id="88" name="矩形 87"/>
              <p:cNvSpPr/>
              <p:nvPr/>
            </p:nvSpPr>
            <p:spPr bwMode="auto">
              <a:xfrm>
                <a:off x="1079612" y="3356992"/>
                <a:ext cx="576064" cy="32403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89" name="直接连接符 88"/>
              <p:cNvCxnSpPr>
                <a:stCxn id="88" idx="0"/>
                <a:endCxn id="88" idx="2"/>
              </p:cNvCxnSpPr>
              <p:nvPr/>
            </p:nvCxnSpPr>
            <p:spPr bwMode="auto">
              <a:xfrm>
                <a:off x="1367644" y="3356992"/>
                <a:ext cx="0" cy="324036"/>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90" name="文本框 89"/>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91" name="文本框 90"/>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p:grpSp>
          <p:nvGrpSpPr>
            <p:cNvPr id="40" name="组合 39"/>
            <p:cNvGrpSpPr/>
            <p:nvPr/>
          </p:nvGrpSpPr>
          <p:grpSpPr>
            <a:xfrm>
              <a:off x="4677457" y="3356992"/>
              <a:ext cx="614623" cy="324036"/>
              <a:chOff x="1043608" y="3356992"/>
              <a:chExt cx="614623" cy="324036"/>
            </a:xfrm>
          </p:grpSpPr>
          <p:sp>
            <p:nvSpPr>
              <p:cNvPr id="84" name="矩形 83"/>
              <p:cNvSpPr/>
              <p:nvPr/>
            </p:nvSpPr>
            <p:spPr bwMode="auto">
              <a:xfrm>
                <a:off x="1079612" y="3356992"/>
                <a:ext cx="576064" cy="32403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85" name="直接连接符 84"/>
              <p:cNvCxnSpPr>
                <a:stCxn id="84" idx="0"/>
                <a:endCxn id="84" idx="2"/>
              </p:cNvCxnSpPr>
              <p:nvPr/>
            </p:nvCxnSpPr>
            <p:spPr bwMode="auto">
              <a:xfrm>
                <a:off x="1367644" y="3356992"/>
                <a:ext cx="0" cy="324036"/>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86" name="文本框 85"/>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87" name="文本框 86"/>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p:grpSp>
          <p:nvGrpSpPr>
            <p:cNvPr id="41" name="组合 40"/>
            <p:cNvGrpSpPr/>
            <p:nvPr/>
          </p:nvGrpSpPr>
          <p:grpSpPr>
            <a:xfrm>
              <a:off x="2866282" y="3356992"/>
              <a:ext cx="614623" cy="324036"/>
              <a:chOff x="1043608" y="3356992"/>
              <a:chExt cx="614623" cy="324036"/>
            </a:xfrm>
          </p:grpSpPr>
          <p:sp>
            <p:nvSpPr>
              <p:cNvPr id="80" name="矩形 79"/>
              <p:cNvSpPr/>
              <p:nvPr/>
            </p:nvSpPr>
            <p:spPr bwMode="auto">
              <a:xfrm>
                <a:off x="1079612" y="3356992"/>
                <a:ext cx="576064" cy="324036"/>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81" name="直接连接符 80"/>
              <p:cNvCxnSpPr>
                <a:stCxn id="80" idx="0"/>
                <a:endCxn id="80" idx="2"/>
              </p:cNvCxnSpPr>
              <p:nvPr/>
            </p:nvCxnSpPr>
            <p:spPr bwMode="auto">
              <a:xfrm>
                <a:off x="1367644" y="3356992"/>
                <a:ext cx="0" cy="324036"/>
              </a:xfrm>
              <a:prstGeom prst="line">
                <a:avLst/>
              </a:prstGeom>
              <a:solidFill>
                <a:schemeClr val="accent1"/>
              </a:solidFill>
              <a:ln w="19050" cap="flat" cmpd="sng" algn="ctr">
                <a:solidFill>
                  <a:srgbClr val="000000"/>
                </a:solidFill>
                <a:prstDash val="solid"/>
                <a:round/>
                <a:headEnd type="none" w="med" len="med"/>
                <a:tailEnd type="none"/>
              </a:ln>
              <a:effectLst/>
            </p:spPr>
          </p:cxnSp>
          <p:sp>
            <p:nvSpPr>
              <p:cNvPr id="82" name="文本框 81"/>
              <p:cNvSpPr txBox="1"/>
              <p:nvPr/>
            </p:nvSpPr>
            <p:spPr>
              <a:xfrm>
                <a:off x="1043608"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sp>
            <p:nvSpPr>
              <p:cNvPr id="83" name="文本框 82"/>
              <p:cNvSpPr txBox="1"/>
              <p:nvPr/>
            </p:nvSpPr>
            <p:spPr>
              <a:xfrm>
                <a:off x="1334194" y="3388205"/>
                <a:ext cx="324037" cy="261610"/>
              </a:xfrm>
              <a:prstGeom prst="rect">
                <a:avLst/>
              </a:prstGeom>
              <a:noFill/>
            </p:spPr>
            <p:txBody>
              <a:bodyPr wrap="square" rtlCol="0">
                <a:spAutoFit/>
              </a:bodyPr>
              <a:lstStyle/>
              <a:p>
                <a:r>
                  <a:rPr lang="en-US" altLang="zh-CN" sz="1100" u="none" dirty="0">
                    <a:solidFill>
                      <a:srgbClr val="000000"/>
                    </a:solidFill>
                  </a:rPr>
                  <a:t>16</a:t>
                </a:r>
                <a:endParaRPr lang="zh-CN" altLang="en-US" sz="1100" u="none" dirty="0">
                  <a:solidFill>
                    <a:srgbClr val="000000"/>
                  </a:solidFill>
                </a:endParaRPr>
              </a:p>
            </p:txBody>
          </p:sp>
        </p:grpSp>
        <p:sp>
          <p:nvSpPr>
            <p:cNvPr id="42" name="流程图: 或者 41"/>
            <p:cNvSpPr/>
            <p:nvPr/>
          </p:nvSpPr>
          <p:spPr bwMode="auto">
            <a:xfrm>
              <a:off x="1223660" y="3933056"/>
              <a:ext cx="288000" cy="288000"/>
            </a:xfrm>
            <a:prstGeom prst="flowChartOr">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43" name="矩形 42"/>
                <p:cNvSpPr/>
                <p:nvPr/>
              </p:nvSpPr>
              <p:spPr bwMode="auto">
                <a:xfrm>
                  <a:off x="1096352" y="4371951"/>
                  <a:ext cx="542615" cy="287999"/>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bPr>
                          <m:e>
                            <m: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𝑹</m:t>
                            </m:r>
                          </m:e>
                          <m:sub>
                            <m: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𝟏</m:t>
                            </m:r>
                          </m:sub>
                        </m:sSub>
                      </m:oMath>
                    </m:oMathPara>
                  </a14:m>
                  <a:endParaRPr kumimoji="0" lang="zh-CN" altLang="en-US" sz="180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p:txBody>
            </p:sp>
          </mc:Choice>
          <mc:Fallback>
            <p:sp>
              <p:nvSpPr>
                <p:cNvPr id="43" name="矩形 42"/>
                <p:cNvSpPr>
                  <a:spLocks noRot="1" noChangeAspect="1" noMove="1" noResize="1" noEditPoints="1" noAdjustHandles="1" noChangeArrowheads="1" noChangeShapeType="1" noTextEdit="1"/>
                </p:cNvSpPr>
                <p:nvPr/>
              </p:nvSpPr>
              <p:spPr bwMode="auto">
                <a:xfrm>
                  <a:off x="1096352" y="4371951"/>
                  <a:ext cx="542615" cy="287999"/>
                </a:xfrm>
                <a:prstGeom prst="rect">
                  <a:avLst/>
                </a:prstGeom>
                <a:blipFill rotWithShape="1">
                  <a:blip r:embed="rId23"/>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44" name="直接箭头连接符 43"/>
            <p:cNvCxnSpPr>
              <a:stCxn id="88" idx="2"/>
              <a:endCxn id="42" idx="0"/>
            </p:cNvCxnSpPr>
            <p:nvPr/>
          </p:nvCxnSpPr>
          <p:spPr bwMode="auto">
            <a:xfrm>
              <a:off x="1365089" y="3681028"/>
              <a:ext cx="2571"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45" name="直接箭头连接符 44"/>
            <p:cNvCxnSpPr>
              <a:stCxn id="43" idx="2"/>
            </p:cNvCxnSpPr>
            <p:nvPr/>
          </p:nvCxnSpPr>
          <p:spPr bwMode="auto">
            <a:xfrm>
              <a:off x="1367660" y="4659950"/>
              <a:ext cx="0" cy="20921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46" name="直接箭头连接符 45"/>
            <p:cNvCxnSpPr>
              <a:stCxn id="43" idx="0"/>
              <a:endCxn id="42" idx="4"/>
            </p:cNvCxnSpPr>
            <p:nvPr/>
          </p:nvCxnSpPr>
          <p:spPr bwMode="auto">
            <a:xfrm flipV="1">
              <a:off x="1367660" y="4221056"/>
              <a:ext cx="0" cy="150895"/>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grpSp>
          <p:nvGrpSpPr>
            <p:cNvPr id="47" name="组合 46"/>
            <p:cNvGrpSpPr/>
            <p:nvPr/>
          </p:nvGrpSpPr>
          <p:grpSpPr>
            <a:xfrm>
              <a:off x="1223660" y="4869160"/>
              <a:ext cx="288000" cy="288000"/>
              <a:chOff x="611560" y="4329100"/>
              <a:chExt cx="288032" cy="288032"/>
            </a:xfrm>
          </p:grpSpPr>
          <p:sp>
            <p:nvSpPr>
              <p:cNvPr id="77" name="矩形 76"/>
              <p:cNvSpPr/>
              <p:nvPr/>
            </p:nvSpPr>
            <p:spPr bwMode="auto">
              <a:xfrm>
                <a:off x="611560" y="4329100"/>
                <a:ext cx="288032" cy="288032"/>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78" name="直接连接符 77"/>
              <p:cNvCxnSpPr>
                <a:stCxn id="77" idx="0"/>
                <a:endCxn id="77" idx="2"/>
              </p:cNvCxnSpPr>
              <p:nvPr/>
            </p:nvCxnSpPr>
            <p:spPr bwMode="auto">
              <a:xfrm>
                <a:off x="755576" y="4329100"/>
                <a:ext cx="0" cy="288032"/>
              </a:xfrm>
              <a:prstGeom prst="line">
                <a:avLst/>
              </a:prstGeom>
              <a:ln w="15875">
                <a:solidFill>
                  <a:srgbClr val="000000"/>
                </a:solidFill>
                <a:headEnd type="none" w="med" len="med"/>
                <a:tailEnd type="none"/>
              </a:ln>
            </p:spPr>
            <p:style>
              <a:lnRef idx="1">
                <a:schemeClr val="dk1"/>
              </a:lnRef>
              <a:fillRef idx="0">
                <a:schemeClr val="dk1"/>
              </a:fillRef>
              <a:effectRef idx="0">
                <a:schemeClr val="dk1"/>
              </a:effectRef>
              <a:fontRef idx="minor">
                <a:schemeClr val="tx1"/>
              </a:fontRef>
            </p:style>
          </p:cxnSp>
          <p:cxnSp>
            <p:nvCxnSpPr>
              <p:cNvPr id="79" name="直接连接符 78"/>
              <p:cNvCxnSpPr>
                <a:stCxn id="77" idx="1"/>
                <a:endCxn id="77" idx="3"/>
              </p:cNvCxnSpPr>
              <p:nvPr/>
            </p:nvCxnSpPr>
            <p:spPr bwMode="auto">
              <a:xfrm>
                <a:off x="611560" y="4473116"/>
                <a:ext cx="288032" cy="0"/>
              </a:xfrm>
              <a:prstGeom prst="line">
                <a:avLst/>
              </a:prstGeom>
              <a:solidFill>
                <a:schemeClr val="accent1"/>
              </a:solidFill>
              <a:ln w="15875" cap="flat" cmpd="sng" algn="ctr">
                <a:solidFill>
                  <a:srgbClr val="000000"/>
                </a:solidFill>
                <a:prstDash val="solid"/>
                <a:round/>
                <a:headEnd type="none" w="med" len="med"/>
                <a:tailEnd type="none"/>
              </a:ln>
              <a:effectLst/>
            </p:spPr>
          </p:cxnSp>
        </p:grpSp>
        <p:grpSp>
          <p:nvGrpSpPr>
            <p:cNvPr id="48" name="组合 47"/>
            <p:cNvGrpSpPr/>
            <p:nvPr/>
          </p:nvGrpSpPr>
          <p:grpSpPr>
            <a:xfrm>
              <a:off x="3923960" y="3933056"/>
              <a:ext cx="288000" cy="288000"/>
              <a:chOff x="611560" y="4329100"/>
              <a:chExt cx="288032" cy="288032"/>
            </a:xfrm>
          </p:grpSpPr>
          <p:sp>
            <p:nvSpPr>
              <p:cNvPr id="74" name="矩形 73"/>
              <p:cNvSpPr/>
              <p:nvPr/>
            </p:nvSpPr>
            <p:spPr bwMode="auto">
              <a:xfrm>
                <a:off x="611560" y="4329100"/>
                <a:ext cx="288032" cy="288032"/>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75" name="直接连接符 74"/>
              <p:cNvCxnSpPr>
                <a:stCxn id="74" idx="0"/>
                <a:endCxn id="74" idx="2"/>
              </p:cNvCxnSpPr>
              <p:nvPr/>
            </p:nvCxnSpPr>
            <p:spPr bwMode="auto">
              <a:xfrm>
                <a:off x="755576" y="4329100"/>
                <a:ext cx="0" cy="288032"/>
              </a:xfrm>
              <a:prstGeom prst="line">
                <a:avLst/>
              </a:prstGeom>
              <a:ln w="15875">
                <a:solidFill>
                  <a:srgbClr val="000000"/>
                </a:solidFill>
                <a:headEnd type="none" w="med" len="med"/>
                <a:tailEnd type="none"/>
              </a:ln>
            </p:spPr>
            <p:style>
              <a:lnRef idx="1">
                <a:schemeClr val="dk1"/>
              </a:lnRef>
              <a:fillRef idx="0">
                <a:schemeClr val="dk1"/>
              </a:fillRef>
              <a:effectRef idx="0">
                <a:schemeClr val="dk1"/>
              </a:effectRef>
              <a:fontRef idx="minor">
                <a:schemeClr val="tx1"/>
              </a:fontRef>
            </p:style>
          </p:cxnSp>
          <p:cxnSp>
            <p:nvCxnSpPr>
              <p:cNvPr id="76" name="直接连接符 75"/>
              <p:cNvCxnSpPr>
                <a:stCxn id="74" idx="1"/>
                <a:endCxn id="74" idx="3"/>
              </p:cNvCxnSpPr>
              <p:nvPr/>
            </p:nvCxnSpPr>
            <p:spPr bwMode="auto">
              <a:xfrm>
                <a:off x="611560" y="4473116"/>
                <a:ext cx="288032" cy="0"/>
              </a:xfrm>
              <a:prstGeom prst="line">
                <a:avLst/>
              </a:prstGeom>
              <a:solidFill>
                <a:schemeClr val="accent1"/>
              </a:solidFill>
              <a:ln w="15875" cap="flat" cmpd="sng" algn="ctr">
                <a:solidFill>
                  <a:srgbClr val="000000"/>
                </a:solidFill>
                <a:prstDash val="solid"/>
                <a:round/>
                <a:headEnd type="none" w="med" len="med"/>
                <a:tailEnd type="none"/>
              </a:ln>
              <a:effectLst/>
            </p:spPr>
          </p:cxnSp>
        </p:grpSp>
        <p:cxnSp>
          <p:nvCxnSpPr>
            <p:cNvPr id="49" name="直接箭头连接符 48"/>
            <p:cNvCxnSpPr>
              <a:stCxn id="42" idx="6"/>
              <a:endCxn id="74" idx="1"/>
            </p:cNvCxnSpPr>
            <p:nvPr/>
          </p:nvCxnSpPr>
          <p:spPr bwMode="auto">
            <a:xfrm>
              <a:off x="1511660" y="4077056"/>
              <a:ext cx="2412300"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50" name="矩形 49"/>
                <p:cNvSpPr/>
                <p:nvPr/>
              </p:nvSpPr>
              <p:spPr bwMode="auto">
                <a:xfrm>
                  <a:off x="3796652" y="4371950"/>
                  <a:ext cx="542615" cy="287999"/>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bPr>
                          <m:e>
                            <m: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𝑹</m:t>
                            </m:r>
                          </m:e>
                          <m:sub>
                            <m:r>
                              <a:rPr kumimoji="0" lang="en-US" altLang="zh-CN" sz="14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𝟐</m:t>
                            </m:r>
                          </m:sub>
                        </m:sSub>
                      </m:oMath>
                    </m:oMathPara>
                  </a14:m>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50" name="矩形 49"/>
                <p:cNvSpPr>
                  <a:spLocks noRot="1" noChangeAspect="1" noMove="1" noResize="1" noEditPoints="1" noAdjustHandles="1" noChangeArrowheads="1" noChangeShapeType="1" noTextEdit="1"/>
                </p:cNvSpPr>
                <p:nvPr/>
              </p:nvSpPr>
              <p:spPr bwMode="auto">
                <a:xfrm>
                  <a:off x="3796652" y="4371950"/>
                  <a:ext cx="542615" cy="287999"/>
                </a:xfrm>
                <a:prstGeom prst="rect">
                  <a:avLst/>
                </a:prstGeom>
                <a:blipFill rotWithShape="1">
                  <a:blip r:embed="rId24"/>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51" name="直接箭头连接符 50"/>
            <p:cNvCxnSpPr>
              <a:stCxn id="50" idx="0"/>
              <a:endCxn id="74" idx="2"/>
            </p:cNvCxnSpPr>
            <p:nvPr/>
          </p:nvCxnSpPr>
          <p:spPr bwMode="auto">
            <a:xfrm flipV="1">
              <a:off x="4067960" y="4221056"/>
              <a:ext cx="0" cy="150894"/>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52" name="连接符: 肘形 51"/>
            <p:cNvCxnSpPr>
              <a:endCxn id="77" idx="3"/>
            </p:cNvCxnSpPr>
            <p:nvPr/>
          </p:nvCxnSpPr>
          <p:spPr bwMode="auto">
            <a:xfrm rot="10800000" flipV="1">
              <a:off x="1511660" y="3681028"/>
              <a:ext cx="1678658" cy="1332132"/>
            </a:xfrm>
            <a:prstGeom prst="bentConnector3">
              <a:avLst>
                <a:gd name="adj1" fmla="val -101"/>
              </a:avLst>
            </a:prstGeom>
            <a:solidFill>
              <a:schemeClr val="accent1"/>
            </a:solidFill>
            <a:ln w="19050" cap="flat" cmpd="sng" algn="ctr">
              <a:solidFill>
                <a:srgbClr val="000000"/>
              </a:solidFill>
              <a:prstDash val="solid"/>
              <a:round/>
              <a:headEnd type="none" w="med" len="med"/>
              <a:tailEnd type="triangle"/>
            </a:ln>
            <a:effectLst/>
          </p:spPr>
        </p:cxnSp>
        <p:sp>
          <p:nvSpPr>
            <p:cNvPr id="53" name="流程图: 或者 52"/>
            <p:cNvSpPr/>
            <p:nvPr/>
          </p:nvSpPr>
          <p:spPr bwMode="auto">
            <a:xfrm>
              <a:off x="3923960" y="4868273"/>
              <a:ext cx="288000" cy="288000"/>
            </a:xfrm>
            <a:prstGeom prst="flowChartOr">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54" name="直接箭头连接符 53"/>
            <p:cNvCxnSpPr>
              <a:stCxn id="50" idx="2"/>
              <a:endCxn id="53" idx="0"/>
            </p:cNvCxnSpPr>
            <p:nvPr/>
          </p:nvCxnSpPr>
          <p:spPr bwMode="auto">
            <a:xfrm>
              <a:off x="4067960" y="4659949"/>
              <a:ext cx="0" cy="208324"/>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55" name="矩形 54"/>
            <p:cNvSpPr/>
            <p:nvPr/>
          </p:nvSpPr>
          <p:spPr bwMode="auto">
            <a:xfrm>
              <a:off x="1023376" y="5308053"/>
              <a:ext cx="3458937" cy="330850"/>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dirty="0">
                  <a:ln>
                    <a:noFill/>
                  </a:ln>
                  <a:solidFill>
                    <a:srgbClr val="000000"/>
                  </a:solidFill>
                  <a:latin typeface="Arial" panose="020B0604020202020204" pitchFamily="34" charset="0"/>
                  <a:ea typeface="宋体" panose="02010600030101010101" pitchFamily="2" charset="-122"/>
                </a:rPr>
                <a:t>&lt;&lt;&lt;16</a:t>
              </a:r>
              <a:endParaRPr kumimoji="0" lang="zh-CN" altLang="en-US" sz="1400" u="none" strike="noStrike" cap="none" normalizeH="0" baseline="0" dirty="0">
                <a:ln>
                  <a:noFill/>
                </a:ln>
                <a:solidFill>
                  <a:srgbClr val="000000"/>
                </a:solidFill>
                <a:latin typeface="Arial" panose="020B0604020202020204" pitchFamily="34" charset="0"/>
                <a:ea typeface="宋体" panose="02010600030101010101" pitchFamily="2" charset="-122"/>
              </a:endParaRPr>
            </a:p>
          </p:txBody>
        </p:sp>
        <p:cxnSp>
          <p:nvCxnSpPr>
            <p:cNvPr id="56" name="直接箭头连接符 55"/>
            <p:cNvCxnSpPr>
              <a:stCxn id="77" idx="2"/>
            </p:cNvCxnSpPr>
            <p:nvPr/>
          </p:nvCxnSpPr>
          <p:spPr bwMode="auto">
            <a:xfrm flipH="1">
              <a:off x="1365089" y="5157160"/>
              <a:ext cx="2571" cy="150893"/>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57" name="直接箭头连接符 56"/>
            <p:cNvCxnSpPr>
              <a:stCxn id="53" idx="4"/>
            </p:cNvCxnSpPr>
            <p:nvPr/>
          </p:nvCxnSpPr>
          <p:spPr bwMode="auto">
            <a:xfrm flipH="1">
              <a:off x="4067959" y="5156273"/>
              <a:ext cx="1" cy="15178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58" name="矩形 57"/>
                <p:cNvSpPr/>
                <p:nvPr/>
              </p:nvSpPr>
              <p:spPr bwMode="auto">
                <a:xfrm>
                  <a:off x="1096352" y="5848146"/>
                  <a:ext cx="542615" cy="287999"/>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r>
                          <a:rPr kumimoji="0" lang="en-US" altLang="zh-CN" sz="12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𝑺</m:t>
                        </m:r>
                        <m:r>
                          <a:rPr kumimoji="0" lang="en-US" altLang="zh-CN" sz="12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m:t>
                        </m:r>
                        <m:sSub>
                          <m:sSubPr>
                            <m:ctrlPr>
                              <a:rPr kumimoji="0" lang="en-US" altLang="zh-CN" sz="1200"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ctrlPr>
                          </m:sSubPr>
                          <m:e>
                            <m:r>
                              <a:rPr kumimoji="0" lang="en-US" altLang="zh-CN" sz="12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𝑳</m:t>
                            </m:r>
                          </m:e>
                          <m:sub>
                            <m:r>
                              <a:rPr kumimoji="0" lang="en-US" altLang="zh-CN" sz="1200" b="1" i="1" u="none" strike="noStrike" cap="none" normalizeH="0" baseline="0" smtClean="0">
                                <a:ln>
                                  <a:noFill/>
                                </a:ln>
                                <a:solidFill>
                                  <a:srgbClr val="000000"/>
                                </a:solidFill>
                                <a:effectLst/>
                                <a:latin typeface="Cambria Math" panose="02040503050406030204" pitchFamily="18" charset="0"/>
                                <a:ea typeface="宋体" panose="02010600030101010101" pitchFamily="2" charset="-122"/>
                              </a:rPr>
                              <m:t>𝟏</m:t>
                            </m:r>
                          </m:sub>
                        </m:sSub>
                      </m:oMath>
                    </m:oMathPara>
                  </a14:m>
                  <a:endParaRPr kumimoji="0" lang="zh-CN" altLang="en-US" sz="120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p:txBody>
            </p:sp>
          </mc:Choice>
          <mc:Fallback>
            <p:sp>
              <p:nvSpPr>
                <p:cNvPr id="58" name="矩形 57"/>
                <p:cNvSpPr>
                  <a:spLocks noRot="1" noChangeAspect="1" noMove="1" noResize="1" noEditPoints="1" noAdjustHandles="1" noChangeArrowheads="1" noChangeShapeType="1" noTextEdit="1"/>
                </p:cNvSpPr>
                <p:nvPr/>
              </p:nvSpPr>
              <p:spPr bwMode="auto">
                <a:xfrm>
                  <a:off x="1096352" y="5848146"/>
                  <a:ext cx="542615" cy="287999"/>
                </a:xfrm>
                <a:prstGeom prst="rect">
                  <a:avLst/>
                </a:prstGeom>
                <a:blipFill rotWithShape="1">
                  <a:blip r:embed="rId25"/>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矩形 58"/>
                <p:cNvSpPr/>
                <p:nvPr/>
              </p:nvSpPr>
              <p:spPr bwMode="auto">
                <a:xfrm>
                  <a:off x="3791610" y="5848081"/>
                  <a:ext cx="542615" cy="287999"/>
                </a:xfrm>
                <a:prstGeom prst="rect">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14:m>
                    <m:oMathPara xmlns:m="http://schemas.openxmlformats.org/officeDocument/2006/math">
                      <m:oMathParaPr>
                        <m:jc m:val="centerGroup"/>
                      </m:oMathParaPr>
                      <m:oMath xmlns:m="http://schemas.openxmlformats.org/officeDocument/2006/math">
                        <m:r>
                          <a:rPr lang="en-US" altLang="zh-CN" sz="1200" i="1" u="none" smtClean="0">
                            <a:solidFill>
                              <a:srgbClr val="000000"/>
                            </a:solidFill>
                            <a:latin typeface="Cambria Math" panose="02040503050406030204" pitchFamily="18" charset="0"/>
                            <a:ea typeface="宋体" panose="02010600030101010101" pitchFamily="2" charset="-122"/>
                          </a:rPr>
                          <m:t>𝑺</m:t>
                        </m:r>
                        <m:r>
                          <a:rPr lang="en-US" altLang="zh-CN" sz="1200" i="1" u="none" smtClean="0">
                            <a:solidFill>
                              <a:srgbClr val="000000"/>
                            </a:solidFill>
                            <a:latin typeface="Cambria Math" panose="02040503050406030204" pitchFamily="18" charset="0"/>
                            <a:ea typeface="宋体" panose="02010600030101010101" pitchFamily="2" charset="-122"/>
                          </a:rPr>
                          <m:t>⋅</m:t>
                        </m:r>
                        <m:sSub>
                          <m:sSubPr>
                            <m:ctrlPr>
                              <a:rPr lang="en-US" altLang="zh-CN" sz="1200" i="1" u="none">
                                <a:solidFill>
                                  <a:srgbClr val="000000"/>
                                </a:solidFill>
                                <a:latin typeface="Cambria Math" panose="02040503050406030204" pitchFamily="18" charset="0"/>
                                <a:ea typeface="宋体" panose="02010600030101010101" pitchFamily="2" charset="-122"/>
                              </a:rPr>
                            </m:ctrlPr>
                          </m:sSubPr>
                          <m:e>
                            <m:r>
                              <a:rPr lang="en-US" altLang="zh-CN" sz="1200" i="1" u="none">
                                <a:solidFill>
                                  <a:srgbClr val="000000"/>
                                </a:solidFill>
                                <a:latin typeface="Cambria Math" panose="02040503050406030204" pitchFamily="18" charset="0"/>
                                <a:ea typeface="宋体" panose="02010600030101010101" pitchFamily="2" charset="-122"/>
                              </a:rPr>
                              <m:t>𝑳</m:t>
                            </m:r>
                          </m:e>
                          <m:sub>
                            <m:r>
                              <a:rPr lang="en-US" altLang="zh-CN" sz="1200" b="1" i="1" u="none" smtClean="0">
                                <a:solidFill>
                                  <a:srgbClr val="000000"/>
                                </a:solidFill>
                                <a:latin typeface="Cambria Math" panose="02040503050406030204" pitchFamily="18" charset="0"/>
                                <a:ea typeface="宋体" panose="02010600030101010101" pitchFamily="2" charset="-122"/>
                              </a:rPr>
                              <m:t>𝟐</m:t>
                            </m:r>
                          </m:sub>
                        </m:sSub>
                      </m:oMath>
                    </m:oMathPara>
                  </a14:m>
                  <a:endParaRPr lang="zh-CN" altLang="en-US" sz="1200" i="1" u="none" dirty="0">
                    <a:solidFill>
                      <a:srgbClr val="000000"/>
                    </a:solidFill>
                    <a:latin typeface="Cambria Math" panose="02040503050406030204" pitchFamily="18"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mc:Choice>
          <mc:Fallback>
            <p:sp>
              <p:nvSpPr>
                <p:cNvPr id="59" name="矩形 58"/>
                <p:cNvSpPr>
                  <a:spLocks noRot="1" noChangeAspect="1" noMove="1" noResize="1" noEditPoints="1" noAdjustHandles="1" noChangeArrowheads="1" noChangeShapeType="1" noTextEdit="1"/>
                </p:cNvSpPr>
                <p:nvPr/>
              </p:nvSpPr>
              <p:spPr bwMode="auto">
                <a:xfrm>
                  <a:off x="3791610" y="5848081"/>
                  <a:ext cx="542615" cy="287999"/>
                </a:xfrm>
                <a:prstGeom prst="rect">
                  <a:avLst/>
                </a:prstGeom>
                <a:blipFill rotWithShape="1">
                  <a:blip r:embed="rId26"/>
                </a:blipFill>
                <a:ln w="15875" cap="flat" cmpd="sng" algn="ctr">
                  <a:solidFill>
                    <a:srgbClr val="000000"/>
                  </a:solidFill>
                  <a:prstDash val="solid"/>
                  <a:round/>
                  <a:headEnd type="none" w="med" len="med"/>
                  <a:tailEnd type="none" w="med" len="med"/>
                </a:ln>
                <a:effectLst/>
              </p:spPr>
              <p:txBody>
                <a:bodyPr/>
                <a:lstStyle/>
                <a:p>
                  <a:r>
                    <a:rPr lang="zh-CN" altLang="en-US">
                      <a:noFill/>
                    </a:rPr>
                    <a:t> </a:t>
                  </a:r>
                </a:p>
              </p:txBody>
            </p:sp>
          </mc:Fallback>
        </mc:AlternateContent>
        <p:cxnSp>
          <p:nvCxnSpPr>
            <p:cNvPr id="60" name="直接箭头连接符 59"/>
            <p:cNvCxnSpPr>
              <a:endCxn id="58" idx="0"/>
            </p:cNvCxnSpPr>
            <p:nvPr/>
          </p:nvCxnSpPr>
          <p:spPr bwMode="auto">
            <a:xfrm>
              <a:off x="1367660" y="5638903"/>
              <a:ext cx="0" cy="209243"/>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61" name="直接箭头连接符 60"/>
            <p:cNvCxnSpPr/>
            <p:nvPr/>
          </p:nvCxnSpPr>
          <p:spPr bwMode="auto">
            <a:xfrm>
              <a:off x="4070936" y="5638838"/>
              <a:ext cx="0" cy="209243"/>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62" name="连接符: 肘形 61"/>
            <p:cNvCxnSpPr>
              <a:stCxn id="58" idx="2"/>
              <a:endCxn id="43" idx="1"/>
            </p:cNvCxnSpPr>
            <p:nvPr/>
          </p:nvCxnSpPr>
          <p:spPr bwMode="auto">
            <a:xfrm rot="5400000" flipH="1">
              <a:off x="421909" y="5190394"/>
              <a:ext cx="1620194" cy="271308"/>
            </a:xfrm>
            <a:prstGeom prst="bentConnector4">
              <a:avLst>
                <a:gd name="adj1" fmla="val -14109"/>
                <a:gd name="adj2" fmla="val 184258"/>
              </a:avLst>
            </a:prstGeom>
            <a:solidFill>
              <a:schemeClr val="accent1"/>
            </a:solidFill>
            <a:ln w="19050" cap="flat" cmpd="sng" algn="ctr">
              <a:solidFill>
                <a:srgbClr val="000000"/>
              </a:solidFill>
              <a:prstDash val="solid"/>
              <a:round/>
              <a:headEnd type="none" w="med" len="med"/>
              <a:tailEnd type="triangle"/>
            </a:ln>
            <a:effectLst/>
          </p:spPr>
        </p:cxnSp>
        <p:cxnSp>
          <p:nvCxnSpPr>
            <p:cNvPr id="63" name="连接符: 肘形 62"/>
            <p:cNvCxnSpPr>
              <a:stCxn id="59" idx="2"/>
              <a:endCxn id="50" idx="3"/>
            </p:cNvCxnSpPr>
            <p:nvPr/>
          </p:nvCxnSpPr>
          <p:spPr bwMode="auto">
            <a:xfrm rot="5400000" flipH="1" flipV="1">
              <a:off x="3391027" y="5187840"/>
              <a:ext cx="1620130" cy="276349"/>
            </a:xfrm>
            <a:prstGeom prst="bentConnector4">
              <a:avLst>
                <a:gd name="adj1" fmla="val -14110"/>
                <a:gd name="adj2" fmla="val 182721"/>
              </a:avLst>
            </a:prstGeom>
            <a:solidFill>
              <a:schemeClr val="accent1"/>
            </a:solidFill>
            <a:ln w="19050" cap="flat" cmpd="sng" algn="ctr">
              <a:solidFill>
                <a:srgbClr val="000000"/>
              </a:solidFill>
              <a:prstDash val="solid"/>
              <a:round/>
              <a:headEnd type="none" w="med" len="med"/>
              <a:tailEnd type="triangle"/>
            </a:ln>
            <a:effectLst/>
          </p:spPr>
        </p:cxnSp>
        <p:cxnSp>
          <p:nvCxnSpPr>
            <p:cNvPr id="64" name="连接符: 肘形 63"/>
            <p:cNvCxnSpPr>
              <a:stCxn id="84" idx="2"/>
              <a:endCxn id="53" idx="6"/>
            </p:cNvCxnSpPr>
            <p:nvPr/>
          </p:nvCxnSpPr>
          <p:spPr bwMode="auto">
            <a:xfrm rot="5400000">
              <a:off x="3941105" y="3951884"/>
              <a:ext cx="1331245" cy="789533"/>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sp>
          <p:nvSpPr>
            <p:cNvPr id="65" name="流程图: 或者 64"/>
            <p:cNvSpPr/>
            <p:nvPr/>
          </p:nvSpPr>
          <p:spPr bwMode="auto">
            <a:xfrm>
              <a:off x="6876256" y="3933088"/>
              <a:ext cx="288000" cy="288000"/>
            </a:xfrm>
            <a:prstGeom prst="flowChartOr">
              <a:avLst/>
            </a:prstGeom>
            <a:solidFill>
              <a:schemeClr val="tx1"/>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66" name="连接符: 肘形 65"/>
            <p:cNvCxnSpPr>
              <a:stCxn id="74" idx="3"/>
              <a:endCxn id="65" idx="2"/>
            </p:cNvCxnSpPr>
            <p:nvPr/>
          </p:nvCxnSpPr>
          <p:spPr bwMode="auto">
            <a:xfrm>
              <a:off x="4211960" y="4077056"/>
              <a:ext cx="2664296" cy="32"/>
            </a:xfrm>
            <a:prstGeom prst="bentConnector3">
              <a:avLst/>
            </a:prstGeom>
            <a:solidFill>
              <a:schemeClr val="accent1"/>
            </a:solidFill>
            <a:ln w="19050" cap="flat" cmpd="sng" algn="ctr">
              <a:solidFill>
                <a:srgbClr val="000000"/>
              </a:solidFill>
              <a:prstDash val="solid"/>
              <a:round/>
              <a:headEnd type="none" w="med" len="med"/>
              <a:tailEnd type="triangle"/>
            </a:ln>
            <a:effectLst/>
          </p:spPr>
        </p:cxnSp>
        <p:cxnSp>
          <p:nvCxnSpPr>
            <p:cNvPr id="67" name="连接符: 肘形 66"/>
            <p:cNvCxnSpPr>
              <a:endCxn id="65" idx="0"/>
            </p:cNvCxnSpPr>
            <p:nvPr/>
          </p:nvCxnSpPr>
          <p:spPr bwMode="auto">
            <a:xfrm rot="5400000">
              <a:off x="6894234" y="3807050"/>
              <a:ext cx="252060" cy="16"/>
            </a:xfrm>
            <a:prstGeom prst="bentConnector3">
              <a:avLst/>
            </a:prstGeom>
            <a:solidFill>
              <a:schemeClr val="accent1"/>
            </a:solidFill>
            <a:ln w="19050" cap="flat" cmpd="sng" algn="ctr">
              <a:solidFill>
                <a:srgbClr val="000000"/>
              </a:solidFill>
              <a:prstDash val="solid"/>
              <a:round/>
              <a:headEnd type="none" w="med" len="med"/>
              <a:tailEnd type="triangle"/>
            </a:ln>
            <a:effectLst/>
          </p:spPr>
        </p:cxnSp>
        <p:cxnSp>
          <p:nvCxnSpPr>
            <p:cNvPr id="68" name="直接箭头连接符 67"/>
            <p:cNvCxnSpPr>
              <a:stCxn id="65" idx="6"/>
            </p:cNvCxnSpPr>
            <p:nvPr/>
          </p:nvCxnSpPr>
          <p:spPr bwMode="auto">
            <a:xfrm flipV="1">
              <a:off x="7164256" y="4077056"/>
              <a:ext cx="504088" cy="32"/>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69" name="文本框 68"/>
                <p:cNvSpPr txBox="1"/>
                <p:nvPr/>
              </p:nvSpPr>
              <p:spPr>
                <a:xfrm>
                  <a:off x="1563790" y="3331683"/>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𝟎</m:t>
                            </m:r>
                          </m:sub>
                        </m:sSub>
                      </m:oMath>
                    </m:oMathPara>
                  </a14:m>
                  <a:endParaRPr lang="en-US" altLang="zh-CN" b="1" i="1" u="none" dirty="0">
                    <a:solidFill>
                      <a:srgbClr val="C00000"/>
                    </a:solidFill>
                  </a:endParaRPr>
                </a:p>
              </p:txBody>
            </p:sp>
          </mc:Choice>
          <mc:Fallback>
            <p:sp>
              <p:nvSpPr>
                <p:cNvPr id="69" name="文本框 68"/>
                <p:cNvSpPr txBox="1">
                  <a:spLocks noRot="1" noChangeAspect="1" noMove="1" noResize="1" noEditPoints="1" noAdjustHandles="1" noChangeArrowheads="1" noChangeShapeType="1" noTextEdit="1"/>
                </p:cNvSpPr>
                <p:nvPr/>
              </p:nvSpPr>
              <p:spPr>
                <a:xfrm>
                  <a:off x="1563790" y="3331683"/>
                  <a:ext cx="576064" cy="338554"/>
                </a:xfrm>
                <a:prstGeom prst="rect">
                  <a:avLst/>
                </a:prstGeom>
                <a:blipFill rotWithShape="1">
                  <a:blip r:embed="rId2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0" name="文本框 69"/>
                <p:cNvSpPr txBox="1"/>
                <p:nvPr/>
              </p:nvSpPr>
              <p:spPr>
                <a:xfrm>
                  <a:off x="3379955" y="3338608"/>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𝟏</m:t>
                            </m:r>
                          </m:sub>
                        </m:sSub>
                      </m:oMath>
                    </m:oMathPara>
                  </a14:m>
                  <a:endParaRPr lang="en-US" altLang="zh-CN" b="1" i="1" u="none" dirty="0">
                    <a:solidFill>
                      <a:srgbClr val="C00000"/>
                    </a:solidFill>
                  </a:endParaRPr>
                </a:p>
              </p:txBody>
            </p:sp>
          </mc:Choice>
          <mc:Fallback>
            <p:sp>
              <p:nvSpPr>
                <p:cNvPr id="70" name="文本框 69"/>
                <p:cNvSpPr txBox="1">
                  <a:spLocks noRot="1" noChangeAspect="1" noMove="1" noResize="1" noEditPoints="1" noAdjustHandles="1" noChangeArrowheads="1" noChangeShapeType="1" noTextEdit="1"/>
                </p:cNvSpPr>
                <p:nvPr/>
              </p:nvSpPr>
              <p:spPr>
                <a:xfrm>
                  <a:off x="3379955" y="3338608"/>
                  <a:ext cx="576064" cy="338554"/>
                </a:xfrm>
                <a:prstGeom prst="rect">
                  <a:avLst/>
                </a:prstGeom>
                <a:blipFill rotWithShape="1">
                  <a:blip r:embed="rId2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1" name="文本框 70"/>
                <p:cNvSpPr txBox="1"/>
                <p:nvPr/>
              </p:nvSpPr>
              <p:spPr>
                <a:xfrm>
                  <a:off x="5144151" y="3342474"/>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𝟐</m:t>
                            </m:r>
                          </m:sub>
                        </m:sSub>
                      </m:oMath>
                    </m:oMathPara>
                  </a14:m>
                  <a:endParaRPr lang="en-US" altLang="zh-CN" b="1" i="1" u="none" dirty="0">
                    <a:solidFill>
                      <a:srgbClr val="C00000"/>
                    </a:solidFill>
                  </a:endParaRPr>
                </a:p>
              </p:txBody>
            </p:sp>
          </mc:Choice>
          <mc:Fallback>
            <p:sp>
              <p:nvSpPr>
                <p:cNvPr id="71" name="文本框 70"/>
                <p:cNvSpPr txBox="1">
                  <a:spLocks noRot="1" noChangeAspect="1" noMove="1" noResize="1" noEditPoints="1" noAdjustHandles="1" noChangeArrowheads="1" noChangeShapeType="1" noTextEdit="1"/>
                </p:cNvSpPr>
                <p:nvPr/>
              </p:nvSpPr>
              <p:spPr>
                <a:xfrm>
                  <a:off x="5144151" y="3342474"/>
                  <a:ext cx="576064" cy="338554"/>
                </a:xfrm>
                <a:prstGeom prst="rect">
                  <a:avLst/>
                </a:prstGeom>
                <a:blipFill rotWithShape="1">
                  <a:blip r:embed="rId2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2" name="文本框 71"/>
                <p:cNvSpPr txBox="1"/>
                <p:nvPr/>
              </p:nvSpPr>
              <p:spPr>
                <a:xfrm>
                  <a:off x="7177128" y="3331683"/>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u="none" smtClean="0">
                                <a:solidFill>
                                  <a:srgbClr val="C00000"/>
                                </a:solidFill>
                                <a:latin typeface="Cambria Math" panose="02040503050406030204" pitchFamily="18" charset="0"/>
                              </a:rPr>
                            </m:ctrlPr>
                          </m:sSubPr>
                          <m:e>
                            <m:r>
                              <a:rPr lang="en-US" altLang="zh-CN" sz="1600" b="1" i="1" u="none" smtClean="0">
                                <a:solidFill>
                                  <a:srgbClr val="C00000"/>
                                </a:solidFill>
                                <a:latin typeface="Cambria Math" panose="02040503050406030204" pitchFamily="18" charset="0"/>
                              </a:rPr>
                              <m:t>𝑿</m:t>
                            </m:r>
                          </m:e>
                          <m:sub>
                            <m:r>
                              <a:rPr lang="en-US" altLang="zh-CN" sz="1600" b="1" i="1" u="none" smtClean="0">
                                <a:solidFill>
                                  <a:srgbClr val="C00000"/>
                                </a:solidFill>
                                <a:latin typeface="Cambria Math" panose="02040503050406030204" pitchFamily="18" charset="0"/>
                              </a:rPr>
                              <m:t>𝟑</m:t>
                            </m:r>
                          </m:sub>
                        </m:sSub>
                      </m:oMath>
                    </m:oMathPara>
                  </a14:m>
                  <a:endParaRPr lang="en-US" altLang="zh-CN" b="1" i="1" u="none" dirty="0">
                    <a:solidFill>
                      <a:srgbClr val="C00000"/>
                    </a:solidFill>
                  </a:endParaRPr>
                </a:p>
              </p:txBody>
            </p:sp>
          </mc:Choice>
          <mc:Fallback>
            <p:sp>
              <p:nvSpPr>
                <p:cNvPr id="72" name="文本框 71"/>
                <p:cNvSpPr txBox="1">
                  <a:spLocks noRot="1" noChangeAspect="1" noMove="1" noResize="1" noEditPoints="1" noAdjustHandles="1" noChangeArrowheads="1" noChangeShapeType="1" noTextEdit="1"/>
                </p:cNvSpPr>
                <p:nvPr/>
              </p:nvSpPr>
              <p:spPr>
                <a:xfrm>
                  <a:off x="7177128" y="3331683"/>
                  <a:ext cx="576064" cy="338554"/>
                </a:xfrm>
                <a:prstGeom prst="rect">
                  <a:avLst/>
                </a:prstGeom>
                <a:blipFill rotWithShape="1">
                  <a:blip r:embed="rId3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3" name="文本框 72"/>
                <p:cNvSpPr txBox="1"/>
                <p:nvPr/>
              </p:nvSpPr>
              <p:spPr>
                <a:xfrm>
                  <a:off x="5216909" y="4077056"/>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600" b="1" i="1" u="none" smtClean="0">
                            <a:solidFill>
                              <a:srgbClr val="C00000"/>
                            </a:solidFill>
                            <a:latin typeface="Cambria Math" panose="02040503050406030204" pitchFamily="18" charset="0"/>
                          </a:rPr>
                          <m:t>𝑾</m:t>
                        </m:r>
                      </m:oMath>
                    </m:oMathPara>
                  </a14:m>
                  <a:endParaRPr lang="en-US" altLang="zh-CN" b="1" i="1" u="none" dirty="0">
                    <a:solidFill>
                      <a:srgbClr val="C00000"/>
                    </a:solidFill>
                  </a:endParaRPr>
                </a:p>
              </p:txBody>
            </p:sp>
          </mc:Choice>
          <mc:Fallback>
            <p:sp>
              <p:nvSpPr>
                <p:cNvPr id="73" name="文本框 72"/>
                <p:cNvSpPr txBox="1">
                  <a:spLocks noRot="1" noChangeAspect="1" noMove="1" noResize="1" noEditPoints="1" noAdjustHandles="1" noChangeArrowheads="1" noChangeShapeType="1" noTextEdit="1"/>
                </p:cNvSpPr>
                <p:nvPr/>
              </p:nvSpPr>
              <p:spPr>
                <a:xfrm>
                  <a:off x="5216909" y="4077056"/>
                  <a:ext cx="576064" cy="338554"/>
                </a:xfrm>
                <a:prstGeom prst="rect">
                  <a:avLst/>
                </a:prstGeom>
                <a:blipFill rotWithShape="1">
                  <a:blip r:embed="rId31"/>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16" name="文本框 115"/>
              <p:cNvSpPr txBox="1"/>
              <p:nvPr/>
            </p:nvSpPr>
            <p:spPr>
              <a:xfrm>
                <a:off x="7582868" y="4156526"/>
                <a:ext cx="57606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600" b="1" i="1" u="none" smtClean="0">
                          <a:solidFill>
                            <a:srgbClr val="C00000"/>
                          </a:solidFill>
                          <a:latin typeface="Cambria Math" panose="02040503050406030204" pitchFamily="18" charset="0"/>
                        </a:rPr>
                        <m:t>𝒁</m:t>
                      </m:r>
                    </m:oMath>
                  </m:oMathPara>
                </a14:m>
                <a:endParaRPr lang="en-US" altLang="zh-CN" b="1" i="1" u="none" dirty="0">
                  <a:solidFill>
                    <a:srgbClr val="C00000"/>
                  </a:solidFill>
                </a:endParaRPr>
              </a:p>
            </p:txBody>
          </p:sp>
        </mc:Choice>
        <mc:Fallback>
          <p:sp>
            <p:nvSpPr>
              <p:cNvPr id="116" name="文本框 115"/>
              <p:cNvSpPr txBox="1">
                <a:spLocks noRot="1" noChangeAspect="1" noMove="1" noResize="1" noEditPoints="1" noAdjustHandles="1" noChangeArrowheads="1" noChangeShapeType="1" noTextEdit="1"/>
              </p:cNvSpPr>
              <p:nvPr/>
            </p:nvSpPr>
            <p:spPr>
              <a:xfrm>
                <a:off x="7582868" y="4156526"/>
                <a:ext cx="576064" cy="338554"/>
              </a:xfrm>
              <a:prstGeom prst="rect">
                <a:avLst/>
              </a:prstGeom>
              <a:blipFill rotWithShape="1">
                <a:blip r:embed="rId32"/>
                <a:stretch>
                  <a:fillRect l="-58" t="-133" r="78" b="162"/>
                </a:stretch>
              </a:blipFill>
            </p:spPr>
            <p:txBody>
              <a:bodyPr/>
              <a:lstStyle/>
              <a:p>
                <a:r>
                  <a:rPr lang="zh-CN" alt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276640" y="1988840"/>
          <a:ext cx="8590720" cy="3333368"/>
        </p:xfrm>
        <a:graphic>
          <a:graphicData uri="http://schemas.openxmlformats.org/drawingml/2006/table">
            <a:tbl>
              <a:tblPr firstRow="1" bandRow="1">
                <a:tableStyleId>{5C22544A-7EE6-4342-B048-85BDC9FD1C3A}</a:tableStyleId>
              </a:tblPr>
              <a:tblGrid>
                <a:gridCol w="1850309"/>
                <a:gridCol w="1850309"/>
                <a:gridCol w="4890102"/>
              </a:tblGrid>
              <a:tr h="416671">
                <a:tc>
                  <a:txBody>
                    <a:bodyPr/>
                    <a:lstStyle/>
                    <a:p>
                      <a:pPr algn="ctr"/>
                      <a:r>
                        <a:rPr lang="zh-CN" altLang="en-US" sz="2000" dirty="0"/>
                        <a:t>输入参数</a:t>
                      </a:r>
                      <a:endParaRPr lang="zh-CN" altLang="en-US" sz="2000" dirty="0"/>
                    </a:p>
                  </a:txBody>
                  <a:tcPr/>
                </a:tc>
                <a:tc>
                  <a:txBody>
                    <a:bodyPr/>
                    <a:lstStyle/>
                    <a:p>
                      <a:pPr algn="ctr"/>
                      <a:r>
                        <a:rPr lang="zh-CN" altLang="en-US" sz="2000" dirty="0"/>
                        <a:t>比特长度</a:t>
                      </a:r>
                      <a:endParaRPr lang="zh-CN" altLang="en-US" sz="2000" dirty="0"/>
                    </a:p>
                  </a:txBody>
                  <a:tcPr/>
                </a:tc>
                <a:tc>
                  <a:txBody>
                    <a:bodyPr/>
                    <a:lstStyle/>
                    <a:p>
                      <a:pPr algn="ctr"/>
                      <a:r>
                        <a:rPr lang="zh-CN" altLang="en-US" sz="2000" dirty="0"/>
                        <a:t>备注</a:t>
                      </a:r>
                      <a:endParaRPr lang="zh-CN" altLang="en-US" sz="2000" dirty="0"/>
                    </a:p>
                  </a:txBody>
                  <a:tcPr/>
                </a:tc>
              </a:tr>
              <a:tr h="416671">
                <a:tc>
                  <a:txBody>
                    <a:bodyPr/>
                    <a:lstStyle/>
                    <a:p>
                      <a:pPr algn="ctr"/>
                      <a:r>
                        <a:rPr lang="en-US" altLang="zh-CN" sz="2000" dirty="0"/>
                        <a:t>CK</a:t>
                      </a:r>
                      <a:endParaRPr lang="zh-CN" altLang="en-US" sz="2000" dirty="0"/>
                    </a:p>
                  </a:txBody>
                  <a:tcPr/>
                </a:tc>
                <a:tc>
                  <a:txBody>
                    <a:bodyPr/>
                    <a:lstStyle/>
                    <a:p>
                      <a:pPr algn="ctr"/>
                      <a:r>
                        <a:rPr lang="en-US" altLang="zh-CN" sz="2000" b="1" dirty="0">
                          <a:solidFill>
                            <a:srgbClr val="FF0000"/>
                          </a:solidFill>
                        </a:rPr>
                        <a:t>128</a:t>
                      </a:r>
                      <a:endParaRPr lang="zh-CN" altLang="en-US" sz="2000" b="1" dirty="0">
                        <a:solidFill>
                          <a:srgbClr val="FF0000"/>
                        </a:solidFill>
                      </a:endParaRPr>
                    </a:p>
                  </a:txBody>
                  <a:tcPr/>
                </a:tc>
                <a:tc>
                  <a:txBody>
                    <a:bodyPr/>
                    <a:lstStyle/>
                    <a:p>
                      <a:pPr algn="ctr"/>
                      <a:r>
                        <a:rPr lang="zh-CN" altLang="en-US" sz="2000" dirty="0"/>
                        <a:t>保密性密钥</a:t>
                      </a:r>
                      <a:endParaRPr lang="zh-CN" altLang="en-US" sz="2000" dirty="0"/>
                    </a:p>
                  </a:txBody>
                  <a:tcPr/>
                </a:tc>
              </a:tr>
              <a:tr h="416671">
                <a:tc>
                  <a:txBody>
                    <a:bodyPr/>
                    <a:lstStyle/>
                    <a:p>
                      <a:pPr algn="ctr"/>
                      <a:r>
                        <a:rPr lang="en-US" altLang="zh-CN" sz="2000" dirty="0"/>
                        <a:t>IV</a:t>
                      </a:r>
                      <a:endParaRPr lang="zh-CN" altLang="en-US" sz="2000" dirty="0"/>
                    </a:p>
                  </a:txBody>
                  <a:tcPr/>
                </a:tc>
                <a:tc>
                  <a:txBody>
                    <a:bodyPr/>
                    <a:lstStyle/>
                    <a:p>
                      <a:pPr algn="ctr"/>
                      <a:r>
                        <a:rPr lang="en-US" altLang="zh-CN" sz="2000" b="1" dirty="0">
                          <a:solidFill>
                            <a:srgbClr val="FF0000"/>
                          </a:solidFill>
                        </a:rPr>
                        <a:t>128</a:t>
                      </a:r>
                      <a:endParaRPr lang="zh-CN" altLang="en-US" sz="2000" b="1" dirty="0">
                        <a:solidFill>
                          <a:srgbClr val="FF0000"/>
                        </a:solidFill>
                      </a:endParaRPr>
                    </a:p>
                  </a:txBody>
                  <a:tcPr/>
                </a:tc>
                <a:tc>
                  <a:txBody>
                    <a:bodyPr/>
                    <a:lstStyle/>
                    <a:p>
                      <a:pPr algn="ctr"/>
                      <a:r>
                        <a:rPr lang="zh-CN" altLang="en-US" sz="2000" dirty="0"/>
                        <a:t>初始向量</a:t>
                      </a:r>
                      <a:endParaRPr lang="zh-CN" altLang="en-US" sz="2000" dirty="0"/>
                    </a:p>
                  </a:txBody>
                  <a:tcPr/>
                </a:tc>
              </a:tr>
              <a:tr h="416671">
                <a:tc>
                  <a:txBody>
                    <a:bodyPr/>
                    <a:lstStyle/>
                    <a:p>
                      <a:pPr algn="ctr"/>
                      <a:r>
                        <a:rPr lang="en-US" altLang="zh-CN" sz="2000"/>
                        <a:t>LENGTH</a:t>
                      </a:r>
                      <a:endParaRPr lang="zh-CN" altLang="en-US" sz="2000" dirty="0"/>
                    </a:p>
                  </a:txBody>
                  <a:tcPr/>
                </a:tc>
                <a:tc>
                  <a:txBody>
                    <a:bodyPr/>
                    <a:lstStyle/>
                    <a:p>
                      <a:pPr algn="ctr"/>
                      <a:r>
                        <a:rPr lang="en-US" altLang="zh-CN" sz="2000" dirty="0"/>
                        <a:t>32</a:t>
                      </a:r>
                      <a:endParaRPr lang="zh-CN" altLang="en-US" sz="2000" dirty="0"/>
                    </a:p>
                  </a:txBody>
                  <a:tcPr/>
                </a:tc>
                <a:tc>
                  <a:txBody>
                    <a:bodyPr/>
                    <a:lstStyle/>
                    <a:p>
                      <a:pPr algn="ctr"/>
                      <a:r>
                        <a:rPr lang="zh-CN" altLang="en-US" sz="2000" dirty="0"/>
                        <a:t>明文消息流的比特长度</a:t>
                      </a:r>
                      <a:endParaRPr lang="zh-CN" altLang="en-US" sz="2000" dirty="0"/>
                    </a:p>
                  </a:txBody>
                  <a:tcPr/>
                </a:tc>
              </a:tr>
              <a:tr h="41667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t>IBS</a:t>
                      </a:r>
                      <a:endParaRPr lang="zh-CN" alt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LENGTH</a:t>
                      </a:r>
                      <a:endParaRPr lang="zh-CN" alt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t>输入比特流，长度</a:t>
                      </a:r>
                      <a:r>
                        <a:rPr lang="zh-CN" altLang="en-US" sz="2000"/>
                        <a:t>为</a:t>
                      </a:r>
                      <a:r>
                        <a:rPr lang="en-US" altLang="zh-CN" sz="2000"/>
                        <a:t>LENGTH</a:t>
                      </a:r>
                      <a:endParaRPr lang="zh-CN" altLang="en-US" sz="2000" dirty="0"/>
                    </a:p>
                  </a:txBody>
                  <a:tcPr/>
                </a:tc>
              </a:tr>
              <a:tr h="416671">
                <a:tc gridSpan="3">
                  <a:txBody>
                    <a:bodyPr/>
                    <a:lstStyle/>
                    <a:p>
                      <a:pPr algn="ctr"/>
                      <a:endParaRPr lang="zh-CN" altLang="en-US" sz="2000" dirty="0"/>
                    </a:p>
                  </a:txBody>
                  <a:tcPr/>
                </a:tc>
                <a:tc hMerge="1">
                  <a:tcPr/>
                </a:tc>
                <a:tc hMerge="1">
                  <a:tcPr/>
                </a:tc>
              </a:tr>
              <a:tr h="416671">
                <a:tc>
                  <a:txBody>
                    <a:bodyPr/>
                    <a:lstStyle/>
                    <a:p>
                      <a:pPr marL="0" algn="ctr"/>
                      <a:r>
                        <a:rPr lang="zh-CN" altLang="en-US" sz="2000" b="1" dirty="0">
                          <a:solidFill>
                            <a:schemeClr val="lt1"/>
                          </a:solidFill>
                          <a:latin typeface="+mn-lt"/>
                          <a:ea typeface="+mn-ea"/>
                          <a:cs typeface="+mn-cs"/>
                        </a:rPr>
                        <a:t>输出参数</a:t>
                      </a:r>
                      <a:endParaRPr lang="zh-CN" altLang="en-US" sz="2000" b="1" dirty="0">
                        <a:solidFill>
                          <a:schemeClr val="lt1"/>
                        </a:solidFill>
                        <a:latin typeface="+mn-lt"/>
                        <a:ea typeface="+mn-ea"/>
                        <a:cs typeface="+mn-cs"/>
                      </a:endParaRPr>
                    </a:p>
                  </a:txBody>
                  <a:tcPr>
                    <a:solidFill>
                      <a:srgbClr val="4F81BD"/>
                    </a:solidFill>
                  </a:tcPr>
                </a:tc>
                <a:tc>
                  <a:txBody>
                    <a:bodyPr/>
                    <a:lstStyle/>
                    <a:p>
                      <a:pPr marL="0" algn="ctr"/>
                      <a:r>
                        <a:rPr lang="zh-CN" altLang="en-US" sz="2000" b="1" dirty="0">
                          <a:solidFill>
                            <a:schemeClr val="lt1"/>
                          </a:solidFill>
                          <a:latin typeface="+mn-lt"/>
                          <a:ea typeface="+mn-ea"/>
                          <a:cs typeface="+mn-cs"/>
                        </a:rPr>
                        <a:t>比特长度</a:t>
                      </a:r>
                      <a:endParaRPr lang="zh-CN" altLang="en-US" sz="2000" b="1" dirty="0">
                        <a:solidFill>
                          <a:schemeClr val="lt1"/>
                        </a:solidFill>
                        <a:latin typeface="+mn-lt"/>
                        <a:ea typeface="+mn-ea"/>
                        <a:cs typeface="+mn-cs"/>
                      </a:endParaRPr>
                    </a:p>
                  </a:txBody>
                  <a:tcPr>
                    <a:solidFill>
                      <a:srgbClr val="4F81BD"/>
                    </a:solidFill>
                  </a:tcPr>
                </a:tc>
                <a:tc>
                  <a:txBody>
                    <a:bodyPr/>
                    <a:lstStyle/>
                    <a:p>
                      <a:pPr marL="0" algn="ctr"/>
                      <a:r>
                        <a:rPr lang="zh-CN" altLang="en-US" sz="2000" b="1" dirty="0">
                          <a:solidFill>
                            <a:schemeClr val="lt1"/>
                          </a:solidFill>
                          <a:latin typeface="+mn-lt"/>
                          <a:ea typeface="+mn-ea"/>
                          <a:cs typeface="+mn-cs"/>
                        </a:rPr>
                        <a:t>备注</a:t>
                      </a:r>
                      <a:endParaRPr lang="zh-CN" altLang="en-US" sz="2000" b="1" dirty="0">
                        <a:solidFill>
                          <a:schemeClr val="lt1"/>
                        </a:solidFill>
                        <a:latin typeface="+mn-lt"/>
                        <a:ea typeface="+mn-ea"/>
                        <a:cs typeface="+mn-cs"/>
                      </a:endParaRPr>
                    </a:p>
                  </a:txBody>
                  <a:tcPr>
                    <a:solidFill>
                      <a:srgbClr val="4F81BD"/>
                    </a:solidFill>
                  </a:tcPr>
                </a:tc>
              </a:tr>
              <a:tr h="416671">
                <a:tc>
                  <a:txBody>
                    <a:bodyPr/>
                    <a:lstStyle/>
                    <a:p>
                      <a:pPr algn="ctr"/>
                      <a:r>
                        <a:rPr lang="en-US" altLang="zh-CN" sz="2000" dirty="0"/>
                        <a:t>OBS</a:t>
                      </a:r>
                      <a:endParaRPr lang="zh-CN" alt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LENGTH</a:t>
                      </a:r>
                      <a:endParaRPr lang="zh-CN" alt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t>输出比特流，长度</a:t>
                      </a:r>
                      <a:r>
                        <a:rPr lang="zh-CN" altLang="en-US" sz="2000"/>
                        <a:t>为</a:t>
                      </a:r>
                      <a:r>
                        <a:rPr lang="en-US" altLang="zh-CN" sz="2000"/>
                        <a:t>LENGTH</a:t>
                      </a:r>
                      <a:endParaRPr lang="zh-CN" altLang="en-US" sz="2000" dirty="0"/>
                    </a:p>
                  </a:txBody>
                  <a:tcPr/>
                </a:tc>
              </a:tr>
            </a:tbl>
          </a:graphicData>
        </a:graphic>
      </p:graphicFrame>
      <p:sp>
        <p:nvSpPr>
          <p:cNvPr id="4" name="内容占位符 1"/>
          <p:cNvSpPr>
            <a:spLocks noGrp="1"/>
          </p:cNvSpPr>
          <p:nvPr>
            <p:ph idx="1"/>
          </p:nvPr>
        </p:nvSpPr>
        <p:spPr>
          <a:xfrm>
            <a:off x="288480" y="944724"/>
            <a:ext cx="8578880" cy="756084"/>
          </a:xfrm>
        </p:spPr>
        <p:txBody>
          <a:bodyPr/>
          <a:lstStyle/>
          <a:p>
            <a:pPr marL="24765">
              <a:lnSpc>
                <a:spcPct val="100000"/>
              </a:lnSpc>
              <a:spcBef>
                <a:spcPts val="105"/>
              </a:spcBef>
              <a:tabLst>
                <a:tab pos="431800" algn="l"/>
              </a:tabLst>
            </a:pPr>
            <a:r>
              <a:rPr lang="en-US" altLang="zh-CN" spc="10" dirty="0">
                <a:solidFill>
                  <a:srgbClr val="FF0000"/>
                </a:solidFill>
              </a:rPr>
              <a:t>ZUC-128</a:t>
            </a:r>
            <a:r>
              <a:rPr lang="zh-CN" altLang="en-US" spc="10" dirty="0">
                <a:solidFill>
                  <a:srgbClr val="FF0000"/>
                </a:solidFill>
                <a:latin typeface="黑体" panose="02010609060101010101" pitchFamily="49" charset="-122"/>
                <a:cs typeface="黑体" panose="02010609060101010101" pitchFamily="49" charset="-122"/>
              </a:rPr>
              <a:t>加密算法</a:t>
            </a:r>
            <a:endParaRPr lang="en-US" altLang="zh-CN" dirty="0"/>
          </a:p>
          <a:p>
            <a:pPr>
              <a:buNone/>
            </a:pP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616" y="836712"/>
                <a:ext cx="8578880" cy="4824000"/>
              </a:xfrm>
            </p:spPr>
            <p:txBody>
              <a:bodyPr/>
              <a:lstStyle/>
              <a:p>
                <a:pPr marL="24765">
                  <a:lnSpc>
                    <a:spcPct val="100000"/>
                  </a:lnSpc>
                  <a:spcBef>
                    <a:spcPts val="105"/>
                  </a:spcBef>
                  <a:tabLst>
                    <a:tab pos="431800" algn="l"/>
                  </a:tabLst>
                </a:pPr>
                <a:r>
                  <a:rPr lang="en-US" altLang="zh-CN" spc="10" dirty="0">
                    <a:solidFill>
                      <a:srgbClr val="FF0000"/>
                    </a:solidFill>
                  </a:rPr>
                  <a:t>ZUC-128</a:t>
                </a:r>
                <a:r>
                  <a:rPr lang="zh-CN" altLang="en-US" spc="10" dirty="0">
                    <a:solidFill>
                      <a:srgbClr val="FF0000"/>
                    </a:solidFill>
                    <a:latin typeface="黑体" panose="02010609060101010101" pitchFamily="49" charset="-122"/>
                    <a:cs typeface="黑体" panose="02010609060101010101" pitchFamily="49" charset="-122"/>
                  </a:rPr>
                  <a:t>加密算法</a:t>
                </a:r>
                <a:endParaRPr lang="en-US" altLang="zh-CN" sz="2400" spc="5" dirty="0">
                  <a:solidFill>
                    <a:srgbClr val="0E0E0E"/>
                  </a:solidFill>
                  <a:latin typeface="黑体" panose="02010609060101010101" pitchFamily="49" charset="-122"/>
                  <a:cs typeface="黑体" panose="02010609060101010101" pitchFamily="49" charset="-122"/>
                </a:endParaRPr>
              </a:p>
              <a:p>
                <a:pPr marL="746125" lvl="1" indent="-272415">
                  <a:lnSpc>
                    <a:spcPct val="100000"/>
                  </a:lnSpc>
                  <a:spcBef>
                    <a:spcPts val="1000"/>
                  </a:spcBef>
                  <a:buSzPct val="96000"/>
                  <a:buFont typeface="Wingdings" panose="05000000000000000000"/>
                  <a:buChar char=""/>
                  <a:tabLst>
                    <a:tab pos="746760" algn="l"/>
                  </a:tabLst>
                </a:pPr>
                <a:r>
                  <a:rPr lang="zh-CN" altLang="en-US" sz="2400" spc="5" dirty="0">
                    <a:solidFill>
                      <a:srgbClr val="0E0E0E"/>
                    </a:solidFill>
                    <a:latin typeface="黑体" panose="02010609060101010101" pitchFamily="49" charset="-122"/>
                    <a:cs typeface="黑体" panose="02010609060101010101" pitchFamily="49" charset="-122"/>
                  </a:rPr>
                  <a:t>生成密钥流：</a:t>
                </a:r>
                <a:endParaRPr lang="en-US" altLang="zh-CN" sz="2400" spc="5" dirty="0">
                  <a:solidFill>
                    <a:srgbClr val="0E0E0E"/>
                  </a:solidFill>
                  <a:latin typeface="黑体" panose="02010609060101010101" pitchFamily="49" charset="-122"/>
                  <a:cs typeface="黑体" panose="02010609060101010101" pitchFamily="49" charset="-122"/>
                </a:endParaRPr>
              </a:p>
              <a:p>
                <a:pPr marL="473710" lvl="1" indent="0">
                  <a:lnSpc>
                    <a:spcPct val="100000"/>
                  </a:lnSpc>
                  <a:spcBef>
                    <a:spcPts val="1000"/>
                  </a:spcBef>
                  <a:buSzPct val="96000"/>
                  <a:buNone/>
                  <a:tabLst>
                    <a:tab pos="746760" algn="l"/>
                  </a:tabLst>
                </a:pPr>
                <a:r>
                  <a:rPr lang="zh-CN" altLang="en-US" sz="2400" spc="5" dirty="0">
                    <a:solidFill>
                      <a:srgbClr val="0E0E0E"/>
                    </a:solidFill>
                    <a:latin typeface="黑体" panose="02010609060101010101" pitchFamily="49" charset="-122"/>
                    <a:cs typeface="黑体" panose="02010609060101010101" pitchFamily="49" charset="-122"/>
                  </a:rPr>
                  <a:t>设</a:t>
                </a:r>
                <a14:m>
                  <m:oMath xmlns:m="http://schemas.openxmlformats.org/officeDocument/2006/math">
                    <m:r>
                      <a:rPr lang="en-US" altLang="zh-CN" sz="2400" i="1" spc="5">
                        <a:solidFill>
                          <a:srgbClr val="0E0E0E"/>
                        </a:solidFill>
                        <a:latin typeface="Cambria Math" panose="02040503050406030204" pitchFamily="18" charset="0"/>
                        <a:cs typeface="黑体" panose="02010609060101010101" pitchFamily="49" charset="-122"/>
                      </a:rPr>
                      <m:t>𝑳</m:t>
                    </m:r>
                    <m:r>
                      <a:rPr lang="en-US" altLang="zh-CN" sz="2400" i="1" spc="5">
                        <a:solidFill>
                          <a:srgbClr val="0E0E0E"/>
                        </a:solidFill>
                        <a:latin typeface="Cambria Math" panose="02040503050406030204" pitchFamily="18" charset="0"/>
                        <a:cs typeface="黑体" panose="02010609060101010101" pitchFamily="49" charset="-122"/>
                      </a:rPr>
                      <m:t>=⌈</m:t>
                    </m:r>
                    <m:r>
                      <a:rPr lang="en-US" altLang="zh-CN" sz="2400" i="1" spc="5" dirty="0">
                        <a:solidFill>
                          <a:srgbClr val="0E0E0E"/>
                        </a:solidFill>
                        <a:latin typeface="Cambria Math" panose="02040503050406030204" pitchFamily="18" charset="0"/>
                        <a:cs typeface="黑体" panose="02010609060101010101" pitchFamily="49" charset="-122"/>
                      </a:rPr>
                      <m:t>𝑳𝑬𝑵𝑮𝑻𝑯</m:t>
                    </m:r>
                    <m:r>
                      <a:rPr lang="en-US" altLang="zh-CN" sz="2400" i="1" spc="5" dirty="0">
                        <a:solidFill>
                          <a:srgbClr val="0E0E0E"/>
                        </a:solidFill>
                        <a:latin typeface="Cambria Math" panose="02040503050406030204" pitchFamily="18" charset="0"/>
                        <a:cs typeface="黑体" panose="02010609060101010101" pitchFamily="49" charset="-122"/>
                      </a:rPr>
                      <m:t>/</m:t>
                    </m:r>
                    <m:r>
                      <a:rPr lang="en-US" altLang="zh-CN" sz="2400" i="1" spc="5" dirty="0">
                        <a:solidFill>
                          <a:srgbClr val="0E0E0E"/>
                        </a:solidFill>
                        <a:latin typeface="Cambria Math" panose="02040503050406030204" pitchFamily="18" charset="0"/>
                        <a:cs typeface="黑体" panose="02010609060101010101" pitchFamily="49" charset="-122"/>
                      </a:rPr>
                      <m:t>𝟑𝟐</m:t>
                    </m:r>
                    <m:r>
                      <a:rPr lang="zh-CN" altLang="en-US" sz="2400" i="1">
                        <a:latin typeface="Cambria Math" panose="02040503050406030204" pitchFamily="18" charset="0"/>
                      </a:rPr>
                      <m:t>⌉</m:t>
                    </m:r>
                  </m:oMath>
                </a14:m>
                <a:r>
                  <a:rPr lang="en-US" altLang="zh-CN" sz="2400" spc="5" dirty="0">
                    <a:solidFill>
                      <a:srgbClr val="0E0E0E"/>
                    </a:solidFill>
                    <a:latin typeface="黑体" panose="02010609060101010101" pitchFamily="49" charset="-122"/>
                    <a:cs typeface="黑体" panose="02010609060101010101" pitchFamily="49" charset="-122"/>
                  </a:rPr>
                  <a:t>,</a:t>
                </a:r>
                <a:r>
                  <a:rPr lang="zh-CN" altLang="en-US" sz="2400" spc="5" dirty="0">
                    <a:solidFill>
                      <a:srgbClr val="0E0E0E"/>
                    </a:solidFill>
                    <a:latin typeface="黑体" panose="02010609060101010101" pitchFamily="49" charset="-122"/>
                    <a:cs typeface="黑体" panose="02010609060101010101" pitchFamily="49" charset="-122"/>
                  </a:rPr>
                  <a:t>利用</a:t>
                </a:r>
                <a:r>
                  <a:rPr lang="en-US" altLang="zh-CN" sz="2400" spc="5" dirty="0">
                    <a:solidFill>
                      <a:srgbClr val="0E0E0E"/>
                    </a:solidFill>
                  </a:rPr>
                  <a:t>ZUC-128</a:t>
                </a:r>
                <a:r>
                  <a:rPr lang="zh-CN" altLang="en-US" sz="2400" spc="5" dirty="0">
                    <a:solidFill>
                      <a:srgbClr val="0E0E0E"/>
                    </a:solidFill>
                    <a:latin typeface="黑体" panose="02010609060101010101" pitchFamily="49" charset="-122"/>
                    <a:cs typeface="黑体" panose="02010609060101010101" pitchFamily="49" charset="-122"/>
                  </a:rPr>
                  <a:t>生成</a:t>
                </a:r>
                <a14:m>
                  <m:oMath xmlns:m="http://schemas.openxmlformats.org/officeDocument/2006/math">
                    <m:r>
                      <a:rPr lang="en-US" altLang="zh-CN" sz="2400" i="1" spc="5" dirty="0">
                        <a:solidFill>
                          <a:srgbClr val="0E0E0E"/>
                        </a:solidFill>
                        <a:latin typeface="Cambria Math" panose="02040503050406030204" pitchFamily="18" charset="0"/>
                        <a:cs typeface="黑体" panose="02010609060101010101" pitchFamily="49" charset="-122"/>
                      </a:rPr>
                      <m:t>𝑳</m:t>
                    </m:r>
                  </m:oMath>
                </a14:m>
                <a:r>
                  <a:rPr lang="zh-CN" altLang="en-US" sz="2400" spc="5" dirty="0">
                    <a:solidFill>
                      <a:srgbClr val="0E0E0E"/>
                    </a:solidFill>
                    <a:latin typeface="黑体" panose="02010609060101010101" pitchFamily="49" charset="-122"/>
                    <a:cs typeface="黑体" panose="02010609060101010101" pitchFamily="49" charset="-122"/>
                  </a:rPr>
                  <a:t>个字的密钥流，</a:t>
                </a:r>
                <a:endParaRPr lang="en-US" altLang="zh-CN" sz="2400" spc="5" dirty="0">
                  <a:solidFill>
                    <a:srgbClr val="0E0E0E"/>
                  </a:solidFill>
                  <a:latin typeface="黑体" panose="02010609060101010101" pitchFamily="49" charset="-122"/>
                  <a:cs typeface="黑体" panose="02010609060101010101" pitchFamily="49" charset="-122"/>
                </a:endParaRPr>
              </a:p>
              <a:p>
                <a:pPr marL="473710" lvl="1" indent="0">
                  <a:lnSpc>
                    <a:spcPct val="100000"/>
                  </a:lnSpc>
                  <a:spcBef>
                    <a:spcPts val="1000"/>
                  </a:spcBef>
                  <a:buSzPct val="96000"/>
                  <a:buNone/>
                  <a:tabLst>
                    <a:tab pos="746760" algn="l"/>
                  </a:tabLst>
                </a:pPr>
                <a:r>
                  <a:rPr lang="zh-CN" altLang="en-US" sz="2400" spc="5" dirty="0">
                    <a:solidFill>
                      <a:srgbClr val="0E0E0E"/>
                    </a:solidFill>
                    <a:latin typeface="黑体" panose="02010609060101010101" pitchFamily="49" charset="-122"/>
                    <a:cs typeface="黑体" panose="02010609060101010101" pitchFamily="49" charset="-122"/>
                  </a:rPr>
                  <a:t>将生成的密钥流用比特串表示为</a:t>
                </a:r>
                <a14:m>
                  <m:oMath xmlns:m="http://schemas.openxmlformats.org/officeDocument/2006/math">
                    <m:r>
                      <a:rPr lang="en-US" altLang="zh-CN" sz="2400" b="1" i="1" spc="5" smtClean="0">
                        <a:solidFill>
                          <a:srgbClr val="0E0E0E"/>
                        </a:solidFill>
                        <a:latin typeface="Cambria Math" panose="02040503050406030204" pitchFamily="18" charset="0"/>
                        <a:cs typeface="黑体" panose="02010609060101010101" pitchFamily="49" charset="-122"/>
                      </a:rPr>
                      <m:t>𝒁</m:t>
                    </m:r>
                    <m:d>
                      <m:dPr>
                        <m:begChr m:val="["/>
                        <m:endChr m:val="]"/>
                        <m:ctrlPr>
                          <a:rPr lang="en-US" altLang="zh-CN" sz="2400" i="1" spc="5">
                            <a:solidFill>
                              <a:srgbClr val="0E0E0E"/>
                            </a:solidFill>
                            <a:latin typeface="Cambria Math" panose="02040503050406030204" pitchFamily="18" charset="0"/>
                            <a:cs typeface="黑体" panose="02010609060101010101" pitchFamily="49" charset="-122"/>
                          </a:rPr>
                        </m:ctrlPr>
                      </m:dPr>
                      <m:e>
                        <m:r>
                          <a:rPr lang="en-US" altLang="zh-CN" sz="2400" i="1" spc="5">
                            <a:solidFill>
                              <a:srgbClr val="0E0E0E"/>
                            </a:solidFill>
                            <a:latin typeface="Cambria Math" panose="02040503050406030204" pitchFamily="18" charset="0"/>
                            <a:cs typeface="黑体" panose="02010609060101010101" pitchFamily="49" charset="-122"/>
                          </a:rPr>
                          <m:t>𝟎</m:t>
                        </m:r>
                      </m:e>
                    </m:d>
                    <m:r>
                      <a:rPr lang="en-US" altLang="zh-CN" sz="2400" i="1" spc="5">
                        <a:solidFill>
                          <a:srgbClr val="0E0E0E"/>
                        </a:solidFill>
                        <a:latin typeface="Cambria Math" panose="02040503050406030204" pitchFamily="18" charset="0"/>
                        <a:cs typeface="黑体" panose="02010609060101010101" pitchFamily="49" charset="-122"/>
                      </a:rPr>
                      <m:t>,…,</m:t>
                    </m:r>
                    <m:r>
                      <a:rPr lang="en-US" altLang="zh-CN" sz="2400" b="1" i="1" spc="5" smtClean="0">
                        <a:solidFill>
                          <a:srgbClr val="0E0E0E"/>
                        </a:solidFill>
                        <a:latin typeface="Cambria Math" panose="02040503050406030204" pitchFamily="18" charset="0"/>
                        <a:cs typeface="黑体" panose="02010609060101010101" pitchFamily="49" charset="-122"/>
                      </a:rPr>
                      <m:t>𝒁</m:t>
                    </m:r>
                    <m:d>
                      <m:dPr>
                        <m:begChr m:val="["/>
                        <m:endChr m:val="]"/>
                        <m:ctrlPr>
                          <a:rPr lang="en-US" altLang="zh-CN" sz="2400" i="1" spc="5">
                            <a:solidFill>
                              <a:srgbClr val="0E0E0E"/>
                            </a:solidFill>
                            <a:latin typeface="Cambria Math" panose="02040503050406030204" pitchFamily="18" charset="0"/>
                            <a:cs typeface="黑体" panose="02010609060101010101" pitchFamily="49" charset="-122"/>
                          </a:rPr>
                        </m:ctrlPr>
                      </m:dPr>
                      <m:e>
                        <m:r>
                          <a:rPr lang="en-US" altLang="zh-CN" sz="2400" i="1" spc="5">
                            <a:solidFill>
                              <a:srgbClr val="0E0E0E"/>
                            </a:solidFill>
                            <a:latin typeface="Cambria Math" panose="02040503050406030204" pitchFamily="18" charset="0"/>
                            <a:cs typeface="黑体" panose="02010609060101010101" pitchFamily="49" charset="-122"/>
                          </a:rPr>
                          <m:t>𝑳</m:t>
                        </m:r>
                        <m:r>
                          <a:rPr lang="en-US" altLang="zh-CN" sz="2400" i="1" spc="5">
                            <a:solidFill>
                              <a:srgbClr val="0E0E0E"/>
                            </a:solidFill>
                            <a:latin typeface="Cambria Math" panose="02040503050406030204" pitchFamily="18" charset="0"/>
                            <a:cs typeface="黑体" panose="02010609060101010101" pitchFamily="49" charset="-122"/>
                          </a:rPr>
                          <m:t>∗</m:t>
                        </m:r>
                        <m:r>
                          <a:rPr lang="en-US" altLang="zh-CN" sz="2400" i="1" spc="5">
                            <a:solidFill>
                              <a:srgbClr val="0E0E0E"/>
                            </a:solidFill>
                            <a:latin typeface="Cambria Math" panose="02040503050406030204" pitchFamily="18" charset="0"/>
                            <a:cs typeface="黑体" panose="02010609060101010101" pitchFamily="49" charset="-122"/>
                          </a:rPr>
                          <m:t>𝟑𝟐</m:t>
                        </m:r>
                        <m:r>
                          <a:rPr lang="en-US" altLang="zh-CN" sz="2400" i="1" spc="5">
                            <a:solidFill>
                              <a:srgbClr val="0E0E0E"/>
                            </a:solidFill>
                            <a:latin typeface="Cambria Math" panose="02040503050406030204" pitchFamily="18" charset="0"/>
                            <a:cs typeface="黑体" panose="02010609060101010101" pitchFamily="49" charset="-122"/>
                          </a:rPr>
                          <m:t>−</m:t>
                        </m:r>
                        <m:r>
                          <a:rPr lang="en-US" altLang="zh-CN" sz="2400" i="1" spc="5">
                            <a:solidFill>
                              <a:srgbClr val="0E0E0E"/>
                            </a:solidFill>
                            <a:latin typeface="Cambria Math" panose="02040503050406030204" pitchFamily="18" charset="0"/>
                            <a:cs typeface="黑体" panose="02010609060101010101" pitchFamily="49" charset="-122"/>
                          </a:rPr>
                          <m:t>𝟏</m:t>
                        </m:r>
                      </m:e>
                    </m:d>
                  </m:oMath>
                </a14:m>
                <a:r>
                  <a:rPr lang="en-US" altLang="zh-CN" sz="2400" spc="5" dirty="0">
                    <a:solidFill>
                      <a:srgbClr val="0E0E0E"/>
                    </a:solidFill>
                    <a:latin typeface="黑体" panose="02010609060101010101" pitchFamily="49" charset="-122"/>
                    <a:cs typeface="黑体" panose="02010609060101010101" pitchFamily="49" charset="-122"/>
                  </a:rPr>
                  <a:t>,</a:t>
                </a:r>
                <a:r>
                  <a:rPr lang="en-US" altLang="zh-CN" sz="2400" spc="5" dirty="0">
                    <a:solidFill>
                      <a:srgbClr val="0E0E0E"/>
                    </a:solidFill>
                    <a:cs typeface="黑体" panose="02010609060101010101" pitchFamily="49" charset="-122"/>
                  </a:rPr>
                  <a:t> </a:t>
                </a:r>
                <a:r>
                  <a:rPr lang="zh-CN" altLang="en-US" sz="2400" spc="5" dirty="0">
                    <a:solidFill>
                      <a:srgbClr val="0E0E0E"/>
                    </a:solidFill>
                    <a:cs typeface="黑体" panose="02010609060101010101" pitchFamily="49" charset="-122"/>
                  </a:rPr>
                  <a:t>其中</a:t>
                </a:r>
                <a14:m>
                  <m:oMath xmlns:m="http://schemas.openxmlformats.org/officeDocument/2006/math">
                    <m:r>
                      <a:rPr lang="en-US" altLang="zh-CN" sz="2400" b="1" i="1" spc="5" smtClean="0">
                        <a:solidFill>
                          <a:srgbClr val="0E0E0E"/>
                        </a:solidFill>
                        <a:latin typeface="Cambria Math" panose="02040503050406030204" pitchFamily="18" charset="0"/>
                        <a:cs typeface="黑体" panose="02010609060101010101" pitchFamily="49" charset="-122"/>
                      </a:rPr>
                      <m:t>𝒁</m:t>
                    </m:r>
                    <m:d>
                      <m:dPr>
                        <m:begChr m:val="["/>
                        <m:endChr m:val="]"/>
                        <m:ctrlPr>
                          <a:rPr lang="en-US" altLang="zh-CN" sz="2400" i="1" spc="5">
                            <a:solidFill>
                              <a:srgbClr val="0E0E0E"/>
                            </a:solidFill>
                            <a:latin typeface="Cambria Math" panose="02040503050406030204" pitchFamily="18" charset="0"/>
                            <a:cs typeface="黑体" panose="02010609060101010101" pitchFamily="49" charset="-122"/>
                          </a:rPr>
                        </m:ctrlPr>
                      </m:dPr>
                      <m:e>
                        <m:r>
                          <a:rPr lang="en-US" altLang="zh-CN" sz="2400" i="1" spc="5">
                            <a:solidFill>
                              <a:srgbClr val="0E0E0E"/>
                            </a:solidFill>
                            <a:latin typeface="Cambria Math" panose="02040503050406030204" pitchFamily="18" charset="0"/>
                            <a:cs typeface="黑体" panose="02010609060101010101" pitchFamily="49" charset="-122"/>
                          </a:rPr>
                          <m:t>𝟎</m:t>
                        </m:r>
                      </m:e>
                    </m:d>
                  </m:oMath>
                </a14:m>
                <a:r>
                  <a:rPr lang="zh-CN" altLang="en-US" sz="2400" spc="5" dirty="0">
                    <a:solidFill>
                      <a:srgbClr val="0E0E0E"/>
                    </a:solidFill>
                    <a:latin typeface="黑体" panose="02010609060101010101" pitchFamily="49" charset="-122"/>
                    <a:cs typeface="黑体" panose="02010609060101010101" pitchFamily="49" charset="-122"/>
                  </a:rPr>
                  <a:t>为高位。</a:t>
                </a:r>
                <a:endParaRPr lang="en-US" altLang="zh-CN" sz="2400" spc="5" dirty="0">
                  <a:solidFill>
                    <a:srgbClr val="0E0E0E"/>
                  </a:solidFill>
                  <a:latin typeface="黑体" panose="02010609060101010101" pitchFamily="49" charset="-122"/>
                  <a:cs typeface="黑体" panose="02010609060101010101" pitchFamily="49" charset="-122"/>
                </a:endParaRPr>
              </a:p>
              <a:p>
                <a:pPr marL="746125" lvl="1" indent="-272415">
                  <a:lnSpc>
                    <a:spcPct val="100000"/>
                  </a:lnSpc>
                  <a:spcBef>
                    <a:spcPts val="1000"/>
                  </a:spcBef>
                  <a:buSzPct val="96000"/>
                  <a:buFont typeface="Wingdings" panose="05000000000000000000"/>
                  <a:buChar char=""/>
                  <a:tabLst>
                    <a:tab pos="746760" algn="l"/>
                  </a:tabLst>
                </a:pPr>
                <a:r>
                  <a:rPr lang="zh-CN" altLang="en-US" sz="2400" spc="5" dirty="0">
                    <a:solidFill>
                      <a:srgbClr val="0E0E0E"/>
                    </a:solidFill>
                    <a:latin typeface="黑体" panose="02010609060101010101" pitchFamily="49" charset="-122"/>
                    <a:cs typeface="黑体" panose="02010609060101010101" pitchFamily="49" charset="-122"/>
                  </a:rPr>
                  <a:t>加解密：</a:t>
                </a:r>
                <a:endParaRPr lang="en-US" altLang="zh-CN" sz="2400" spc="5" dirty="0">
                  <a:solidFill>
                    <a:srgbClr val="0E0E0E"/>
                  </a:solidFill>
                  <a:latin typeface="黑体" panose="02010609060101010101" pitchFamily="49" charset="-122"/>
                  <a:cs typeface="黑体" panose="02010609060101010101" pitchFamily="49" charset="-122"/>
                </a:endParaRPr>
              </a:p>
              <a:p>
                <a:pPr marL="473710" lvl="1" indent="0">
                  <a:lnSpc>
                    <a:spcPct val="100000"/>
                  </a:lnSpc>
                  <a:spcBef>
                    <a:spcPts val="1000"/>
                  </a:spcBef>
                  <a:buSzPct val="96000"/>
                  <a:buNone/>
                  <a:tabLst>
                    <a:tab pos="746760" algn="l"/>
                  </a:tabLst>
                </a:pPr>
                <a:r>
                  <a:rPr lang="zh-CN" altLang="en-US" sz="2400" spc="5" dirty="0">
                    <a:solidFill>
                      <a:srgbClr val="0E0E0E"/>
                    </a:solidFill>
                    <a:latin typeface="黑体" panose="02010609060101010101" pitchFamily="49" charset="-122"/>
                    <a:cs typeface="黑体" panose="02010609060101010101" pitchFamily="49" charset="-122"/>
                  </a:rPr>
                  <a:t>输入</a:t>
                </a:r>
                <a:r>
                  <a:rPr lang="en-US" altLang="zh-CN" sz="2400" spc="5" dirty="0">
                    <a:solidFill>
                      <a:srgbClr val="0E0E0E"/>
                    </a:solidFill>
                  </a:rPr>
                  <a:t>IBS</a:t>
                </a:r>
                <a:r>
                  <a:rPr lang="zh-CN" altLang="en-US" sz="2400" spc="5" dirty="0">
                    <a:solidFill>
                      <a:srgbClr val="0E0E0E"/>
                    </a:solidFill>
                    <a:latin typeface="黑体" panose="02010609060101010101" pitchFamily="49" charset="-122"/>
                    <a:cs typeface="黑体" panose="02010609060101010101" pitchFamily="49" charset="-122"/>
                  </a:rPr>
                  <a:t>为  </a:t>
                </a:r>
                <a14:m>
                  <m:oMath xmlns:m="http://schemas.openxmlformats.org/officeDocument/2006/math">
                    <m:r>
                      <a:rPr lang="en-US" altLang="zh-CN" sz="2400" i="1" spc="5" dirty="0">
                        <a:solidFill>
                          <a:srgbClr val="0E0E0E"/>
                        </a:solidFill>
                        <a:latin typeface="Cambria Math" panose="02040503050406030204" pitchFamily="18" charset="0"/>
                        <a:cs typeface="黑体" panose="02010609060101010101" pitchFamily="49" charset="-122"/>
                      </a:rPr>
                      <m:t>𝑰𝑩𝑺</m:t>
                    </m:r>
                    <m:d>
                      <m:dPr>
                        <m:begChr m:val="["/>
                        <m:endChr m:val="]"/>
                        <m:ctrlPr>
                          <a:rPr lang="en-US" altLang="zh-CN" sz="2400" i="1" spc="5" dirty="0">
                            <a:solidFill>
                              <a:srgbClr val="0E0E0E"/>
                            </a:solidFill>
                            <a:latin typeface="Cambria Math" panose="02040503050406030204" pitchFamily="18" charset="0"/>
                            <a:cs typeface="黑体" panose="02010609060101010101" pitchFamily="49" charset="-122"/>
                          </a:rPr>
                        </m:ctrlPr>
                      </m:dPr>
                      <m:e>
                        <m:r>
                          <a:rPr lang="en-US" altLang="zh-CN" sz="2400" b="1" i="1" spc="5" dirty="0" smtClean="0">
                            <a:solidFill>
                              <a:srgbClr val="0E0E0E"/>
                            </a:solidFill>
                            <a:latin typeface="Cambria Math" panose="02040503050406030204" pitchFamily="18" charset="0"/>
                            <a:cs typeface="黑体" panose="02010609060101010101" pitchFamily="49" charset="-122"/>
                          </a:rPr>
                          <m:t>𝟎</m:t>
                        </m:r>
                      </m:e>
                    </m:d>
                    <m:r>
                      <a:rPr lang="en-US" altLang="zh-CN" sz="2400" b="1" i="1" spc="5" dirty="0" smtClean="0">
                        <a:solidFill>
                          <a:srgbClr val="0E0E0E"/>
                        </a:solidFill>
                        <a:latin typeface="Cambria Math" panose="02040503050406030204" pitchFamily="18" charset="0"/>
                        <a:cs typeface="黑体" panose="02010609060101010101" pitchFamily="49" charset="-122"/>
                      </a:rPr>
                      <m:t>|</m:t>
                    </m:r>
                    <m:d>
                      <m:dPr>
                        <m:begChr m:val="|"/>
                        <m:endChr m:val="|"/>
                        <m:ctrlPr>
                          <a:rPr lang="en-US" altLang="zh-CN" sz="2400" b="1" i="1" spc="5" dirty="0" smtClean="0">
                            <a:solidFill>
                              <a:srgbClr val="0E0E0E"/>
                            </a:solidFill>
                            <a:latin typeface="Cambria Math" panose="02040503050406030204" pitchFamily="18" charset="0"/>
                            <a:cs typeface="黑体" panose="02010609060101010101" pitchFamily="49" charset="-122"/>
                          </a:rPr>
                        </m:ctrlPr>
                      </m:dPr>
                      <m:e>
                        <m:r>
                          <a:rPr lang="en-US" altLang="zh-CN" sz="2400" b="1" i="1" spc="5" dirty="0" smtClean="0">
                            <a:solidFill>
                              <a:srgbClr val="0E0E0E"/>
                            </a:solidFill>
                            <a:latin typeface="Cambria Math" panose="02040503050406030204" pitchFamily="18" charset="0"/>
                            <a:cs typeface="黑体" panose="02010609060101010101" pitchFamily="49" charset="-122"/>
                          </a:rPr>
                          <m:t>……</m:t>
                        </m:r>
                      </m:e>
                    </m:d>
                    <m:r>
                      <a:rPr lang="en-US" altLang="zh-CN" sz="2400" b="1" i="1" spc="5" dirty="0" smtClean="0">
                        <a:solidFill>
                          <a:srgbClr val="0E0E0E"/>
                        </a:solidFill>
                        <a:latin typeface="Cambria Math" panose="02040503050406030204" pitchFamily="18" charset="0"/>
                        <a:cs typeface="黑体" panose="02010609060101010101" pitchFamily="49" charset="-122"/>
                      </a:rPr>
                      <m:t>|</m:t>
                    </m:r>
                    <m:r>
                      <a:rPr lang="en-US" altLang="zh-CN" sz="2400" i="1" spc="5" dirty="0">
                        <a:solidFill>
                          <a:srgbClr val="0E0E0E"/>
                        </a:solidFill>
                        <a:latin typeface="Cambria Math" panose="02040503050406030204" pitchFamily="18" charset="0"/>
                        <a:cs typeface="黑体" panose="02010609060101010101" pitchFamily="49" charset="-122"/>
                      </a:rPr>
                      <m:t>𝑰𝑩𝑺</m:t>
                    </m:r>
                    <m:d>
                      <m:dPr>
                        <m:begChr m:val="["/>
                        <m:endChr m:val="]"/>
                        <m:ctrlPr>
                          <a:rPr lang="en-US" altLang="zh-CN" sz="2400" i="1" spc="5" dirty="0">
                            <a:solidFill>
                              <a:srgbClr val="0E0E0E"/>
                            </a:solidFill>
                            <a:latin typeface="Cambria Math" panose="02040503050406030204" pitchFamily="18" charset="0"/>
                            <a:cs typeface="黑体" panose="02010609060101010101" pitchFamily="49" charset="-122"/>
                          </a:rPr>
                        </m:ctrlPr>
                      </m:dPr>
                      <m:e>
                        <m:r>
                          <a:rPr lang="en-US" altLang="zh-CN" sz="2400" b="1" i="1" spc="5" dirty="0" smtClean="0">
                            <a:solidFill>
                              <a:srgbClr val="0E0E0E"/>
                            </a:solidFill>
                            <a:latin typeface="Cambria Math" panose="02040503050406030204" pitchFamily="18" charset="0"/>
                            <a:cs typeface="黑体" panose="02010609060101010101" pitchFamily="49" charset="-122"/>
                          </a:rPr>
                          <m:t>𝑳𝑬𝑵𝑮𝑻𝑯</m:t>
                        </m:r>
                        <m:r>
                          <a:rPr lang="en-US" altLang="zh-CN" sz="2400" b="1" i="1" spc="5" dirty="0" smtClean="0">
                            <a:solidFill>
                              <a:srgbClr val="0E0E0E"/>
                            </a:solidFill>
                            <a:latin typeface="Cambria Math" panose="02040503050406030204" pitchFamily="18" charset="0"/>
                            <a:cs typeface="黑体" panose="02010609060101010101" pitchFamily="49" charset="-122"/>
                          </a:rPr>
                          <m:t>−</m:t>
                        </m:r>
                        <m:r>
                          <a:rPr lang="en-US" altLang="zh-CN" sz="2400" b="1" i="1" spc="5" dirty="0" smtClean="0">
                            <a:solidFill>
                              <a:srgbClr val="0E0E0E"/>
                            </a:solidFill>
                            <a:latin typeface="Cambria Math" panose="02040503050406030204" pitchFamily="18" charset="0"/>
                            <a:cs typeface="黑体" panose="02010609060101010101" pitchFamily="49" charset="-122"/>
                          </a:rPr>
                          <m:t>𝟏</m:t>
                        </m:r>
                      </m:e>
                    </m:d>
                  </m:oMath>
                </a14:m>
                <a:endParaRPr lang="en-US" altLang="zh-CN" sz="2400" spc="5" dirty="0">
                  <a:solidFill>
                    <a:srgbClr val="0E0E0E"/>
                  </a:solidFill>
                  <a:latin typeface="黑体" panose="02010609060101010101" pitchFamily="49" charset="-122"/>
                  <a:cs typeface="黑体" panose="02010609060101010101" pitchFamily="49" charset="-122"/>
                </a:endParaRPr>
              </a:p>
              <a:p>
                <a:pPr marL="473710" lvl="1" indent="0">
                  <a:lnSpc>
                    <a:spcPct val="100000"/>
                  </a:lnSpc>
                  <a:spcBef>
                    <a:spcPts val="1000"/>
                  </a:spcBef>
                  <a:buSzPct val="96000"/>
                  <a:buNone/>
                  <a:tabLst>
                    <a:tab pos="746760" algn="l"/>
                  </a:tabLst>
                </a:pPr>
                <a:r>
                  <a:rPr lang="zh-CN" altLang="en-US" sz="2400" spc="5" dirty="0">
                    <a:solidFill>
                      <a:srgbClr val="0E0E0E"/>
                    </a:solidFill>
                    <a:latin typeface="黑体" panose="02010609060101010101" pitchFamily="49" charset="-122"/>
                    <a:cs typeface="黑体" panose="02010609060101010101" pitchFamily="49" charset="-122"/>
                  </a:rPr>
                  <a:t>输出</a:t>
                </a:r>
                <a:r>
                  <a:rPr lang="en-US" altLang="zh-CN" sz="2400" spc="5" dirty="0">
                    <a:solidFill>
                      <a:srgbClr val="0E0E0E"/>
                    </a:solidFill>
                  </a:rPr>
                  <a:t>0BS</a:t>
                </a:r>
                <a:r>
                  <a:rPr lang="zh-CN" altLang="en-US" sz="2400" spc="5" dirty="0">
                    <a:solidFill>
                      <a:srgbClr val="0E0E0E"/>
                    </a:solidFill>
                    <a:latin typeface="黑体" panose="02010609060101010101" pitchFamily="49" charset="-122"/>
                    <a:cs typeface="黑体" panose="02010609060101010101" pitchFamily="49" charset="-122"/>
                  </a:rPr>
                  <a:t>满足</a:t>
                </a:r>
                <a:endParaRPr lang="en-US" altLang="zh-CN" sz="2400" spc="5" dirty="0">
                  <a:solidFill>
                    <a:srgbClr val="0E0E0E"/>
                  </a:solidFill>
                  <a:latin typeface="黑体" panose="02010609060101010101" pitchFamily="49" charset="-122"/>
                  <a:cs typeface="黑体" panose="02010609060101010101" pitchFamily="49" charset="-122"/>
                </a:endParaRPr>
              </a:p>
              <a:p>
                <a:pPr marL="203835" lvl="1" indent="0">
                  <a:lnSpc>
                    <a:spcPct val="100000"/>
                  </a:lnSpc>
                  <a:spcBef>
                    <a:spcPts val="1200"/>
                  </a:spcBef>
                  <a:buSzPct val="96000"/>
                  <a:buNone/>
                  <a:tabLst>
                    <a:tab pos="746760" algn="l"/>
                  </a:tabLst>
                </a:pPr>
                <a14:m>
                  <m:oMathPara xmlns:m="http://schemas.openxmlformats.org/officeDocument/2006/math">
                    <m:oMathParaPr>
                      <m:jc m:val="centerGroup"/>
                    </m:oMathParaPr>
                    <m:oMath xmlns:m="http://schemas.openxmlformats.org/officeDocument/2006/math">
                      <m:r>
                        <a:rPr lang="en-US" altLang="zh-CN" sz="2400" i="1" spc="5" dirty="0">
                          <a:solidFill>
                            <a:srgbClr val="0E0E0E"/>
                          </a:solidFill>
                          <a:latin typeface="Cambria Math" panose="02040503050406030204" pitchFamily="18" charset="0"/>
                          <a:cs typeface="黑体" panose="02010609060101010101" pitchFamily="49" charset="-122"/>
                        </a:rPr>
                        <m:t>𝑶𝑩𝑺</m:t>
                      </m:r>
                      <m:d>
                        <m:dPr>
                          <m:begChr m:val="["/>
                          <m:endChr m:val="]"/>
                          <m:ctrlPr>
                            <a:rPr lang="en-US" altLang="zh-CN" sz="2400" i="1" spc="5" dirty="0">
                              <a:solidFill>
                                <a:srgbClr val="0E0E0E"/>
                              </a:solidFill>
                              <a:latin typeface="Cambria Math" panose="02040503050406030204" pitchFamily="18" charset="0"/>
                              <a:cs typeface="黑体" panose="02010609060101010101" pitchFamily="49" charset="-122"/>
                            </a:rPr>
                          </m:ctrlPr>
                        </m:dPr>
                        <m:e>
                          <m:r>
                            <a:rPr lang="en-US" altLang="zh-CN" sz="2400" i="1" spc="5" dirty="0" err="1">
                              <a:solidFill>
                                <a:srgbClr val="0E0E0E"/>
                              </a:solidFill>
                              <a:latin typeface="Cambria Math" panose="02040503050406030204" pitchFamily="18" charset="0"/>
                              <a:cs typeface="黑体" panose="02010609060101010101" pitchFamily="49" charset="-122"/>
                            </a:rPr>
                            <m:t>𝒊</m:t>
                          </m:r>
                        </m:e>
                      </m:d>
                      <m:r>
                        <a:rPr lang="en-US" altLang="zh-CN" sz="2400" i="1" spc="5" dirty="0">
                          <a:solidFill>
                            <a:srgbClr val="0E0E0E"/>
                          </a:solidFill>
                          <a:latin typeface="Cambria Math" panose="02040503050406030204" pitchFamily="18" charset="0"/>
                          <a:cs typeface="黑体" panose="02010609060101010101" pitchFamily="49" charset="-122"/>
                        </a:rPr>
                        <m:t>=</m:t>
                      </m:r>
                      <m:r>
                        <a:rPr lang="en-US" altLang="zh-CN" sz="2400" i="1" spc="5" dirty="0">
                          <a:solidFill>
                            <a:srgbClr val="0E0E0E"/>
                          </a:solidFill>
                          <a:latin typeface="Cambria Math" panose="02040503050406030204" pitchFamily="18" charset="0"/>
                          <a:cs typeface="黑体" panose="02010609060101010101" pitchFamily="49" charset="-122"/>
                        </a:rPr>
                        <m:t>𝑰𝑩𝑺</m:t>
                      </m:r>
                      <m:d>
                        <m:dPr>
                          <m:begChr m:val="["/>
                          <m:endChr m:val="]"/>
                          <m:ctrlPr>
                            <a:rPr lang="en-US" altLang="zh-CN" sz="2400" i="1" spc="5" dirty="0">
                              <a:solidFill>
                                <a:srgbClr val="0E0E0E"/>
                              </a:solidFill>
                              <a:latin typeface="Cambria Math" panose="02040503050406030204" pitchFamily="18" charset="0"/>
                              <a:cs typeface="黑体" panose="02010609060101010101" pitchFamily="49" charset="-122"/>
                            </a:rPr>
                          </m:ctrlPr>
                        </m:dPr>
                        <m:e>
                          <m:r>
                            <a:rPr lang="en-US" altLang="zh-CN" sz="2400" i="1" spc="5" dirty="0" err="1">
                              <a:solidFill>
                                <a:srgbClr val="0E0E0E"/>
                              </a:solidFill>
                              <a:latin typeface="Cambria Math" panose="02040503050406030204" pitchFamily="18" charset="0"/>
                              <a:cs typeface="黑体" panose="02010609060101010101" pitchFamily="49" charset="-122"/>
                            </a:rPr>
                            <m:t>𝒊</m:t>
                          </m:r>
                        </m:e>
                      </m:d>
                      <m:r>
                        <a:rPr lang="en-US" altLang="zh-CN" sz="2400" i="1" spc="5" dirty="0">
                          <a:solidFill>
                            <a:srgbClr val="0E0E0E"/>
                          </a:solidFill>
                          <a:latin typeface="Cambria Math" panose="02040503050406030204" pitchFamily="18" charset="0"/>
                          <a:ea typeface="Cambria Math" panose="02040503050406030204" pitchFamily="18" charset="0"/>
                          <a:cs typeface="黑体" panose="02010609060101010101" pitchFamily="49" charset="-122"/>
                        </a:rPr>
                        <m:t>⨁</m:t>
                      </m:r>
                      <m:r>
                        <a:rPr lang="en-US" altLang="zh-CN" sz="2400" b="1" i="1" spc="5" dirty="0" smtClean="0">
                          <a:solidFill>
                            <a:srgbClr val="0E0E0E"/>
                          </a:solidFill>
                          <a:latin typeface="Cambria Math" panose="02040503050406030204" pitchFamily="18" charset="0"/>
                          <a:ea typeface="Cambria Math" panose="02040503050406030204" pitchFamily="18" charset="0"/>
                          <a:cs typeface="黑体" panose="02010609060101010101" pitchFamily="49" charset="-122"/>
                        </a:rPr>
                        <m:t>𝒁</m:t>
                      </m:r>
                      <m:d>
                        <m:dPr>
                          <m:begChr m:val="["/>
                          <m:endChr m:val="]"/>
                          <m:ctrlPr>
                            <a:rPr lang="en-US" altLang="zh-CN" sz="2400" i="1" spc="5" dirty="0">
                              <a:solidFill>
                                <a:srgbClr val="0E0E0E"/>
                              </a:solidFill>
                              <a:latin typeface="Cambria Math" panose="02040503050406030204" pitchFamily="18" charset="0"/>
                              <a:ea typeface="Cambria Math" panose="02040503050406030204" pitchFamily="18" charset="0"/>
                              <a:cs typeface="黑体" panose="02010609060101010101" pitchFamily="49" charset="-122"/>
                            </a:rPr>
                          </m:ctrlPr>
                        </m:dPr>
                        <m:e>
                          <m:r>
                            <a:rPr lang="en-US" altLang="zh-CN" sz="2400" i="1" spc="5" dirty="0">
                              <a:solidFill>
                                <a:srgbClr val="0E0E0E"/>
                              </a:solidFill>
                              <a:latin typeface="Cambria Math" panose="02040503050406030204" pitchFamily="18" charset="0"/>
                              <a:ea typeface="Cambria Math" panose="02040503050406030204" pitchFamily="18" charset="0"/>
                              <a:cs typeface="黑体" panose="02010609060101010101" pitchFamily="49" charset="-122"/>
                            </a:rPr>
                            <m:t>𝒊</m:t>
                          </m:r>
                        </m:e>
                      </m:d>
                      <m:r>
                        <a:rPr lang="en-US" altLang="zh-CN" sz="2400" i="1" spc="5" dirty="0">
                          <a:solidFill>
                            <a:srgbClr val="0E0E0E"/>
                          </a:solidFill>
                          <a:latin typeface="Cambria Math" panose="02040503050406030204" pitchFamily="18" charset="0"/>
                          <a:ea typeface="Cambria Math" panose="02040503050406030204" pitchFamily="18" charset="0"/>
                          <a:cs typeface="黑体" panose="02010609060101010101" pitchFamily="49" charset="-122"/>
                        </a:rPr>
                        <m:t>,</m:t>
                      </m:r>
                      <m:r>
                        <a:rPr lang="en-US" altLang="zh-CN" sz="2400" i="1" spc="5" dirty="0">
                          <a:solidFill>
                            <a:srgbClr val="0E0E0E"/>
                          </a:solidFill>
                          <a:latin typeface="Cambria Math" panose="02040503050406030204" pitchFamily="18" charset="0"/>
                          <a:ea typeface="Cambria Math" panose="02040503050406030204" pitchFamily="18" charset="0"/>
                          <a:cs typeface="黑体" panose="02010609060101010101" pitchFamily="49" charset="-122"/>
                        </a:rPr>
                        <m:t>𝟎</m:t>
                      </m:r>
                      <m:r>
                        <a:rPr lang="en-US" altLang="zh-CN" sz="2400" i="1" spc="5" dirty="0">
                          <a:solidFill>
                            <a:srgbClr val="0E0E0E"/>
                          </a:solidFill>
                          <a:latin typeface="Cambria Math" panose="02040503050406030204" pitchFamily="18" charset="0"/>
                          <a:ea typeface="Cambria Math" panose="02040503050406030204" pitchFamily="18" charset="0"/>
                          <a:cs typeface="黑体" panose="02010609060101010101" pitchFamily="49" charset="-122"/>
                        </a:rPr>
                        <m:t>≤</m:t>
                      </m:r>
                      <m:r>
                        <a:rPr lang="en-US" altLang="zh-CN" sz="2400" i="1" spc="5" dirty="0">
                          <a:solidFill>
                            <a:srgbClr val="0E0E0E"/>
                          </a:solidFill>
                          <a:latin typeface="Cambria Math" panose="02040503050406030204" pitchFamily="18" charset="0"/>
                          <a:ea typeface="Cambria Math" panose="02040503050406030204" pitchFamily="18" charset="0"/>
                          <a:cs typeface="黑体" panose="02010609060101010101" pitchFamily="49" charset="-122"/>
                        </a:rPr>
                        <m:t>𝒊</m:t>
                      </m:r>
                      <m:r>
                        <a:rPr lang="en-US" altLang="zh-CN" sz="2400" i="1" spc="5" dirty="0">
                          <a:solidFill>
                            <a:srgbClr val="0E0E0E"/>
                          </a:solidFill>
                          <a:latin typeface="Cambria Math" panose="02040503050406030204" pitchFamily="18" charset="0"/>
                          <a:ea typeface="Cambria Math" panose="02040503050406030204" pitchFamily="18" charset="0"/>
                          <a:cs typeface="黑体" panose="02010609060101010101" pitchFamily="49" charset="-122"/>
                        </a:rPr>
                        <m:t>≤</m:t>
                      </m:r>
                      <m:r>
                        <a:rPr lang="en-US" altLang="zh-CN" sz="2400" i="1" spc="5" dirty="0">
                          <a:solidFill>
                            <a:srgbClr val="0E0E0E"/>
                          </a:solidFill>
                          <a:latin typeface="Cambria Math" panose="02040503050406030204" pitchFamily="18" charset="0"/>
                          <a:ea typeface="Cambria Math" panose="02040503050406030204" pitchFamily="18" charset="0"/>
                          <a:cs typeface="黑体" panose="02010609060101010101" pitchFamily="49" charset="-122"/>
                        </a:rPr>
                        <m:t>𝑳𝑬𝑵𝑮𝑻𝑯</m:t>
                      </m:r>
                      <m:r>
                        <a:rPr lang="en-US" altLang="zh-CN" sz="2400" i="1" spc="5" dirty="0">
                          <a:solidFill>
                            <a:srgbClr val="0E0E0E"/>
                          </a:solidFill>
                          <a:latin typeface="Cambria Math" panose="02040503050406030204" pitchFamily="18" charset="0"/>
                          <a:ea typeface="Cambria Math" panose="02040503050406030204" pitchFamily="18" charset="0"/>
                          <a:cs typeface="黑体" panose="02010609060101010101" pitchFamily="49" charset="-122"/>
                        </a:rPr>
                        <m:t>−</m:t>
                      </m:r>
                      <m:r>
                        <a:rPr lang="en-US" altLang="zh-CN" sz="2400" i="1" spc="5" dirty="0">
                          <a:solidFill>
                            <a:srgbClr val="0E0E0E"/>
                          </a:solidFill>
                          <a:latin typeface="Cambria Math" panose="02040503050406030204" pitchFamily="18" charset="0"/>
                          <a:ea typeface="Cambria Math" panose="02040503050406030204" pitchFamily="18" charset="0"/>
                          <a:cs typeface="黑体" panose="02010609060101010101" pitchFamily="49" charset="-122"/>
                        </a:rPr>
                        <m:t>𝟏</m:t>
                      </m:r>
                    </m:oMath>
                  </m:oMathPara>
                </a14:m>
                <a:endParaRPr lang="en-US" altLang="zh-CN" sz="2400" spc="5" dirty="0">
                  <a:solidFill>
                    <a:srgbClr val="0E0E0E"/>
                  </a:solidFill>
                  <a:latin typeface="黑体" panose="02010609060101010101" pitchFamily="49" charset="-122"/>
                  <a:cs typeface="黑体" panose="02010609060101010101" pitchFamily="49" charset="-122"/>
                </a:endParaRPr>
              </a:p>
              <a:p>
                <a:pPr marL="203835" lvl="1" indent="0">
                  <a:lnSpc>
                    <a:spcPct val="100000"/>
                  </a:lnSpc>
                  <a:spcBef>
                    <a:spcPts val="1200"/>
                  </a:spcBef>
                  <a:buSzPct val="96000"/>
                  <a:buNone/>
                  <a:tabLst>
                    <a:tab pos="746760" algn="l"/>
                  </a:tabLst>
                </a:pPr>
                <a:r>
                  <a:rPr lang="en-US" altLang="zh-CN" sz="2400" spc="5" dirty="0">
                    <a:solidFill>
                      <a:srgbClr val="0E0E0E"/>
                    </a:solidFill>
                    <a:latin typeface="黑体" panose="02010609060101010101" pitchFamily="49" charset="-122"/>
                    <a:cs typeface="黑体" panose="02010609060101010101" pitchFamily="49" charset="-122"/>
                  </a:rPr>
                  <a:t>  </a:t>
                </a:r>
                <a:r>
                  <a:rPr lang="zh-CN" altLang="en-US" sz="2400" spc="5" dirty="0">
                    <a:solidFill>
                      <a:srgbClr val="0E0E0E"/>
                    </a:solidFill>
                    <a:latin typeface="黑体" panose="02010609060101010101" pitchFamily="49" charset="-122"/>
                    <a:cs typeface="黑体" panose="02010609060101010101" pitchFamily="49" charset="-122"/>
                  </a:rPr>
                  <a:t>其中</a:t>
                </a:r>
                <a14:m>
                  <m:oMath xmlns:m="http://schemas.openxmlformats.org/officeDocument/2006/math">
                    <m:r>
                      <a:rPr lang="en-US" altLang="zh-CN" sz="2400" i="1" spc="5" dirty="0">
                        <a:solidFill>
                          <a:srgbClr val="0E0E0E"/>
                        </a:solidFill>
                        <a:latin typeface="Cambria Math" panose="02040503050406030204" pitchFamily="18" charset="0"/>
                        <a:cs typeface="黑体" panose="02010609060101010101" pitchFamily="49" charset="-122"/>
                      </a:rPr>
                      <m:t>𝑰𝑩𝑺</m:t>
                    </m:r>
                    <m:d>
                      <m:dPr>
                        <m:begChr m:val="["/>
                        <m:endChr m:val="]"/>
                        <m:ctrlPr>
                          <a:rPr lang="en-US" altLang="zh-CN" sz="2400" i="1" spc="5" dirty="0">
                            <a:solidFill>
                              <a:srgbClr val="0E0E0E"/>
                            </a:solidFill>
                            <a:latin typeface="Cambria Math" panose="02040503050406030204" pitchFamily="18" charset="0"/>
                            <a:cs typeface="黑体" panose="02010609060101010101" pitchFamily="49" charset="-122"/>
                          </a:rPr>
                        </m:ctrlPr>
                      </m:dPr>
                      <m:e>
                        <m:r>
                          <a:rPr lang="en-US" altLang="zh-CN" sz="2400" i="1" spc="5" dirty="0" err="1">
                            <a:solidFill>
                              <a:srgbClr val="0E0E0E"/>
                            </a:solidFill>
                            <a:latin typeface="Cambria Math" panose="02040503050406030204" pitchFamily="18" charset="0"/>
                            <a:cs typeface="黑体" panose="02010609060101010101" pitchFamily="49" charset="-122"/>
                          </a:rPr>
                          <m:t>𝒊</m:t>
                        </m:r>
                      </m:e>
                    </m:d>
                  </m:oMath>
                </a14:m>
                <a:r>
                  <a:rPr lang="zh-CN" altLang="en-US" sz="2400" spc="5" dirty="0">
                    <a:solidFill>
                      <a:srgbClr val="0E0E0E"/>
                    </a:solidFill>
                    <a:latin typeface="黑体" panose="02010609060101010101" pitchFamily="49" charset="-122"/>
                    <a:cs typeface="黑体" panose="02010609060101010101" pitchFamily="49" charset="-122"/>
                  </a:rPr>
                  <a:t>和</a:t>
                </a:r>
                <a14:m>
                  <m:oMath xmlns:m="http://schemas.openxmlformats.org/officeDocument/2006/math">
                    <m:r>
                      <a:rPr lang="en-US" altLang="zh-CN" sz="2400" i="1" spc="5" dirty="0">
                        <a:solidFill>
                          <a:srgbClr val="0E0E0E"/>
                        </a:solidFill>
                        <a:latin typeface="Cambria Math" panose="02040503050406030204" pitchFamily="18" charset="0"/>
                        <a:cs typeface="黑体" panose="02010609060101010101" pitchFamily="49" charset="-122"/>
                      </a:rPr>
                      <m:t>𝑶𝑩𝑺</m:t>
                    </m:r>
                    <m:d>
                      <m:dPr>
                        <m:begChr m:val="["/>
                        <m:endChr m:val="]"/>
                        <m:ctrlPr>
                          <a:rPr lang="en-US" altLang="zh-CN" sz="2400" i="1" spc="5" dirty="0">
                            <a:solidFill>
                              <a:srgbClr val="0E0E0E"/>
                            </a:solidFill>
                            <a:latin typeface="Cambria Math" panose="02040503050406030204" pitchFamily="18" charset="0"/>
                            <a:cs typeface="黑体" panose="02010609060101010101" pitchFamily="49" charset="-122"/>
                          </a:rPr>
                        </m:ctrlPr>
                      </m:dPr>
                      <m:e>
                        <m:r>
                          <a:rPr lang="en-US" altLang="zh-CN" sz="2400" i="1" spc="5" dirty="0" err="1">
                            <a:solidFill>
                              <a:srgbClr val="0E0E0E"/>
                            </a:solidFill>
                            <a:latin typeface="Cambria Math" panose="02040503050406030204" pitchFamily="18" charset="0"/>
                            <a:cs typeface="黑体" panose="02010609060101010101" pitchFamily="49" charset="-122"/>
                          </a:rPr>
                          <m:t>𝒊</m:t>
                        </m:r>
                      </m:e>
                    </m:d>
                  </m:oMath>
                </a14:m>
                <a:r>
                  <a:rPr lang="zh-CN" altLang="en-US" sz="2400" spc="5" dirty="0">
                    <a:solidFill>
                      <a:srgbClr val="0E0E0E"/>
                    </a:solidFill>
                    <a:latin typeface="黑体" panose="02010609060101010101" pitchFamily="49" charset="-122"/>
                    <a:cs typeface="黑体" panose="02010609060101010101" pitchFamily="49" charset="-122"/>
                  </a:rPr>
                  <a:t>均为比特</a:t>
                </a:r>
                <a:endParaRPr lang="en-US" altLang="zh-CN" sz="2400" spc="5" dirty="0">
                  <a:solidFill>
                    <a:srgbClr val="0E0E0E"/>
                  </a:solidFill>
                  <a:latin typeface="黑体" panose="02010609060101010101" pitchFamily="49" charset="-122"/>
                  <a:cs typeface="黑体" panose="02010609060101010101" pitchFamily="49" charset="-122"/>
                </a:endParaRPr>
              </a:p>
              <a:p>
                <a:pPr marL="0" indent="0">
                  <a:lnSpc>
                    <a:spcPct val="100000"/>
                  </a:lnSpc>
                  <a:spcBef>
                    <a:spcPts val="105"/>
                  </a:spcBef>
                  <a:buNone/>
                  <a:tabLst>
                    <a:tab pos="431800" algn="l"/>
                  </a:tabLst>
                </a:pPr>
                <a:endParaRPr lang="en-US" altLang="zh-CN" spc="10" dirty="0">
                  <a:solidFill>
                    <a:srgbClr val="FF0000"/>
                  </a:solidFill>
                  <a:latin typeface="黑体" panose="02010609060101010101" pitchFamily="49" charset="-122"/>
                  <a:cs typeface="黑体" panose="02010609060101010101" pitchFamily="49" charset="-122"/>
                </a:endParaRPr>
              </a:p>
              <a:p>
                <a:pPr lvl="1">
                  <a:buNone/>
                </a:pPr>
                <a:endParaRPr lang="en-US" altLang="zh-CN" dirty="0"/>
              </a:p>
              <a:p>
                <a:pPr>
                  <a:buNone/>
                </a:pPr>
                <a:endParaRPr lang="zh-CN" altLang="en-US" dirty="0"/>
              </a:p>
            </p:txBody>
          </p:sp>
        </mc:Choice>
        <mc:Fallback>
          <p:sp>
            <p:nvSpPr>
              <p:cNvPr id="2" name="内容占位符 1"/>
              <p:cNvSpPr>
                <a:spLocks noRot="1" noChangeAspect="1" noMove="1" noResize="1" noEditPoints="1" noAdjustHandles="1" noChangeArrowheads="1" noChangeShapeType="1" noTextEdit="1"/>
              </p:cNvSpPr>
              <p:nvPr>
                <p:ph idx="1"/>
              </p:nvPr>
            </p:nvSpPr>
            <p:spPr>
              <a:xfrm>
                <a:off x="457616" y="836712"/>
                <a:ext cx="8578880" cy="4824000"/>
              </a:xfrm>
              <a:blipFill rotWithShape="1">
                <a:blip r:embed="rId1"/>
                <a:stretch>
                  <a:fillRect l="-5" t="-9" r="5" b="-3452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223628" y="1333445"/>
            <a:ext cx="6215905" cy="41911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616" y="836712"/>
            <a:ext cx="8229600" cy="612068"/>
          </a:xfrm>
        </p:spPr>
        <p:txBody>
          <a:bodyPr/>
          <a:lstStyle/>
          <a:p>
            <a:pPr marL="24765">
              <a:lnSpc>
                <a:spcPct val="100000"/>
              </a:lnSpc>
              <a:spcBef>
                <a:spcPts val="105"/>
              </a:spcBef>
              <a:tabLst>
                <a:tab pos="431800" algn="l"/>
              </a:tabLst>
            </a:pPr>
            <a:r>
              <a:rPr lang="en-US" altLang="zh-CN" spc="10" dirty="0">
                <a:solidFill>
                  <a:srgbClr val="FF0000"/>
                </a:solidFill>
              </a:rPr>
              <a:t>ZUC-128</a:t>
            </a:r>
            <a:r>
              <a:rPr lang="zh-CN" altLang="en-US" spc="10" dirty="0">
                <a:solidFill>
                  <a:srgbClr val="FF0000"/>
                </a:solidFill>
                <a:latin typeface="黑体" panose="02010609060101010101" pitchFamily="49" charset="-122"/>
                <a:cs typeface="黑体" panose="02010609060101010101" pitchFamily="49" charset="-122"/>
              </a:rPr>
              <a:t>完整性算法</a:t>
            </a:r>
            <a:endParaRPr lang="en-US" altLang="zh-CN" spc="10" dirty="0">
              <a:solidFill>
                <a:srgbClr val="FF0000"/>
              </a:solidFill>
              <a:latin typeface="黑体" panose="02010609060101010101" pitchFamily="49" charset="-122"/>
              <a:cs typeface="黑体" panose="02010609060101010101" pitchFamily="49" charset="-122"/>
            </a:endParaRPr>
          </a:p>
          <a:p>
            <a:pPr>
              <a:buNone/>
            </a:pPr>
            <a:endParaRPr lang="zh-CN" altLang="en-US" dirty="0"/>
          </a:p>
        </p:txBody>
      </p:sp>
      <p:graphicFrame>
        <p:nvGraphicFramePr>
          <p:cNvPr id="5" name="表格 4"/>
          <p:cNvGraphicFramePr>
            <a:graphicFrameLocks noGrp="1"/>
          </p:cNvGraphicFramePr>
          <p:nvPr/>
        </p:nvGraphicFramePr>
        <p:xfrm>
          <a:off x="276640" y="1880828"/>
          <a:ext cx="8590720" cy="3333368"/>
        </p:xfrm>
        <a:graphic>
          <a:graphicData uri="http://schemas.openxmlformats.org/drawingml/2006/table">
            <a:tbl>
              <a:tblPr firstRow="1" bandRow="1">
                <a:tableStyleId>{5C22544A-7EE6-4342-B048-85BDC9FD1C3A}</a:tableStyleId>
              </a:tblPr>
              <a:tblGrid>
                <a:gridCol w="1850309"/>
                <a:gridCol w="1850309"/>
                <a:gridCol w="4890102"/>
              </a:tblGrid>
              <a:tr h="416671">
                <a:tc>
                  <a:txBody>
                    <a:bodyPr/>
                    <a:lstStyle/>
                    <a:p>
                      <a:pPr algn="ctr"/>
                      <a:r>
                        <a:rPr lang="zh-CN" altLang="en-US" sz="2000" dirty="0"/>
                        <a:t>输入参数</a:t>
                      </a:r>
                      <a:endParaRPr lang="zh-CN" altLang="en-US" sz="2000" dirty="0"/>
                    </a:p>
                  </a:txBody>
                  <a:tcPr/>
                </a:tc>
                <a:tc>
                  <a:txBody>
                    <a:bodyPr/>
                    <a:lstStyle/>
                    <a:p>
                      <a:pPr algn="ctr"/>
                      <a:r>
                        <a:rPr lang="zh-CN" altLang="en-US" sz="2000" dirty="0"/>
                        <a:t>比特长度</a:t>
                      </a:r>
                      <a:endParaRPr lang="zh-CN" altLang="en-US" sz="2000" dirty="0"/>
                    </a:p>
                  </a:txBody>
                  <a:tcPr/>
                </a:tc>
                <a:tc>
                  <a:txBody>
                    <a:bodyPr/>
                    <a:lstStyle/>
                    <a:p>
                      <a:pPr algn="ctr"/>
                      <a:r>
                        <a:rPr lang="zh-CN" altLang="en-US" sz="2000" dirty="0"/>
                        <a:t>备注</a:t>
                      </a:r>
                      <a:endParaRPr lang="zh-CN" altLang="en-US" sz="2000" dirty="0"/>
                    </a:p>
                  </a:txBody>
                  <a:tcPr/>
                </a:tc>
              </a:tr>
              <a:tr h="416671">
                <a:tc>
                  <a:txBody>
                    <a:bodyPr/>
                    <a:lstStyle/>
                    <a:p>
                      <a:pPr algn="ctr"/>
                      <a:r>
                        <a:rPr lang="en-US" altLang="zh-CN" sz="2000" dirty="0"/>
                        <a:t>IK</a:t>
                      </a:r>
                      <a:endParaRPr lang="zh-CN" altLang="en-US" sz="2000" dirty="0"/>
                    </a:p>
                  </a:txBody>
                  <a:tcPr/>
                </a:tc>
                <a:tc>
                  <a:txBody>
                    <a:bodyPr/>
                    <a:lstStyle/>
                    <a:p>
                      <a:pPr algn="ctr"/>
                      <a:r>
                        <a:rPr lang="en-US" altLang="zh-CN" sz="2000" b="1" dirty="0">
                          <a:solidFill>
                            <a:srgbClr val="FF0000"/>
                          </a:solidFill>
                        </a:rPr>
                        <a:t>128</a:t>
                      </a:r>
                      <a:endParaRPr lang="zh-CN" altLang="en-US" sz="2000" b="1" dirty="0">
                        <a:solidFill>
                          <a:srgbClr val="FF0000"/>
                        </a:solidFill>
                      </a:endParaRPr>
                    </a:p>
                  </a:txBody>
                  <a:tcPr/>
                </a:tc>
                <a:tc>
                  <a:txBody>
                    <a:bodyPr/>
                    <a:lstStyle/>
                    <a:p>
                      <a:pPr algn="ctr"/>
                      <a:r>
                        <a:rPr lang="zh-CN" altLang="en-US" sz="2000" dirty="0"/>
                        <a:t>完整性密钥</a:t>
                      </a:r>
                      <a:endParaRPr lang="zh-CN" altLang="en-US" sz="2000" dirty="0"/>
                    </a:p>
                  </a:txBody>
                  <a:tcPr/>
                </a:tc>
              </a:tr>
              <a:tr h="416671">
                <a:tc>
                  <a:txBody>
                    <a:bodyPr/>
                    <a:lstStyle/>
                    <a:p>
                      <a:pPr algn="ctr"/>
                      <a:r>
                        <a:rPr lang="en-US" altLang="zh-CN" sz="2000" dirty="0"/>
                        <a:t>IV</a:t>
                      </a:r>
                      <a:endParaRPr lang="zh-CN" altLang="en-US" sz="2000" dirty="0"/>
                    </a:p>
                  </a:txBody>
                  <a:tcPr/>
                </a:tc>
                <a:tc>
                  <a:txBody>
                    <a:bodyPr/>
                    <a:lstStyle/>
                    <a:p>
                      <a:pPr algn="ctr"/>
                      <a:r>
                        <a:rPr lang="en-US" altLang="zh-CN" sz="2000" b="1" dirty="0">
                          <a:solidFill>
                            <a:srgbClr val="FF0000"/>
                          </a:solidFill>
                        </a:rPr>
                        <a:t>128</a:t>
                      </a:r>
                      <a:endParaRPr lang="zh-CN" altLang="en-US" sz="2000" b="1" dirty="0">
                        <a:solidFill>
                          <a:srgbClr val="FF0000"/>
                        </a:solidFill>
                      </a:endParaRPr>
                    </a:p>
                  </a:txBody>
                  <a:tcPr/>
                </a:tc>
                <a:tc>
                  <a:txBody>
                    <a:bodyPr/>
                    <a:lstStyle/>
                    <a:p>
                      <a:pPr algn="ctr"/>
                      <a:r>
                        <a:rPr lang="zh-CN" altLang="en-US" sz="2000" dirty="0"/>
                        <a:t>初始向量</a:t>
                      </a:r>
                      <a:endParaRPr lang="zh-CN" altLang="en-US" sz="2000" dirty="0"/>
                    </a:p>
                  </a:txBody>
                  <a:tcPr/>
                </a:tc>
              </a:tr>
              <a:tr h="416671">
                <a:tc>
                  <a:txBody>
                    <a:bodyPr/>
                    <a:lstStyle/>
                    <a:p>
                      <a:pPr algn="ctr"/>
                      <a:r>
                        <a:rPr lang="en-US" altLang="zh-CN" sz="2000"/>
                        <a:t>LENGTH</a:t>
                      </a:r>
                      <a:endParaRPr lang="zh-CN" altLang="en-US" sz="2000" dirty="0"/>
                    </a:p>
                  </a:txBody>
                  <a:tcPr/>
                </a:tc>
                <a:tc>
                  <a:txBody>
                    <a:bodyPr/>
                    <a:lstStyle/>
                    <a:p>
                      <a:pPr algn="ctr"/>
                      <a:r>
                        <a:rPr lang="en-US" altLang="zh-CN" sz="2000" dirty="0"/>
                        <a:t>32</a:t>
                      </a:r>
                      <a:endParaRPr lang="zh-CN" altLang="en-US" sz="2000" dirty="0"/>
                    </a:p>
                  </a:txBody>
                  <a:tcPr/>
                </a:tc>
                <a:tc>
                  <a:txBody>
                    <a:bodyPr/>
                    <a:lstStyle/>
                    <a:p>
                      <a:pPr algn="ctr"/>
                      <a:r>
                        <a:rPr lang="zh-CN" altLang="en-US" sz="2000" dirty="0"/>
                        <a:t>输入消息流的比特长度</a:t>
                      </a:r>
                      <a:endParaRPr lang="zh-CN" altLang="en-US" sz="2000" dirty="0"/>
                    </a:p>
                  </a:txBody>
                  <a:tcPr/>
                </a:tc>
              </a:tr>
              <a:tr h="41667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t>M</a:t>
                      </a:r>
                      <a:endParaRPr lang="zh-CN" alt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LENGTH</a:t>
                      </a:r>
                      <a:endParaRPr lang="zh-CN" alt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t>输入消息流，长度</a:t>
                      </a:r>
                      <a:r>
                        <a:rPr lang="zh-CN" altLang="en-US" sz="2000"/>
                        <a:t>为</a:t>
                      </a:r>
                      <a:r>
                        <a:rPr lang="en-US" altLang="zh-CN" sz="2000"/>
                        <a:t>LENGTH</a:t>
                      </a:r>
                      <a:endParaRPr lang="zh-CN" altLang="en-US" sz="2000" dirty="0"/>
                    </a:p>
                  </a:txBody>
                  <a:tcPr/>
                </a:tc>
              </a:tr>
              <a:tr h="416671">
                <a:tc gridSpan="3">
                  <a:txBody>
                    <a:bodyPr/>
                    <a:lstStyle/>
                    <a:p>
                      <a:pPr algn="ctr"/>
                      <a:endParaRPr lang="zh-CN" altLang="en-US" sz="2000" dirty="0"/>
                    </a:p>
                  </a:txBody>
                  <a:tcPr/>
                </a:tc>
                <a:tc hMerge="1">
                  <a:tcPr/>
                </a:tc>
                <a:tc hMerge="1">
                  <a:tcPr/>
                </a:tc>
              </a:tr>
              <a:tr h="416671">
                <a:tc>
                  <a:txBody>
                    <a:bodyPr/>
                    <a:lstStyle/>
                    <a:p>
                      <a:pPr marL="0" algn="ctr"/>
                      <a:r>
                        <a:rPr lang="zh-CN" altLang="en-US" sz="2000" b="1" dirty="0">
                          <a:solidFill>
                            <a:schemeClr val="lt1"/>
                          </a:solidFill>
                          <a:latin typeface="+mn-lt"/>
                          <a:ea typeface="+mn-ea"/>
                          <a:cs typeface="+mn-cs"/>
                        </a:rPr>
                        <a:t>输出参数</a:t>
                      </a:r>
                      <a:endParaRPr lang="zh-CN" altLang="en-US" sz="2000" b="1" dirty="0">
                        <a:solidFill>
                          <a:schemeClr val="lt1"/>
                        </a:solidFill>
                        <a:latin typeface="+mn-lt"/>
                        <a:ea typeface="+mn-ea"/>
                        <a:cs typeface="+mn-cs"/>
                      </a:endParaRPr>
                    </a:p>
                  </a:txBody>
                  <a:tcPr>
                    <a:solidFill>
                      <a:srgbClr val="4F81BD"/>
                    </a:solidFill>
                  </a:tcPr>
                </a:tc>
                <a:tc>
                  <a:txBody>
                    <a:bodyPr/>
                    <a:lstStyle/>
                    <a:p>
                      <a:pPr marL="0" algn="ctr"/>
                      <a:r>
                        <a:rPr lang="zh-CN" altLang="en-US" sz="2000" b="1" dirty="0">
                          <a:solidFill>
                            <a:schemeClr val="lt1"/>
                          </a:solidFill>
                          <a:latin typeface="+mn-lt"/>
                          <a:ea typeface="+mn-ea"/>
                          <a:cs typeface="+mn-cs"/>
                        </a:rPr>
                        <a:t>比特长度</a:t>
                      </a:r>
                      <a:endParaRPr lang="zh-CN" altLang="en-US" sz="2000" b="1" dirty="0">
                        <a:solidFill>
                          <a:schemeClr val="lt1"/>
                        </a:solidFill>
                        <a:latin typeface="+mn-lt"/>
                        <a:ea typeface="+mn-ea"/>
                        <a:cs typeface="+mn-cs"/>
                      </a:endParaRPr>
                    </a:p>
                  </a:txBody>
                  <a:tcPr>
                    <a:solidFill>
                      <a:srgbClr val="4F81BD"/>
                    </a:solidFill>
                  </a:tcPr>
                </a:tc>
                <a:tc>
                  <a:txBody>
                    <a:bodyPr/>
                    <a:lstStyle/>
                    <a:p>
                      <a:pPr marL="0" algn="ctr"/>
                      <a:r>
                        <a:rPr lang="zh-CN" altLang="en-US" sz="2000" b="1" dirty="0">
                          <a:solidFill>
                            <a:schemeClr val="lt1"/>
                          </a:solidFill>
                          <a:latin typeface="+mn-lt"/>
                          <a:ea typeface="+mn-ea"/>
                          <a:cs typeface="+mn-cs"/>
                        </a:rPr>
                        <a:t>备注</a:t>
                      </a:r>
                      <a:endParaRPr lang="zh-CN" altLang="en-US" sz="2000" b="1" dirty="0">
                        <a:solidFill>
                          <a:schemeClr val="lt1"/>
                        </a:solidFill>
                        <a:latin typeface="+mn-lt"/>
                        <a:ea typeface="+mn-ea"/>
                        <a:cs typeface="+mn-cs"/>
                      </a:endParaRPr>
                    </a:p>
                  </a:txBody>
                  <a:tcPr>
                    <a:solidFill>
                      <a:srgbClr val="4F81BD"/>
                    </a:solidFill>
                  </a:tcPr>
                </a:tc>
              </a:tr>
              <a:tr h="416671">
                <a:tc>
                  <a:txBody>
                    <a:bodyPr/>
                    <a:lstStyle/>
                    <a:p>
                      <a:pPr algn="ctr"/>
                      <a:r>
                        <a:rPr lang="en-US" altLang="zh-CN" sz="2000" dirty="0"/>
                        <a:t>MAC</a:t>
                      </a:r>
                      <a:endParaRPr lang="zh-CN" alt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t>32</a:t>
                      </a:r>
                      <a:endParaRPr lang="zh-CN" alt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t>消息认证码</a:t>
                      </a:r>
                      <a:endParaRPr lang="zh-CN" altLang="en-US" sz="2000" dirty="0"/>
                    </a:p>
                  </a:txBody>
                  <a:tcP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1"/>
              <p:cNvSpPr>
                <a:spLocks noGrp="1"/>
              </p:cNvSpPr>
              <p:nvPr>
                <p:ph idx="1"/>
              </p:nvPr>
            </p:nvSpPr>
            <p:spPr>
              <a:xfrm>
                <a:off x="457616" y="836712"/>
                <a:ext cx="8229600" cy="4824000"/>
              </a:xfrm>
            </p:spPr>
            <p:txBody>
              <a:bodyPr/>
              <a:lstStyle/>
              <a:p>
                <a:pPr marL="24765">
                  <a:lnSpc>
                    <a:spcPct val="100000"/>
                  </a:lnSpc>
                  <a:spcBef>
                    <a:spcPts val="105"/>
                  </a:spcBef>
                  <a:tabLst>
                    <a:tab pos="431800" algn="l"/>
                  </a:tabLst>
                </a:pPr>
                <a:r>
                  <a:rPr lang="en-US" altLang="zh-CN" spc="10" dirty="0">
                    <a:solidFill>
                      <a:srgbClr val="FF0000"/>
                    </a:solidFill>
                  </a:rPr>
                  <a:t>ZUC-128</a:t>
                </a:r>
                <a:r>
                  <a:rPr lang="zh-CN" altLang="en-US" spc="10" dirty="0">
                    <a:solidFill>
                      <a:srgbClr val="FF0000"/>
                    </a:solidFill>
                    <a:latin typeface="黑体" panose="02010609060101010101" pitchFamily="49" charset="-122"/>
                    <a:cs typeface="黑体" panose="02010609060101010101" pitchFamily="49" charset="-122"/>
                  </a:rPr>
                  <a:t>完整性算法</a:t>
                </a:r>
                <a:endParaRPr lang="en-US" altLang="zh-CN" spc="10" dirty="0">
                  <a:solidFill>
                    <a:srgbClr val="FF0000"/>
                  </a:solidFill>
                  <a:latin typeface="黑体" panose="02010609060101010101" pitchFamily="49" charset="-122"/>
                  <a:cs typeface="黑体" panose="02010609060101010101" pitchFamily="49" charset="-122"/>
                </a:endParaRPr>
              </a:p>
              <a:p>
                <a:pPr marL="746125" lvl="1" indent="-272415">
                  <a:lnSpc>
                    <a:spcPct val="100000"/>
                  </a:lnSpc>
                  <a:spcBef>
                    <a:spcPts val="1000"/>
                  </a:spcBef>
                  <a:buSzPct val="96000"/>
                  <a:buFont typeface="Wingdings" panose="05000000000000000000"/>
                  <a:buChar char=""/>
                  <a:tabLst>
                    <a:tab pos="746760" algn="l"/>
                  </a:tabLst>
                </a:pPr>
                <a:r>
                  <a:rPr lang="zh-CN" altLang="en-US" sz="2000" spc="5" dirty="0">
                    <a:solidFill>
                      <a:srgbClr val="0E0E0E"/>
                    </a:solidFill>
                    <a:latin typeface="黑体" panose="02010609060101010101" pitchFamily="49" charset="-122"/>
                    <a:cs typeface="黑体" panose="02010609060101010101" pitchFamily="49" charset="-122"/>
                  </a:rPr>
                  <a:t>输入参数，输出参数。</a:t>
                </a:r>
                <a:endParaRPr lang="en-US" altLang="zh-CN" sz="2000" spc="5" dirty="0">
                  <a:solidFill>
                    <a:srgbClr val="0E0E0E"/>
                  </a:solidFill>
                  <a:latin typeface="黑体" panose="02010609060101010101" pitchFamily="49" charset="-122"/>
                  <a:cs typeface="黑体" panose="02010609060101010101" pitchFamily="49" charset="-122"/>
                </a:endParaRPr>
              </a:p>
              <a:p>
                <a:pPr marL="746125" lvl="1" indent="-272415">
                  <a:spcBef>
                    <a:spcPts val="0"/>
                  </a:spcBef>
                  <a:buSzPct val="96000"/>
                  <a:buFont typeface="Wingdings" panose="05000000000000000000"/>
                  <a:buChar char=""/>
                  <a:tabLst>
                    <a:tab pos="746760" algn="l"/>
                  </a:tabLst>
                </a:pPr>
                <a:r>
                  <a:rPr lang="zh-CN" altLang="en-US" sz="2000" spc="5" dirty="0">
                    <a:solidFill>
                      <a:srgbClr val="0E0E0E"/>
                    </a:solidFill>
                    <a:latin typeface="黑体" panose="02010609060101010101" pitchFamily="49" charset="-122"/>
                    <a:cs typeface="黑体" panose="02010609060101010101" pitchFamily="49" charset="-122"/>
                  </a:rPr>
                  <a:t>生成密钥流：</a:t>
                </a:r>
                <a:endParaRPr lang="en-US" altLang="zh-CN" sz="2000" spc="5" dirty="0">
                  <a:solidFill>
                    <a:srgbClr val="0E0E0E"/>
                  </a:solidFill>
                  <a:latin typeface="黑体" panose="02010609060101010101" pitchFamily="49" charset="-122"/>
                  <a:cs typeface="黑体" panose="02010609060101010101" pitchFamily="49" charset="-122"/>
                </a:endParaRPr>
              </a:p>
              <a:p>
                <a:pPr marL="473710" lvl="1" indent="0">
                  <a:spcBef>
                    <a:spcPts val="0"/>
                  </a:spcBef>
                  <a:buSzPct val="96000"/>
                  <a:buNone/>
                  <a:tabLst>
                    <a:tab pos="746760" algn="l"/>
                  </a:tabLst>
                </a:pPr>
                <a:r>
                  <a:rPr lang="zh-CN" altLang="en-US" sz="2000" spc="5" dirty="0">
                    <a:solidFill>
                      <a:srgbClr val="0E0E0E"/>
                    </a:solidFill>
                    <a:latin typeface="黑体" panose="02010609060101010101" pitchFamily="49" charset="-122"/>
                    <a:cs typeface="黑体" panose="02010609060101010101" pitchFamily="49" charset="-122"/>
                  </a:rPr>
                  <a:t>设</a:t>
                </a:r>
                <a14:m>
                  <m:oMath xmlns:m="http://schemas.openxmlformats.org/officeDocument/2006/math">
                    <m:r>
                      <a:rPr lang="en-US" altLang="zh-CN" sz="2000" i="1" spc="5">
                        <a:solidFill>
                          <a:srgbClr val="0E0E0E"/>
                        </a:solidFill>
                        <a:latin typeface="Cambria Math" panose="02040503050406030204" pitchFamily="18" charset="0"/>
                        <a:cs typeface="黑体" panose="02010609060101010101" pitchFamily="49" charset="-122"/>
                      </a:rPr>
                      <m:t>𝑳</m:t>
                    </m:r>
                    <m:r>
                      <a:rPr lang="en-US" altLang="zh-CN" sz="2000" i="1" spc="5">
                        <a:solidFill>
                          <a:srgbClr val="0E0E0E"/>
                        </a:solidFill>
                        <a:latin typeface="Cambria Math" panose="02040503050406030204" pitchFamily="18" charset="0"/>
                        <a:cs typeface="黑体" panose="02010609060101010101" pitchFamily="49" charset="-122"/>
                      </a:rPr>
                      <m:t>=</m:t>
                    </m:r>
                    <m:d>
                      <m:dPr>
                        <m:begChr m:val="⌈"/>
                        <m:endChr m:val="⌉"/>
                        <m:ctrlPr>
                          <a:rPr lang="zh-CN" altLang="en-US" sz="2000" i="1" spc="5">
                            <a:solidFill>
                              <a:srgbClr val="0E0E0E"/>
                            </a:solidFill>
                            <a:latin typeface="Cambria Math" panose="02040503050406030204" pitchFamily="18" charset="0"/>
                            <a:cs typeface="黑体" panose="02010609060101010101" pitchFamily="49" charset="-122"/>
                          </a:rPr>
                        </m:ctrlPr>
                      </m:dPr>
                      <m:e>
                        <m:f>
                          <m:fPr>
                            <m:ctrlPr>
                              <a:rPr lang="en-US" altLang="zh-CN" sz="2000" i="1" spc="5" dirty="0">
                                <a:solidFill>
                                  <a:srgbClr val="0E0E0E"/>
                                </a:solidFill>
                                <a:latin typeface="Cambria Math" panose="02040503050406030204" pitchFamily="18" charset="0"/>
                                <a:cs typeface="黑体" panose="02010609060101010101" pitchFamily="49" charset="-122"/>
                              </a:rPr>
                            </m:ctrlPr>
                          </m:fPr>
                          <m:num>
                            <m:r>
                              <a:rPr lang="en-US" altLang="zh-CN" sz="2000" i="1" spc="5" dirty="0">
                                <a:solidFill>
                                  <a:srgbClr val="0E0E0E"/>
                                </a:solidFill>
                                <a:latin typeface="Cambria Math" panose="02040503050406030204" pitchFamily="18" charset="0"/>
                                <a:cs typeface="黑体" panose="02010609060101010101" pitchFamily="49" charset="-122"/>
                              </a:rPr>
                              <m:t>𝑳𝑬𝑵𝑮𝑻𝑯</m:t>
                            </m:r>
                          </m:num>
                          <m:den>
                            <m:r>
                              <a:rPr lang="en-US" altLang="zh-CN" sz="2000" i="1" spc="5" dirty="0">
                                <a:solidFill>
                                  <a:srgbClr val="0E0E0E"/>
                                </a:solidFill>
                                <a:latin typeface="Cambria Math" panose="02040503050406030204" pitchFamily="18" charset="0"/>
                                <a:cs typeface="黑体" panose="02010609060101010101" pitchFamily="49" charset="-122"/>
                              </a:rPr>
                              <m:t>𝟑𝟐</m:t>
                            </m:r>
                          </m:den>
                        </m:f>
                      </m:e>
                    </m:d>
                    <m:r>
                      <a:rPr lang="en-US" altLang="zh-CN" sz="2000" i="1">
                        <a:latin typeface="Cambria Math" panose="02040503050406030204" pitchFamily="18" charset="0"/>
                      </a:rPr>
                      <m:t>+</m:t>
                    </m:r>
                    <m:r>
                      <a:rPr lang="en-US" altLang="zh-CN" sz="2000" i="1">
                        <a:latin typeface="Cambria Math" panose="02040503050406030204" pitchFamily="18" charset="0"/>
                      </a:rPr>
                      <m:t>𝟐</m:t>
                    </m:r>
                  </m:oMath>
                </a14:m>
                <a:r>
                  <a:rPr lang="en-US" altLang="zh-CN" sz="2000" spc="5" dirty="0">
                    <a:solidFill>
                      <a:srgbClr val="0E0E0E"/>
                    </a:solidFill>
                    <a:latin typeface="黑体" panose="02010609060101010101" pitchFamily="49" charset="-122"/>
                    <a:cs typeface="黑体" panose="02010609060101010101" pitchFamily="49" charset="-122"/>
                  </a:rPr>
                  <a:t>,</a:t>
                </a:r>
                <a:r>
                  <a:rPr lang="zh-CN" altLang="en-US" sz="2000" spc="5" dirty="0">
                    <a:solidFill>
                      <a:srgbClr val="0E0E0E"/>
                    </a:solidFill>
                    <a:latin typeface="黑体" panose="02010609060101010101" pitchFamily="49" charset="-122"/>
                    <a:cs typeface="黑体" panose="02010609060101010101" pitchFamily="49" charset="-122"/>
                  </a:rPr>
                  <a:t>利用</a:t>
                </a:r>
                <a:r>
                  <a:rPr lang="en-US" altLang="zh-CN" sz="2000" spc="5" dirty="0">
                    <a:solidFill>
                      <a:srgbClr val="0E0E0E"/>
                    </a:solidFill>
                  </a:rPr>
                  <a:t>ZUC-128</a:t>
                </a:r>
                <a:r>
                  <a:rPr lang="zh-CN" altLang="en-US" sz="2000" spc="5" dirty="0">
                    <a:solidFill>
                      <a:srgbClr val="0E0E0E"/>
                    </a:solidFill>
                    <a:latin typeface="黑体" panose="02010609060101010101" pitchFamily="49" charset="-122"/>
                    <a:cs typeface="黑体" panose="02010609060101010101" pitchFamily="49" charset="-122"/>
                  </a:rPr>
                  <a:t>生成</a:t>
                </a:r>
                <a14:m>
                  <m:oMath xmlns:m="http://schemas.openxmlformats.org/officeDocument/2006/math">
                    <m:r>
                      <a:rPr lang="en-US" altLang="zh-CN" sz="2000" i="1" spc="5" dirty="0">
                        <a:solidFill>
                          <a:srgbClr val="0E0E0E"/>
                        </a:solidFill>
                        <a:latin typeface="Cambria Math" panose="02040503050406030204" pitchFamily="18" charset="0"/>
                        <a:cs typeface="黑体" panose="02010609060101010101" pitchFamily="49" charset="-122"/>
                      </a:rPr>
                      <m:t>𝑳</m:t>
                    </m:r>
                  </m:oMath>
                </a14:m>
                <a:r>
                  <a:rPr lang="zh-CN" altLang="en-US" sz="2000" spc="5" dirty="0">
                    <a:solidFill>
                      <a:srgbClr val="0E0E0E"/>
                    </a:solidFill>
                    <a:latin typeface="黑体" panose="02010609060101010101" pitchFamily="49" charset="-122"/>
                    <a:cs typeface="黑体" panose="02010609060101010101" pitchFamily="49" charset="-122"/>
                  </a:rPr>
                  <a:t>个字的密钥流，将生成的密钥流用比特串表示为</a:t>
                </a:r>
                <a14:m>
                  <m:oMath xmlns:m="http://schemas.openxmlformats.org/officeDocument/2006/math">
                    <m:r>
                      <a:rPr lang="en-US" altLang="zh-CN" sz="2000" b="1" i="1" spc="5" smtClean="0">
                        <a:solidFill>
                          <a:srgbClr val="0E0E0E"/>
                        </a:solidFill>
                        <a:latin typeface="Cambria Math" panose="02040503050406030204" pitchFamily="18" charset="0"/>
                        <a:cs typeface="黑体" panose="02010609060101010101" pitchFamily="49" charset="-122"/>
                      </a:rPr>
                      <m:t>𝒁</m:t>
                    </m:r>
                    <m:d>
                      <m:dPr>
                        <m:begChr m:val="["/>
                        <m:endChr m:val="]"/>
                        <m:ctrlPr>
                          <a:rPr lang="en-US" altLang="zh-CN" sz="2000" i="1" spc="5">
                            <a:solidFill>
                              <a:srgbClr val="0E0E0E"/>
                            </a:solidFill>
                            <a:latin typeface="Cambria Math" panose="02040503050406030204" pitchFamily="18" charset="0"/>
                            <a:cs typeface="黑体" panose="02010609060101010101" pitchFamily="49" charset="-122"/>
                          </a:rPr>
                        </m:ctrlPr>
                      </m:dPr>
                      <m:e>
                        <m:r>
                          <a:rPr lang="en-US" altLang="zh-CN" sz="2000" i="1" spc="5">
                            <a:solidFill>
                              <a:srgbClr val="0E0E0E"/>
                            </a:solidFill>
                            <a:latin typeface="Cambria Math" panose="02040503050406030204" pitchFamily="18" charset="0"/>
                            <a:cs typeface="黑体" panose="02010609060101010101" pitchFamily="49" charset="-122"/>
                          </a:rPr>
                          <m:t>𝟎</m:t>
                        </m:r>
                      </m:e>
                    </m:d>
                    <m:r>
                      <a:rPr lang="en-US" altLang="zh-CN" sz="2000" i="1" spc="5">
                        <a:solidFill>
                          <a:srgbClr val="0E0E0E"/>
                        </a:solidFill>
                        <a:latin typeface="Cambria Math" panose="02040503050406030204" pitchFamily="18" charset="0"/>
                        <a:cs typeface="黑体" panose="02010609060101010101" pitchFamily="49" charset="-122"/>
                      </a:rPr>
                      <m:t>,…,</m:t>
                    </m:r>
                    <m:r>
                      <a:rPr lang="en-US" altLang="zh-CN" sz="2000" b="1" i="1" spc="5" smtClean="0">
                        <a:solidFill>
                          <a:srgbClr val="0E0E0E"/>
                        </a:solidFill>
                        <a:latin typeface="Cambria Math" panose="02040503050406030204" pitchFamily="18" charset="0"/>
                        <a:cs typeface="黑体" panose="02010609060101010101" pitchFamily="49" charset="-122"/>
                      </a:rPr>
                      <m:t>𝒁</m:t>
                    </m:r>
                    <m:d>
                      <m:dPr>
                        <m:begChr m:val="["/>
                        <m:endChr m:val="]"/>
                        <m:ctrlPr>
                          <a:rPr lang="en-US" altLang="zh-CN" sz="2000" i="1" spc="5">
                            <a:solidFill>
                              <a:srgbClr val="0E0E0E"/>
                            </a:solidFill>
                            <a:latin typeface="Cambria Math" panose="02040503050406030204" pitchFamily="18" charset="0"/>
                            <a:cs typeface="黑体" panose="02010609060101010101" pitchFamily="49" charset="-122"/>
                          </a:rPr>
                        </m:ctrlPr>
                      </m:dPr>
                      <m:e>
                        <m:r>
                          <a:rPr lang="en-US" altLang="zh-CN" sz="2000" i="1" spc="5">
                            <a:solidFill>
                              <a:srgbClr val="0E0E0E"/>
                            </a:solidFill>
                            <a:latin typeface="Cambria Math" panose="02040503050406030204" pitchFamily="18" charset="0"/>
                            <a:cs typeface="黑体" panose="02010609060101010101" pitchFamily="49" charset="-122"/>
                          </a:rPr>
                          <m:t>𝑳</m:t>
                        </m:r>
                        <m:r>
                          <a:rPr lang="en-US" altLang="zh-CN" sz="2000" i="1" spc="5">
                            <a:solidFill>
                              <a:srgbClr val="0E0E0E"/>
                            </a:solidFill>
                            <a:latin typeface="Cambria Math" panose="02040503050406030204" pitchFamily="18" charset="0"/>
                            <a:cs typeface="黑体" panose="02010609060101010101" pitchFamily="49" charset="-122"/>
                          </a:rPr>
                          <m:t>∗</m:t>
                        </m:r>
                        <m:r>
                          <a:rPr lang="en-US" altLang="zh-CN" sz="2000" i="1" spc="5">
                            <a:solidFill>
                              <a:srgbClr val="0E0E0E"/>
                            </a:solidFill>
                            <a:latin typeface="Cambria Math" panose="02040503050406030204" pitchFamily="18" charset="0"/>
                            <a:cs typeface="黑体" panose="02010609060101010101" pitchFamily="49" charset="-122"/>
                          </a:rPr>
                          <m:t>𝟑𝟐</m:t>
                        </m:r>
                        <m:r>
                          <a:rPr lang="en-US" altLang="zh-CN" sz="2000" i="1" spc="5">
                            <a:solidFill>
                              <a:srgbClr val="0E0E0E"/>
                            </a:solidFill>
                            <a:latin typeface="Cambria Math" panose="02040503050406030204" pitchFamily="18" charset="0"/>
                            <a:cs typeface="黑体" panose="02010609060101010101" pitchFamily="49" charset="-122"/>
                          </a:rPr>
                          <m:t>−</m:t>
                        </m:r>
                        <m:r>
                          <a:rPr lang="en-US" altLang="zh-CN" sz="2000" i="1" spc="5">
                            <a:solidFill>
                              <a:srgbClr val="0E0E0E"/>
                            </a:solidFill>
                            <a:latin typeface="Cambria Math" panose="02040503050406030204" pitchFamily="18" charset="0"/>
                            <a:cs typeface="黑体" panose="02010609060101010101" pitchFamily="49" charset="-122"/>
                          </a:rPr>
                          <m:t>𝟏</m:t>
                        </m:r>
                      </m:e>
                    </m:d>
                  </m:oMath>
                </a14:m>
                <a:r>
                  <a:rPr lang="en-US" altLang="zh-CN" sz="2000" spc="5" dirty="0">
                    <a:solidFill>
                      <a:srgbClr val="0E0E0E"/>
                    </a:solidFill>
                    <a:latin typeface="黑体" panose="02010609060101010101" pitchFamily="49" charset="-122"/>
                    <a:cs typeface="黑体" panose="02010609060101010101" pitchFamily="49" charset="-122"/>
                  </a:rPr>
                  <a:t>.</a:t>
                </a:r>
                <a:endParaRPr lang="en-US" altLang="zh-CN" sz="2000" spc="5" dirty="0">
                  <a:solidFill>
                    <a:srgbClr val="0E0E0E"/>
                  </a:solidFill>
                  <a:latin typeface="黑体" panose="02010609060101010101" pitchFamily="49" charset="-122"/>
                  <a:cs typeface="黑体" panose="02010609060101010101" pitchFamily="49" charset="-122"/>
                </a:endParaRPr>
              </a:p>
              <a:p>
                <a:pPr marL="473710" lvl="1" indent="0">
                  <a:spcBef>
                    <a:spcPts val="0"/>
                  </a:spcBef>
                  <a:buSzPct val="96000"/>
                  <a:buNone/>
                  <a:tabLst>
                    <a:tab pos="746760" algn="l"/>
                  </a:tabLst>
                </a:pPr>
                <a:r>
                  <a:rPr lang="zh-CN" altLang="en-US" sz="2000" spc="5" dirty="0">
                    <a:solidFill>
                      <a:srgbClr val="0E0E0E"/>
                    </a:solidFill>
                    <a:latin typeface="黑体" panose="02010609060101010101" pitchFamily="49" charset="-122"/>
                    <a:cs typeface="黑体" panose="02010609060101010101" pitchFamily="49" charset="-122"/>
                  </a:rPr>
                  <a:t>对于</a:t>
                </a:r>
                <a14:m>
                  <m:oMath xmlns:m="http://schemas.openxmlformats.org/officeDocument/2006/math">
                    <m:r>
                      <a:rPr lang="en-US" altLang="zh-CN" sz="2000" i="1" spc="5" dirty="0">
                        <a:solidFill>
                          <a:srgbClr val="0E0E0E"/>
                        </a:solidFill>
                        <a:latin typeface="Cambria Math" panose="02040503050406030204" pitchFamily="18" charset="0"/>
                        <a:cs typeface="黑体" panose="02010609060101010101" pitchFamily="49" charset="-122"/>
                      </a:rPr>
                      <m:t>𝒊</m:t>
                    </m:r>
                    <m:r>
                      <a:rPr lang="en-US" altLang="zh-CN" sz="2000" i="1" spc="5" dirty="0">
                        <a:solidFill>
                          <a:srgbClr val="0E0E0E"/>
                        </a:solidFill>
                        <a:latin typeface="Cambria Math" panose="02040503050406030204" pitchFamily="18" charset="0"/>
                        <a:cs typeface="黑体" panose="02010609060101010101" pitchFamily="49" charset="-122"/>
                      </a:rPr>
                      <m:t>=</m:t>
                    </m:r>
                    <m:r>
                      <a:rPr lang="en-US" altLang="zh-CN" sz="2000" i="1" spc="5" dirty="0">
                        <a:solidFill>
                          <a:srgbClr val="0E0E0E"/>
                        </a:solidFill>
                        <a:latin typeface="Cambria Math" panose="02040503050406030204" pitchFamily="18" charset="0"/>
                        <a:cs typeface="黑体" panose="02010609060101010101" pitchFamily="49" charset="-122"/>
                      </a:rPr>
                      <m:t>𝟎</m:t>
                    </m:r>
                    <m:r>
                      <a:rPr lang="en-US" altLang="zh-CN" sz="2000" i="1" spc="5" dirty="0">
                        <a:solidFill>
                          <a:srgbClr val="0E0E0E"/>
                        </a:solidFill>
                        <a:latin typeface="Cambria Math" panose="02040503050406030204" pitchFamily="18" charset="0"/>
                        <a:cs typeface="黑体" panose="02010609060101010101" pitchFamily="49" charset="-122"/>
                      </a:rPr>
                      <m:t>,</m:t>
                    </m:r>
                    <m:r>
                      <a:rPr lang="en-US" altLang="zh-CN" sz="2000" i="1" spc="5" dirty="0">
                        <a:solidFill>
                          <a:srgbClr val="0E0E0E"/>
                        </a:solidFill>
                        <a:latin typeface="Cambria Math" panose="02040503050406030204" pitchFamily="18" charset="0"/>
                        <a:cs typeface="黑体" panose="02010609060101010101" pitchFamily="49" charset="-122"/>
                      </a:rPr>
                      <m:t>𝟏</m:t>
                    </m:r>
                    <m:r>
                      <a:rPr lang="en-US" altLang="zh-CN" sz="2000" i="1" spc="5" dirty="0">
                        <a:solidFill>
                          <a:srgbClr val="0E0E0E"/>
                        </a:solidFill>
                        <a:latin typeface="Cambria Math" panose="02040503050406030204" pitchFamily="18" charset="0"/>
                        <a:cs typeface="黑体" panose="02010609060101010101" pitchFamily="49" charset="-122"/>
                      </a:rPr>
                      <m:t>,…,</m:t>
                    </m:r>
                    <m:r>
                      <a:rPr lang="en-US" altLang="zh-CN" sz="2000" b="1" i="1" spc="5" dirty="0" smtClean="0">
                        <a:solidFill>
                          <a:srgbClr val="0E0E0E"/>
                        </a:solidFill>
                        <a:latin typeface="Cambria Math" panose="02040503050406030204" pitchFamily="18" charset="0"/>
                        <a:cs typeface="黑体" panose="02010609060101010101" pitchFamily="49" charset="-122"/>
                      </a:rPr>
                      <m:t>𝟑𝟐</m:t>
                    </m:r>
                    <m:r>
                      <a:rPr lang="en-US" altLang="zh-CN" sz="2000" i="1" spc="5" dirty="0">
                        <a:solidFill>
                          <a:srgbClr val="0E0E0E"/>
                        </a:solidFill>
                        <a:latin typeface="Cambria Math" panose="02040503050406030204" pitchFamily="18" charset="0"/>
                        <a:cs typeface="黑体" panose="02010609060101010101" pitchFamily="49" charset="-122"/>
                      </a:rPr>
                      <m:t>∗(</m:t>
                    </m:r>
                    <m:r>
                      <a:rPr lang="en-US" altLang="zh-CN" sz="2000" b="1" i="1" spc="5" dirty="0" smtClean="0">
                        <a:solidFill>
                          <a:srgbClr val="0E0E0E"/>
                        </a:solidFill>
                        <a:latin typeface="Cambria Math" panose="02040503050406030204" pitchFamily="18" charset="0"/>
                        <a:cs typeface="黑体" panose="02010609060101010101" pitchFamily="49" charset="-122"/>
                      </a:rPr>
                      <m:t>𝑳</m:t>
                    </m:r>
                    <m:r>
                      <a:rPr lang="en-US" altLang="zh-CN" sz="2000" i="1" spc="5" dirty="0">
                        <a:solidFill>
                          <a:srgbClr val="0E0E0E"/>
                        </a:solidFill>
                        <a:latin typeface="Cambria Math" panose="02040503050406030204" pitchFamily="18" charset="0"/>
                        <a:cs typeface="黑体" panose="02010609060101010101" pitchFamily="49" charset="-122"/>
                      </a:rPr>
                      <m:t>−</m:t>
                    </m:r>
                    <m:r>
                      <a:rPr lang="en-US" altLang="zh-CN" sz="2000" i="1" spc="5" dirty="0">
                        <a:solidFill>
                          <a:srgbClr val="0E0E0E"/>
                        </a:solidFill>
                        <a:latin typeface="Cambria Math" panose="02040503050406030204" pitchFamily="18" charset="0"/>
                        <a:cs typeface="黑体" panose="02010609060101010101" pitchFamily="49" charset="-122"/>
                      </a:rPr>
                      <m:t>𝟏</m:t>
                    </m:r>
                    <m:r>
                      <a:rPr lang="en-US" altLang="zh-CN" sz="2000" i="1" spc="5" dirty="0">
                        <a:solidFill>
                          <a:srgbClr val="0E0E0E"/>
                        </a:solidFill>
                        <a:latin typeface="Cambria Math" panose="02040503050406030204" pitchFamily="18" charset="0"/>
                        <a:cs typeface="黑体" panose="02010609060101010101" pitchFamily="49" charset="-122"/>
                      </a:rPr>
                      <m:t>)</m:t>
                    </m:r>
                  </m:oMath>
                </a14:m>
                <a:r>
                  <a:rPr lang="en-US" altLang="zh-CN" sz="2000" spc="5" dirty="0">
                    <a:solidFill>
                      <a:srgbClr val="0E0E0E"/>
                    </a:solidFill>
                    <a:cs typeface="黑体" panose="02010609060101010101" pitchFamily="49" charset="-122"/>
                  </a:rPr>
                  <a:t>, </a:t>
                </a:r>
                <a:r>
                  <a:rPr lang="zh-CN" altLang="en-US" sz="2000" spc="5" dirty="0">
                    <a:solidFill>
                      <a:srgbClr val="0E0E0E"/>
                    </a:solidFill>
                    <a:cs typeface="黑体" panose="02010609060101010101" pitchFamily="49" charset="-122"/>
                  </a:rPr>
                  <a:t>令</a:t>
                </a:r>
                <a:endParaRPr lang="en-US" altLang="zh-CN" sz="2000" spc="5" dirty="0">
                  <a:solidFill>
                    <a:srgbClr val="0E0E0E"/>
                  </a:solidFill>
                  <a:cs typeface="黑体" panose="02010609060101010101" pitchFamily="49" charset="-122"/>
                </a:endParaRPr>
              </a:p>
              <a:p>
                <a:pPr marL="473710" lvl="1" indent="0">
                  <a:spcBef>
                    <a:spcPts val="0"/>
                  </a:spcBef>
                  <a:buSzPct val="96000"/>
                  <a:buNone/>
                  <a:tabLst>
                    <a:tab pos="746760" algn="l"/>
                  </a:tabLst>
                </a:pPr>
                <a14:m>
                  <m:oMathPara xmlns:m="http://schemas.openxmlformats.org/officeDocument/2006/math">
                    <m:oMathParaPr>
                      <m:jc m:val="centerGroup"/>
                    </m:oMathParaPr>
                    <m:oMath xmlns:m="http://schemas.openxmlformats.org/officeDocument/2006/math">
                      <m:sSub>
                        <m:sSubPr>
                          <m:ctrlPr>
                            <a:rPr lang="en-US" altLang="zh-CN" sz="2000" i="1" spc="5">
                              <a:solidFill>
                                <a:srgbClr val="0E0E0E"/>
                              </a:solidFill>
                              <a:latin typeface="Cambria Math" panose="02040503050406030204" pitchFamily="18" charset="0"/>
                            </a:rPr>
                          </m:ctrlPr>
                        </m:sSubPr>
                        <m:e>
                          <m:r>
                            <a:rPr lang="en-US" altLang="zh-CN" sz="2000" b="1" i="1" spc="5" smtClean="0">
                              <a:solidFill>
                                <a:srgbClr val="0E0E0E"/>
                              </a:solidFill>
                              <a:latin typeface="Cambria Math" panose="02040503050406030204" pitchFamily="18" charset="0"/>
                            </a:rPr>
                            <m:t>𝒁</m:t>
                          </m:r>
                        </m:e>
                        <m:sub>
                          <m:r>
                            <a:rPr lang="en-US" altLang="zh-CN" sz="2000" i="1" spc="5">
                              <a:solidFill>
                                <a:srgbClr val="0E0E0E"/>
                              </a:solidFill>
                              <a:latin typeface="Cambria Math" panose="02040503050406030204" pitchFamily="18" charset="0"/>
                            </a:rPr>
                            <m:t>𝒊</m:t>
                          </m:r>
                        </m:sub>
                      </m:sSub>
                      <m:r>
                        <a:rPr lang="en-US" altLang="zh-CN" sz="2000" i="1" spc="5">
                          <a:solidFill>
                            <a:srgbClr val="0E0E0E"/>
                          </a:solidFill>
                          <a:latin typeface="Cambria Math" panose="02040503050406030204" pitchFamily="18" charset="0"/>
                        </a:rPr>
                        <m:t>=</m:t>
                      </m:r>
                      <m:r>
                        <a:rPr lang="en-US" altLang="zh-CN" sz="2000" b="1" i="1" spc="5" smtClean="0">
                          <a:solidFill>
                            <a:srgbClr val="0E0E0E"/>
                          </a:solidFill>
                          <a:latin typeface="Cambria Math" panose="02040503050406030204" pitchFamily="18" charset="0"/>
                        </a:rPr>
                        <m:t>𝒁</m:t>
                      </m:r>
                      <m:d>
                        <m:dPr>
                          <m:begChr m:val="["/>
                          <m:endChr m:val="]"/>
                          <m:ctrlPr>
                            <a:rPr lang="en-US" altLang="zh-CN" sz="2000" i="1" spc="5">
                              <a:solidFill>
                                <a:srgbClr val="0E0E0E"/>
                              </a:solidFill>
                              <a:latin typeface="Cambria Math" panose="02040503050406030204" pitchFamily="18" charset="0"/>
                            </a:rPr>
                          </m:ctrlPr>
                        </m:dPr>
                        <m:e>
                          <m:r>
                            <a:rPr lang="en-US" altLang="zh-CN" sz="2000" i="1" spc="5">
                              <a:solidFill>
                                <a:srgbClr val="0E0E0E"/>
                              </a:solidFill>
                              <a:latin typeface="Cambria Math" panose="02040503050406030204" pitchFamily="18" charset="0"/>
                            </a:rPr>
                            <m:t>𝒊</m:t>
                          </m:r>
                        </m:e>
                      </m:d>
                      <m:r>
                        <a:rPr lang="en-US" altLang="zh-CN" sz="2000" i="1" spc="5" smtClean="0">
                          <a:solidFill>
                            <a:srgbClr val="0E0E0E"/>
                          </a:solidFill>
                          <a:latin typeface="Cambria Math" panose="02040503050406030204" pitchFamily="18" charset="0"/>
                        </a:rPr>
                        <m:t>||</m:t>
                      </m:r>
                      <m:r>
                        <a:rPr lang="en-US" altLang="zh-CN" sz="2000" b="1" i="1" spc="5" smtClean="0">
                          <a:solidFill>
                            <a:srgbClr val="0E0E0E"/>
                          </a:solidFill>
                          <a:latin typeface="Cambria Math" panose="02040503050406030204" pitchFamily="18" charset="0"/>
                        </a:rPr>
                        <m:t>𝒁</m:t>
                      </m:r>
                      <m:d>
                        <m:dPr>
                          <m:begChr m:val="["/>
                          <m:endChr m:val="]"/>
                          <m:ctrlPr>
                            <a:rPr lang="en-US" altLang="zh-CN" sz="2000" i="1" spc="5">
                              <a:solidFill>
                                <a:srgbClr val="0E0E0E"/>
                              </a:solidFill>
                              <a:latin typeface="Cambria Math" panose="02040503050406030204" pitchFamily="18" charset="0"/>
                            </a:rPr>
                          </m:ctrlPr>
                        </m:dPr>
                        <m:e>
                          <m:r>
                            <a:rPr lang="en-US" altLang="zh-CN" sz="2000" i="1" spc="5">
                              <a:solidFill>
                                <a:srgbClr val="0E0E0E"/>
                              </a:solidFill>
                              <a:latin typeface="Cambria Math" panose="02040503050406030204" pitchFamily="18" charset="0"/>
                            </a:rPr>
                            <m:t>𝒊</m:t>
                          </m:r>
                          <m:r>
                            <a:rPr lang="en-US" altLang="zh-CN" sz="2000" i="1" spc="5">
                              <a:solidFill>
                                <a:srgbClr val="0E0E0E"/>
                              </a:solidFill>
                              <a:latin typeface="Cambria Math" panose="02040503050406030204" pitchFamily="18" charset="0"/>
                            </a:rPr>
                            <m:t>+</m:t>
                          </m:r>
                          <m:r>
                            <a:rPr lang="en-US" altLang="zh-CN" sz="2000" i="1" spc="5">
                              <a:solidFill>
                                <a:srgbClr val="0E0E0E"/>
                              </a:solidFill>
                              <a:latin typeface="Cambria Math" panose="02040503050406030204" pitchFamily="18" charset="0"/>
                            </a:rPr>
                            <m:t>𝟏</m:t>
                          </m:r>
                        </m:e>
                      </m:d>
                      <m:r>
                        <a:rPr lang="en-US" altLang="zh-CN" sz="2000" i="1" spc="5">
                          <a:solidFill>
                            <a:srgbClr val="0E0E0E"/>
                          </a:solidFill>
                          <a:latin typeface="Cambria Math" panose="02040503050406030204" pitchFamily="18" charset="0"/>
                        </a:rPr>
                        <m:t>...</m:t>
                      </m:r>
                      <m:r>
                        <a:rPr lang="en-US" altLang="zh-CN" sz="2000" i="1" spc="5" smtClean="0">
                          <a:solidFill>
                            <a:srgbClr val="0E0E0E"/>
                          </a:solidFill>
                          <a:latin typeface="Cambria Math" panose="02040503050406030204" pitchFamily="18" charset="0"/>
                        </a:rPr>
                        <m:t>||</m:t>
                      </m:r>
                      <m:r>
                        <a:rPr lang="en-US" altLang="zh-CN" sz="2000" b="1" i="1" spc="5" smtClean="0">
                          <a:solidFill>
                            <a:srgbClr val="0E0E0E"/>
                          </a:solidFill>
                          <a:latin typeface="Cambria Math" panose="02040503050406030204" pitchFamily="18" charset="0"/>
                        </a:rPr>
                        <m:t>𝒁</m:t>
                      </m:r>
                      <m:r>
                        <a:rPr lang="en-US" altLang="zh-CN" sz="2000" i="1" spc="5">
                          <a:solidFill>
                            <a:srgbClr val="0E0E0E"/>
                          </a:solidFill>
                          <a:latin typeface="Cambria Math" panose="02040503050406030204" pitchFamily="18" charset="0"/>
                        </a:rPr>
                        <m:t>[</m:t>
                      </m:r>
                      <m:r>
                        <a:rPr lang="en-US" altLang="zh-CN" sz="2000" i="1" spc="5">
                          <a:solidFill>
                            <a:srgbClr val="0E0E0E"/>
                          </a:solidFill>
                          <a:latin typeface="Cambria Math" panose="02040503050406030204" pitchFamily="18" charset="0"/>
                        </a:rPr>
                        <m:t>𝒊</m:t>
                      </m:r>
                      <m:r>
                        <a:rPr lang="en-US" altLang="zh-CN" sz="2000" i="1" spc="5">
                          <a:solidFill>
                            <a:srgbClr val="0E0E0E"/>
                          </a:solidFill>
                          <a:latin typeface="Cambria Math" panose="02040503050406030204" pitchFamily="18" charset="0"/>
                        </a:rPr>
                        <m:t>+</m:t>
                      </m:r>
                      <m:r>
                        <a:rPr lang="en-US" altLang="zh-CN" sz="2000" i="1" spc="5">
                          <a:solidFill>
                            <a:srgbClr val="0E0E0E"/>
                          </a:solidFill>
                          <a:latin typeface="Cambria Math" panose="02040503050406030204" pitchFamily="18" charset="0"/>
                        </a:rPr>
                        <m:t>𝟑𝟏</m:t>
                      </m:r>
                      <m:r>
                        <a:rPr lang="en-US" altLang="zh-CN" sz="2000" i="1" spc="5">
                          <a:solidFill>
                            <a:srgbClr val="0E0E0E"/>
                          </a:solidFill>
                          <a:latin typeface="Cambria Math" panose="02040503050406030204" pitchFamily="18" charset="0"/>
                        </a:rPr>
                        <m:t>].</m:t>
                      </m:r>
                    </m:oMath>
                  </m:oMathPara>
                </a14:m>
                <a:endParaRPr lang="en-US" altLang="zh-CN" sz="2000" spc="5" dirty="0">
                  <a:solidFill>
                    <a:srgbClr val="0E0E0E"/>
                  </a:solidFill>
                  <a:latin typeface="黑体" panose="02010609060101010101" pitchFamily="49" charset="-122"/>
                  <a:cs typeface="黑体" panose="02010609060101010101" pitchFamily="49" charset="-122"/>
                </a:endParaRPr>
              </a:p>
              <a:p>
                <a:pPr marL="473710" lvl="1" indent="0">
                  <a:spcBef>
                    <a:spcPts val="0"/>
                  </a:spcBef>
                  <a:buSzPct val="96000"/>
                  <a:buNone/>
                  <a:tabLst>
                    <a:tab pos="746760" algn="l"/>
                  </a:tabLst>
                </a:pPr>
                <a:endParaRPr lang="en-US" altLang="zh-CN" sz="1200" spc="5" dirty="0">
                  <a:solidFill>
                    <a:srgbClr val="0E0E0E"/>
                  </a:solidFill>
                  <a:cs typeface="黑体" panose="02010609060101010101" pitchFamily="49" charset="-122"/>
                </a:endParaRPr>
              </a:p>
              <a:p>
                <a:pPr marL="746125" lvl="1" indent="-272415">
                  <a:lnSpc>
                    <a:spcPct val="100000"/>
                  </a:lnSpc>
                  <a:buSzPct val="96000"/>
                  <a:buFont typeface="Wingdings" panose="05000000000000000000"/>
                  <a:buChar char=""/>
                  <a:tabLst>
                    <a:tab pos="746760" algn="l"/>
                  </a:tabLst>
                </a:pPr>
                <a:r>
                  <a:rPr lang="zh-CN" altLang="en-US" sz="2000" spc="5" dirty="0">
                    <a:solidFill>
                      <a:srgbClr val="0E0E0E"/>
                    </a:solidFill>
                    <a:latin typeface="黑体" panose="02010609060101010101" pitchFamily="49" charset="-122"/>
                    <a:cs typeface="黑体" panose="02010609060101010101" pitchFamily="49" charset="-122"/>
                  </a:rPr>
                  <a:t>计算</a:t>
                </a:r>
                <a:r>
                  <a:rPr lang="en-US" altLang="zh-CN" sz="2000" spc="5" dirty="0">
                    <a:solidFill>
                      <a:srgbClr val="0E0E0E"/>
                    </a:solidFill>
                    <a:ea typeface="Segoe UI Black" panose="020B0A02040204020203" pitchFamily="34" charset="0"/>
                  </a:rPr>
                  <a:t>MAC</a:t>
                </a:r>
                <a:r>
                  <a:rPr lang="zh-CN" altLang="en-US" sz="2000" spc="5" dirty="0">
                    <a:solidFill>
                      <a:srgbClr val="0E0E0E"/>
                    </a:solidFill>
                    <a:latin typeface="黑体" panose="02010609060101010101" pitchFamily="49" charset="-122"/>
                    <a:cs typeface="黑体" panose="02010609060101010101" pitchFamily="49" charset="-122"/>
                  </a:rPr>
                  <a:t>：设</a:t>
                </a:r>
                <a14:m>
                  <m:oMath xmlns:m="http://schemas.openxmlformats.org/officeDocument/2006/math">
                    <m:r>
                      <a:rPr lang="en-US" altLang="zh-CN" sz="2000" i="1" spc="5" dirty="0">
                        <a:solidFill>
                          <a:srgbClr val="0E0E0E"/>
                        </a:solidFill>
                        <a:latin typeface="Cambria Math" panose="02040503050406030204" pitchFamily="18" charset="0"/>
                        <a:cs typeface="黑体" panose="02010609060101010101" pitchFamily="49" charset="-122"/>
                      </a:rPr>
                      <m:t>𝑻</m:t>
                    </m:r>
                  </m:oMath>
                </a14:m>
                <a:r>
                  <a:rPr lang="zh-CN" altLang="en-US" sz="2000" spc="5" dirty="0">
                    <a:solidFill>
                      <a:srgbClr val="0E0E0E"/>
                    </a:solidFill>
                    <a:latin typeface="黑体" panose="02010609060101010101" pitchFamily="49" charset="-122"/>
                    <a:cs typeface="黑体" panose="02010609060101010101" pitchFamily="49" charset="-122"/>
                  </a:rPr>
                  <a:t>为</a:t>
                </a:r>
                <a:r>
                  <a:rPr lang="en-US" altLang="zh-CN" sz="2000" spc="5" dirty="0">
                    <a:solidFill>
                      <a:srgbClr val="0E0E0E"/>
                    </a:solidFill>
                  </a:rPr>
                  <a:t>32</a:t>
                </a:r>
                <a:r>
                  <a:rPr lang="zh-CN" altLang="en-US" sz="2000" spc="5" dirty="0">
                    <a:solidFill>
                      <a:srgbClr val="0E0E0E"/>
                    </a:solidFill>
                    <a:latin typeface="黑体" panose="02010609060101010101" pitchFamily="49" charset="-122"/>
                    <a:cs typeface="黑体" panose="02010609060101010101" pitchFamily="49" charset="-122"/>
                  </a:rPr>
                  <a:t>比特的变量。置</a:t>
                </a:r>
                <a14:m>
                  <m:oMath xmlns:m="http://schemas.openxmlformats.org/officeDocument/2006/math">
                    <m:r>
                      <a:rPr lang="en-US" altLang="zh-CN" sz="2000" i="1" spc="5" dirty="0">
                        <a:solidFill>
                          <a:srgbClr val="0E0E0E"/>
                        </a:solidFill>
                        <a:latin typeface="Cambria Math" panose="02040503050406030204" pitchFamily="18" charset="0"/>
                        <a:cs typeface="黑体" panose="02010609060101010101" pitchFamily="49" charset="-122"/>
                      </a:rPr>
                      <m:t>𝑻</m:t>
                    </m:r>
                    <m:r>
                      <a:rPr lang="en-US" altLang="zh-CN" sz="2000" i="1" spc="5" dirty="0">
                        <a:solidFill>
                          <a:srgbClr val="0E0E0E"/>
                        </a:solidFill>
                        <a:latin typeface="Cambria Math" panose="02040503050406030204" pitchFamily="18" charset="0"/>
                        <a:cs typeface="黑体" panose="02010609060101010101" pitchFamily="49" charset="-122"/>
                      </a:rPr>
                      <m:t>=</m:t>
                    </m:r>
                    <m:r>
                      <a:rPr lang="en-US" altLang="zh-CN" sz="2000" i="1" spc="5" dirty="0">
                        <a:solidFill>
                          <a:srgbClr val="0E0E0E"/>
                        </a:solidFill>
                        <a:latin typeface="Cambria Math" panose="02040503050406030204" pitchFamily="18" charset="0"/>
                        <a:cs typeface="黑体" panose="02010609060101010101" pitchFamily="49" charset="-122"/>
                      </a:rPr>
                      <m:t>𝟎</m:t>
                    </m:r>
                  </m:oMath>
                </a14:m>
                <a:endParaRPr lang="en-US" altLang="zh-CN" sz="2000" spc="5" dirty="0">
                  <a:solidFill>
                    <a:srgbClr val="0E0E0E"/>
                  </a:solidFill>
                  <a:latin typeface="黑体" panose="02010609060101010101" pitchFamily="49" charset="-122"/>
                  <a:cs typeface="黑体" panose="02010609060101010101" pitchFamily="49" charset="-122"/>
                </a:endParaRPr>
              </a:p>
              <a:p>
                <a:pPr marL="473710" lvl="1" indent="0">
                  <a:lnSpc>
                    <a:spcPct val="100000"/>
                  </a:lnSpc>
                  <a:buSzPct val="96000"/>
                  <a:buNone/>
                  <a:tabLst>
                    <a:tab pos="746760" algn="l"/>
                  </a:tabLst>
                </a:pPr>
                <a:r>
                  <a:rPr lang="zh-CN" altLang="en-US" sz="2000" spc="5" dirty="0">
                    <a:solidFill>
                      <a:srgbClr val="0E0E0E"/>
                    </a:solidFill>
                    <a:latin typeface="黑体" panose="02010609060101010101" pitchFamily="49" charset="-122"/>
                    <a:cs typeface="黑体" panose="02010609060101010101" pitchFamily="49" charset="-122"/>
                  </a:rPr>
                  <a:t>对</a:t>
                </a:r>
                <a14:m>
                  <m:oMath xmlns:m="http://schemas.openxmlformats.org/officeDocument/2006/math">
                    <m:r>
                      <a:rPr lang="en-US" altLang="zh-CN" sz="2000" i="1" spc="5" dirty="0">
                        <a:solidFill>
                          <a:srgbClr val="0E0E0E"/>
                        </a:solidFill>
                        <a:latin typeface="Cambria Math" panose="02040503050406030204" pitchFamily="18" charset="0"/>
                        <a:cs typeface="黑体" panose="02010609060101010101" pitchFamily="49" charset="-122"/>
                      </a:rPr>
                      <m:t>𝒊</m:t>
                    </m:r>
                    <m:r>
                      <a:rPr lang="en-US" altLang="zh-CN" sz="2000" i="1" spc="5" dirty="0">
                        <a:solidFill>
                          <a:srgbClr val="0E0E0E"/>
                        </a:solidFill>
                        <a:latin typeface="Cambria Math" panose="02040503050406030204" pitchFamily="18" charset="0"/>
                        <a:cs typeface="黑体" panose="02010609060101010101" pitchFamily="49" charset="-122"/>
                      </a:rPr>
                      <m:t>=</m:t>
                    </m:r>
                    <m:r>
                      <a:rPr lang="en-US" altLang="zh-CN" sz="2000" i="1" spc="5" dirty="0">
                        <a:solidFill>
                          <a:srgbClr val="0E0E0E"/>
                        </a:solidFill>
                        <a:latin typeface="Cambria Math" panose="02040503050406030204" pitchFamily="18" charset="0"/>
                        <a:cs typeface="黑体" panose="02010609060101010101" pitchFamily="49" charset="-122"/>
                      </a:rPr>
                      <m:t>𝟎</m:t>
                    </m:r>
                    <m:r>
                      <a:rPr lang="en-US" altLang="zh-CN" sz="2000" i="1" spc="5" dirty="0">
                        <a:solidFill>
                          <a:srgbClr val="0E0E0E"/>
                        </a:solidFill>
                        <a:latin typeface="Cambria Math" panose="02040503050406030204" pitchFamily="18" charset="0"/>
                        <a:cs typeface="黑体" panose="02010609060101010101" pitchFamily="49" charset="-122"/>
                      </a:rPr>
                      <m:t>,</m:t>
                    </m:r>
                    <m:r>
                      <a:rPr lang="en-US" altLang="zh-CN" sz="2000" i="1" spc="5" dirty="0">
                        <a:solidFill>
                          <a:srgbClr val="0E0E0E"/>
                        </a:solidFill>
                        <a:latin typeface="Cambria Math" panose="02040503050406030204" pitchFamily="18" charset="0"/>
                        <a:cs typeface="黑体" panose="02010609060101010101" pitchFamily="49" charset="-122"/>
                      </a:rPr>
                      <m:t>𝟏</m:t>
                    </m:r>
                    <m:r>
                      <a:rPr lang="en-US" altLang="zh-CN" sz="2000" i="1" spc="5" dirty="0">
                        <a:solidFill>
                          <a:srgbClr val="0E0E0E"/>
                        </a:solidFill>
                        <a:latin typeface="Cambria Math" panose="02040503050406030204" pitchFamily="18" charset="0"/>
                        <a:cs typeface="黑体" panose="02010609060101010101" pitchFamily="49" charset="-122"/>
                      </a:rPr>
                      <m:t>,…,</m:t>
                    </m:r>
                    <m:r>
                      <a:rPr lang="en-US" altLang="zh-CN" sz="2000" i="1" spc="5" dirty="0">
                        <a:solidFill>
                          <a:srgbClr val="0E0E0E"/>
                        </a:solidFill>
                        <a:latin typeface="Cambria Math" panose="02040503050406030204" pitchFamily="18" charset="0"/>
                        <a:cs typeface="黑体" panose="02010609060101010101" pitchFamily="49" charset="-122"/>
                      </a:rPr>
                      <m:t>𝑳𝑬𝑵𝑮𝑻𝑯</m:t>
                    </m:r>
                    <m:r>
                      <a:rPr lang="en-US" altLang="zh-CN" sz="2000" i="1" spc="5" dirty="0">
                        <a:solidFill>
                          <a:srgbClr val="0E0E0E"/>
                        </a:solidFill>
                        <a:latin typeface="Cambria Math" panose="02040503050406030204" pitchFamily="18" charset="0"/>
                        <a:cs typeface="黑体" panose="02010609060101010101" pitchFamily="49" charset="-122"/>
                      </a:rPr>
                      <m:t>−</m:t>
                    </m:r>
                    <m:r>
                      <a:rPr lang="en-US" altLang="zh-CN" sz="2000" i="1" spc="5" dirty="0">
                        <a:solidFill>
                          <a:srgbClr val="0E0E0E"/>
                        </a:solidFill>
                        <a:latin typeface="Cambria Math" panose="02040503050406030204" pitchFamily="18" charset="0"/>
                        <a:cs typeface="黑体" panose="02010609060101010101" pitchFamily="49" charset="-122"/>
                      </a:rPr>
                      <m:t>𝟏</m:t>
                    </m:r>
                  </m:oMath>
                </a14:m>
                <a:r>
                  <a:rPr lang="en-US" altLang="zh-CN" sz="2000" spc="5" dirty="0">
                    <a:solidFill>
                      <a:srgbClr val="0E0E0E"/>
                    </a:solidFill>
                    <a:latin typeface="黑体" panose="02010609060101010101" pitchFamily="49" charset="-122"/>
                    <a:cs typeface="黑体" panose="02010609060101010101" pitchFamily="49" charset="-122"/>
                  </a:rPr>
                  <a:t>,</a:t>
                </a:r>
                <a:r>
                  <a:rPr lang="zh-CN" altLang="en-US" sz="2000" spc="5" dirty="0">
                    <a:solidFill>
                      <a:srgbClr val="0E0E0E"/>
                    </a:solidFill>
                    <a:latin typeface="黑体" panose="02010609060101010101" pitchFamily="49" charset="-122"/>
                    <a:cs typeface="黑体" panose="02010609060101010101" pitchFamily="49" charset="-122"/>
                  </a:rPr>
                  <a:t>如果</a:t>
                </a:r>
                <a14:m>
                  <m:oMath xmlns:m="http://schemas.openxmlformats.org/officeDocument/2006/math">
                    <m:r>
                      <a:rPr lang="en-US" altLang="zh-CN" sz="2000" i="1" spc="5" dirty="0">
                        <a:solidFill>
                          <a:srgbClr val="0E0E0E"/>
                        </a:solidFill>
                        <a:latin typeface="Cambria Math" panose="02040503050406030204" pitchFamily="18" charset="0"/>
                        <a:cs typeface="黑体" panose="02010609060101010101" pitchFamily="49" charset="-122"/>
                      </a:rPr>
                      <m:t>𝑴</m:t>
                    </m:r>
                    <m:r>
                      <a:rPr lang="en-US" altLang="zh-CN" sz="2000" i="1" spc="5" dirty="0">
                        <a:solidFill>
                          <a:srgbClr val="0E0E0E"/>
                        </a:solidFill>
                        <a:latin typeface="Cambria Math" panose="02040503050406030204" pitchFamily="18" charset="0"/>
                        <a:cs typeface="黑体" panose="02010609060101010101" pitchFamily="49" charset="-122"/>
                      </a:rPr>
                      <m:t>[</m:t>
                    </m:r>
                    <m:r>
                      <a:rPr lang="en-US" altLang="zh-CN" sz="2000" i="1" spc="5" dirty="0" err="1">
                        <a:solidFill>
                          <a:srgbClr val="0E0E0E"/>
                        </a:solidFill>
                        <a:latin typeface="Cambria Math" panose="02040503050406030204" pitchFamily="18" charset="0"/>
                        <a:cs typeface="黑体" panose="02010609060101010101" pitchFamily="49" charset="-122"/>
                      </a:rPr>
                      <m:t>𝒊</m:t>
                    </m:r>
                    <m:r>
                      <a:rPr lang="en-US" altLang="zh-CN" sz="2000" i="1" spc="5" dirty="0">
                        <a:solidFill>
                          <a:srgbClr val="0E0E0E"/>
                        </a:solidFill>
                        <a:latin typeface="Cambria Math" panose="02040503050406030204" pitchFamily="18" charset="0"/>
                        <a:cs typeface="黑体" panose="02010609060101010101" pitchFamily="49" charset="-122"/>
                      </a:rPr>
                      <m:t>]=</m:t>
                    </m:r>
                    <m:r>
                      <a:rPr lang="en-US" altLang="zh-CN" sz="2000" i="1" spc="5" dirty="0">
                        <a:solidFill>
                          <a:srgbClr val="0E0E0E"/>
                        </a:solidFill>
                        <a:latin typeface="Cambria Math" panose="02040503050406030204" pitchFamily="18" charset="0"/>
                        <a:cs typeface="黑体" panose="02010609060101010101" pitchFamily="49" charset="-122"/>
                      </a:rPr>
                      <m:t>𝟏</m:t>
                    </m:r>
                  </m:oMath>
                </a14:m>
                <a:r>
                  <a:rPr lang="en-US" altLang="zh-CN" sz="2000" spc="5" dirty="0">
                    <a:solidFill>
                      <a:srgbClr val="0E0E0E"/>
                    </a:solidFill>
                    <a:latin typeface="黑体" panose="02010609060101010101" pitchFamily="49" charset="-122"/>
                    <a:cs typeface="黑体" panose="02010609060101010101" pitchFamily="49" charset="-122"/>
                  </a:rPr>
                  <a:t>,</a:t>
                </a:r>
                <a:r>
                  <a:rPr lang="zh-CN" altLang="en-US" sz="2000" spc="5" dirty="0">
                    <a:solidFill>
                      <a:srgbClr val="0E0E0E"/>
                    </a:solidFill>
                    <a:latin typeface="黑体" panose="02010609060101010101" pitchFamily="49" charset="-122"/>
                    <a:cs typeface="黑体" panose="02010609060101010101" pitchFamily="49" charset="-122"/>
                  </a:rPr>
                  <a:t>则</a:t>
                </a:r>
                <a:endParaRPr lang="en-US" altLang="zh-CN" sz="2000" spc="5" dirty="0">
                  <a:solidFill>
                    <a:srgbClr val="0E0E0E"/>
                  </a:solidFill>
                  <a:latin typeface="黑体" panose="02010609060101010101" pitchFamily="49" charset="-122"/>
                  <a:cs typeface="黑体" panose="02010609060101010101" pitchFamily="49" charset="-122"/>
                </a:endParaRPr>
              </a:p>
              <a:p>
                <a:pPr marL="203835" lvl="1" indent="0">
                  <a:lnSpc>
                    <a:spcPct val="100000"/>
                  </a:lnSpc>
                  <a:buSzPct val="96000"/>
                  <a:buNone/>
                  <a:tabLst>
                    <a:tab pos="746760" algn="l"/>
                  </a:tabLst>
                </a:pPr>
                <a14:m>
                  <m:oMathPara xmlns:m="http://schemas.openxmlformats.org/officeDocument/2006/math">
                    <m:oMathParaPr>
                      <m:jc m:val="centerGroup"/>
                    </m:oMathParaPr>
                    <m:oMath xmlns:m="http://schemas.openxmlformats.org/officeDocument/2006/math">
                      <m:r>
                        <a:rPr lang="en-US" altLang="zh-CN" sz="2000" i="1" spc="5" dirty="0">
                          <a:solidFill>
                            <a:srgbClr val="0E0E0E"/>
                          </a:solidFill>
                          <a:latin typeface="Cambria Math" panose="02040503050406030204" pitchFamily="18" charset="0"/>
                          <a:cs typeface="黑体" panose="02010609060101010101" pitchFamily="49" charset="-122"/>
                        </a:rPr>
                        <m:t>𝑻</m:t>
                      </m:r>
                      <m:r>
                        <a:rPr lang="en-US" altLang="zh-CN" sz="2000" i="1" spc="5" dirty="0">
                          <a:solidFill>
                            <a:srgbClr val="0E0E0E"/>
                          </a:solidFill>
                          <a:latin typeface="Cambria Math" panose="02040503050406030204" pitchFamily="18" charset="0"/>
                          <a:cs typeface="黑体" panose="02010609060101010101" pitchFamily="49" charset="-122"/>
                        </a:rPr>
                        <m:t>=</m:t>
                      </m:r>
                      <m:r>
                        <a:rPr lang="en-US" altLang="zh-CN" sz="2000" i="1" spc="5" dirty="0" err="1">
                          <a:solidFill>
                            <a:srgbClr val="0E0E0E"/>
                          </a:solidFill>
                          <a:latin typeface="Cambria Math" panose="02040503050406030204" pitchFamily="18" charset="0"/>
                          <a:cs typeface="黑体" panose="02010609060101010101" pitchFamily="49" charset="-122"/>
                        </a:rPr>
                        <m:t>𝑻</m:t>
                      </m:r>
                      <m:r>
                        <a:rPr lang="en-US" altLang="zh-CN" sz="2000" i="1" spc="5" dirty="0">
                          <a:solidFill>
                            <a:srgbClr val="0E0E0E"/>
                          </a:solidFill>
                          <a:latin typeface="Cambria Math" panose="02040503050406030204" pitchFamily="18" charset="0"/>
                          <a:ea typeface="Cambria Math" panose="02040503050406030204" pitchFamily="18" charset="0"/>
                          <a:cs typeface="黑体" panose="02010609060101010101" pitchFamily="49" charset="-122"/>
                        </a:rPr>
                        <m:t>⨁</m:t>
                      </m:r>
                      <m:sSub>
                        <m:sSubPr>
                          <m:ctrlPr>
                            <a:rPr lang="en-US" altLang="zh-CN" sz="2000" i="1" spc="5">
                              <a:solidFill>
                                <a:srgbClr val="0E0E0E"/>
                              </a:solidFill>
                              <a:latin typeface="Cambria Math" panose="02040503050406030204" pitchFamily="18" charset="0"/>
                            </a:rPr>
                          </m:ctrlPr>
                        </m:sSubPr>
                        <m:e>
                          <m:r>
                            <a:rPr lang="en-US" altLang="zh-CN" sz="2000" b="1" i="1" spc="5" smtClean="0">
                              <a:solidFill>
                                <a:srgbClr val="0E0E0E"/>
                              </a:solidFill>
                              <a:latin typeface="Cambria Math" panose="02040503050406030204" pitchFamily="18" charset="0"/>
                            </a:rPr>
                            <m:t>𝒁</m:t>
                          </m:r>
                        </m:e>
                        <m:sub>
                          <m:r>
                            <a:rPr lang="en-US" altLang="zh-CN" sz="2000" i="1" spc="5">
                              <a:solidFill>
                                <a:srgbClr val="0E0E0E"/>
                              </a:solidFill>
                              <a:latin typeface="Cambria Math" panose="02040503050406030204" pitchFamily="18" charset="0"/>
                            </a:rPr>
                            <m:t>𝒊</m:t>
                          </m:r>
                        </m:sub>
                      </m:sSub>
                    </m:oMath>
                  </m:oMathPara>
                </a14:m>
                <a:endParaRPr lang="en-US" altLang="zh-CN" sz="2000" spc="5" dirty="0">
                  <a:solidFill>
                    <a:srgbClr val="0E0E0E"/>
                  </a:solidFill>
                  <a:latin typeface="黑体" panose="02010609060101010101" pitchFamily="49" charset="-122"/>
                </a:endParaRPr>
              </a:p>
              <a:p>
                <a:pPr marL="203835" lvl="1" indent="0">
                  <a:lnSpc>
                    <a:spcPct val="100000"/>
                  </a:lnSpc>
                  <a:buSzPct val="96000"/>
                  <a:buNone/>
                  <a:tabLst>
                    <a:tab pos="746760" algn="l"/>
                  </a:tabLst>
                </a:pPr>
                <a:r>
                  <a:rPr lang="zh-CN" altLang="en-US" sz="2000" spc="5" dirty="0">
                    <a:solidFill>
                      <a:srgbClr val="0E0E0E"/>
                    </a:solidFill>
                    <a:latin typeface="黑体" panose="02010609060101010101" pitchFamily="49" charset="-122"/>
                    <a:cs typeface="黑体" panose="02010609060101010101" pitchFamily="49" charset="-122"/>
                  </a:rPr>
                  <a:t>  计算</a:t>
                </a:r>
                <a:endParaRPr lang="en-US" altLang="zh-CN" sz="2000" spc="5" dirty="0">
                  <a:solidFill>
                    <a:srgbClr val="0E0E0E"/>
                  </a:solidFill>
                  <a:latin typeface="黑体" panose="02010609060101010101" pitchFamily="49" charset="-122"/>
                  <a:cs typeface="黑体" panose="02010609060101010101" pitchFamily="49" charset="-122"/>
                </a:endParaRPr>
              </a:p>
              <a:p>
                <a:pPr marL="203835" lvl="1" indent="0">
                  <a:lnSpc>
                    <a:spcPct val="100000"/>
                  </a:lnSpc>
                  <a:buSzPct val="96000"/>
                  <a:buNone/>
                  <a:tabLst>
                    <a:tab pos="746760" algn="l"/>
                  </a:tabLst>
                </a:pPr>
                <a14:m>
                  <m:oMathPara xmlns:m="http://schemas.openxmlformats.org/officeDocument/2006/math">
                    <m:oMathParaPr>
                      <m:jc m:val="centerGroup"/>
                    </m:oMathParaPr>
                    <m:oMath xmlns:m="http://schemas.openxmlformats.org/officeDocument/2006/math">
                      <m:r>
                        <a:rPr lang="en-US" altLang="zh-CN" sz="2000" i="1" spc="5" dirty="0">
                          <a:solidFill>
                            <a:srgbClr val="0E0E0E"/>
                          </a:solidFill>
                          <a:latin typeface="Cambria Math" panose="02040503050406030204" pitchFamily="18" charset="0"/>
                          <a:cs typeface="黑体" panose="02010609060101010101" pitchFamily="49" charset="-122"/>
                        </a:rPr>
                        <m:t>𝑻</m:t>
                      </m:r>
                      <m:r>
                        <a:rPr lang="en-US" altLang="zh-CN" sz="2000" i="1" spc="5" dirty="0">
                          <a:solidFill>
                            <a:srgbClr val="0E0E0E"/>
                          </a:solidFill>
                          <a:latin typeface="Cambria Math" panose="02040503050406030204" pitchFamily="18" charset="0"/>
                          <a:cs typeface="黑体" panose="02010609060101010101" pitchFamily="49" charset="-122"/>
                        </a:rPr>
                        <m:t>=</m:t>
                      </m:r>
                      <m:r>
                        <a:rPr lang="en-US" altLang="zh-CN" sz="2000" i="1" spc="5" dirty="0" err="1">
                          <a:solidFill>
                            <a:srgbClr val="0E0E0E"/>
                          </a:solidFill>
                          <a:latin typeface="Cambria Math" panose="02040503050406030204" pitchFamily="18" charset="0"/>
                          <a:cs typeface="黑体" panose="02010609060101010101" pitchFamily="49" charset="-122"/>
                        </a:rPr>
                        <m:t>𝑻</m:t>
                      </m:r>
                      <m:r>
                        <a:rPr lang="en-US" altLang="zh-CN" sz="2000" i="1" spc="5" dirty="0">
                          <a:solidFill>
                            <a:srgbClr val="0E0E0E"/>
                          </a:solidFill>
                          <a:latin typeface="Cambria Math" panose="02040503050406030204" pitchFamily="18" charset="0"/>
                          <a:ea typeface="Cambria Math" panose="02040503050406030204" pitchFamily="18" charset="0"/>
                          <a:cs typeface="黑体" panose="02010609060101010101" pitchFamily="49" charset="-122"/>
                        </a:rPr>
                        <m:t>⨁</m:t>
                      </m:r>
                      <m:sSub>
                        <m:sSubPr>
                          <m:ctrlPr>
                            <a:rPr lang="en-US" altLang="zh-CN" sz="2000" i="1" spc="5" dirty="0">
                              <a:solidFill>
                                <a:srgbClr val="0E0E0E"/>
                              </a:solidFill>
                              <a:latin typeface="Cambria Math" panose="02040503050406030204" pitchFamily="18" charset="0"/>
                              <a:ea typeface="Cambria Math" panose="02040503050406030204" pitchFamily="18" charset="0"/>
                            </a:rPr>
                          </m:ctrlPr>
                        </m:sSubPr>
                        <m:e>
                          <m:r>
                            <a:rPr lang="en-US" altLang="zh-CN" sz="2000" b="1" i="1" spc="5" dirty="0" smtClean="0">
                              <a:solidFill>
                                <a:srgbClr val="0E0E0E"/>
                              </a:solidFill>
                              <a:latin typeface="Cambria Math" panose="02040503050406030204" pitchFamily="18" charset="0"/>
                              <a:ea typeface="Cambria Math" panose="02040503050406030204" pitchFamily="18" charset="0"/>
                            </a:rPr>
                            <m:t>𝒁</m:t>
                          </m:r>
                        </m:e>
                        <m:sub>
                          <m:r>
                            <a:rPr lang="en-US" altLang="zh-CN" sz="2000" i="1" spc="5" dirty="0">
                              <a:solidFill>
                                <a:srgbClr val="0E0E0E"/>
                              </a:solidFill>
                              <a:latin typeface="Cambria Math" panose="02040503050406030204" pitchFamily="18" charset="0"/>
                              <a:ea typeface="Cambria Math" panose="02040503050406030204" pitchFamily="18" charset="0"/>
                            </a:rPr>
                            <m:t>𝑳𝑬𝑵𝑮𝑻𝑯</m:t>
                          </m:r>
                        </m:sub>
                      </m:sSub>
                    </m:oMath>
                  </m:oMathPara>
                </a14:m>
                <a:endParaRPr lang="en-US" altLang="zh-CN" sz="2000" spc="5" dirty="0">
                  <a:solidFill>
                    <a:srgbClr val="0E0E0E"/>
                  </a:solidFill>
                  <a:latin typeface="黑体" panose="02010609060101010101" pitchFamily="49" charset="-122"/>
                  <a:cs typeface="黑体" panose="02010609060101010101" pitchFamily="49" charset="-122"/>
                </a:endParaRPr>
              </a:p>
              <a:p>
                <a:pPr marL="203835" lvl="1" indent="0">
                  <a:lnSpc>
                    <a:spcPct val="100000"/>
                  </a:lnSpc>
                  <a:buSzPct val="96000"/>
                  <a:buNone/>
                  <a:tabLst>
                    <a:tab pos="746760" algn="l"/>
                  </a:tabLst>
                </a:pPr>
                <a:r>
                  <a:rPr lang="zh-CN" altLang="en-US" sz="2000" spc="5" dirty="0">
                    <a:solidFill>
                      <a:srgbClr val="0E0E0E"/>
                    </a:solidFill>
                    <a:latin typeface="黑体" panose="02010609060101010101" pitchFamily="49" charset="-122"/>
                    <a:cs typeface="黑体" panose="02010609060101010101" pitchFamily="49" charset="-122"/>
                  </a:rPr>
                  <a:t>  计算</a:t>
                </a:r>
                <a:r>
                  <a:rPr lang="en-US" altLang="zh-CN" sz="2000" spc="5" dirty="0">
                    <a:solidFill>
                      <a:srgbClr val="0E0E0E"/>
                    </a:solidFill>
                  </a:rPr>
                  <a:t>MAC</a:t>
                </a:r>
                <a:endParaRPr lang="en-US" altLang="zh-CN" sz="2000" spc="5" dirty="0">
                  <a:solidFill>
                    <a:srgbClr val="0E0E0E"/>
                  </a:solidFill>
                </a:endParaRPr>
              </a:p>
              <a:p>
                <a:pPr marL="203835" lvl="1" indent="0">
                  <a:lnSpc>
                    <a:spcPct val="100000"/>
                  </a:lnSpc>
                  <a:buSzPct val="96000"/>
                  <a:buNone/>
                  <a:tabLst>
                    <a:tab pos="746760" algn="l"/>
                  </a:tabLst>
                </a:pPr>
                <a14:m>
                  <m:oMathPara xmlns:m="http://schemas.openxmlformats.org/officeDocument/2006/math">
                    <m:oMathParaPr>
                      <m:jc m:val="centerGroup"/>
                    </m:oMathParaPr>
                    <m:oMath xmlns:m="http://schemas.openxmlformats.org/officeDocument/2006/math">
                      <m:r>
                        <a:rPr lang="en-US" altLang="zh-CN" sz="2000" i="1" spc="5" dirty="0">
                          <a:solidFill>
                            <a:srgbClr val="0E0E0E"/>
                          </a:solidFill>
                          <a:latin typeface="Cambria Math" panose="02040503050406030204" pitchFamily="18" charset="0"/>
                          <a:cs typeface="黑体" panose="02010609060101010101" pitchFamily="49" charset="-122"/>
                        </a:rPr>
                        <m:t>𝑴𝑨𝑪</m:t>
                      </m:r>
                      <m:r>
                        <a:rPr lang="en-US" altLang="zh-CN" sz="2000" i="1" spc="5" dirty="0">
                          <a:solidFill>
                            <a:srgbClr val="0E0E0E"/>
                          </a:solidFill>
                          <a:latin typeface="Cambria Math" panose="02040503050406030204" pitchFamily="18" charset="0"/>
                          <a:cs typeface="黑体" panose="02010609060101010101" pitchFamily="49" charset="-122"/>
                        </a:rPr>
                        <m:t>=</m:t>
                      </m:r>
                      <m:r>
                        <a:rPr lang="en-US" altLang="zh-CN" sz="2000" i="1" spc="5" dirty="0" err="1">
                          <a:solidFill>
                            <a:srgbClr val="0E0E0E"/>
                          </a:solidFill>
                          <a:latin typeface="Cambria Math" panose="02040503050406030204" pitchFamily="18" charset="0"/>
                          <a:cs typeface="黑体" panose="02010609060101010101" pitchFamily="49" charset="-122"/>
                        </a:rPr>
                        <m:t>𝑻</m:t>
                      </m:r>
                      <m:r>
                        <a:rPr lang="en-US" altLang="zh-CN" sz="2000" i="1" spc="5" dirty="0">
                          <a:solidFill>
                            <a:srgbClr val="0E0E0E"/>
                          </a:solidFill>
                          <a:latin typeface="Cambria Math" panose="02040503050406030204" pitchFamily="18" charset="0"/>
                          <a:ea typeface="Cambria Math" panose="02040503050406030204" pitchFamily="18" charset="0"/>
                          <a:cs typeface="黑体" panose="02010609060101010101" pitchFamily="49" charset="-122"/>
                        </a:rPr>
                        <m:t>⨁</m:t>
                      </m:r>
                      <m:sSub>
                        <m:sSubPr>
                          <m:ctrlPr>
                            <a:rPr lang="en-US" altLang="zh-CN" sz="2000" i="1" spc="5" dirty="0">
                              <a:solidFill>
                                <a:srgbClr val="0E0E0E"/>
                              </a:solidFill>
                              <a:latin typeface="Cambria Math" panose="02040503050406030204" pitchFamily="18" charset="0"/>
                              <a:ea typeface="Cambria Math" panose="02040503050406030204" pitchFamily="18" charset="0"/>
                            </a:rPr>
                          </m:ctrlPr>
                        </m:sSubPr>
                        <m:e>
                          <m:r>
                            <a:rPr lang="en-US" altLang="zh-CN" sz="2000" b="1" i="1" spc="5" dirty="0" smtClean="0">
                              <a:solidFill>
                                <a:srgbClr val="0E0E0E"/>
                              </a:solidFill>
                              <a:latin typeface="Cambria Math" panose="02040503050406030204" pitchFamily="18" charset="0"/>
                              <a:ea typeface="Cambria Math" panose="02040503050406030204" pitchFamily="18" charset="0"/>
                            </a:rPr>
                            <m:t>𝒁</m:t>
                          </m:r>
                        </m:e>
                        <m:sub>
                          <m:r>
                            <a:rPr lang="en-US" altLang="zh-CN" sz="2000" i="1" spc="5" dirty="0">
                              <a:solidFill>
                                <a:srgbClr val="0E0E0E"/>
                              </a:solidFill>
                              <a:latin typeface="Cambria Math" panose="02040503050406030204" pitchFamily="18" charset="0"/>
                              <a:ea typeface="Cambria Math" panose="02040503050406030204" pitchFamily="18" charset="0"/>
                            </a:rPr>
                            <m:t>𝟑𝟐</m:t>
                          </m:r>
                          <m:r>
                            <a:rPr lang="en-US" altLang="zh-CN" sz="2000" i="1" spc="5" dirty="0">
                              <a:solidFill>
                                <a:srgbClr val="0E0E0E"/>
                              </a:solidFill>
                              <a:latin typeface="Cambria Math" panose="02040503050406030204" pitchFamily="18" charset="0"/>
                              <a:ea typeface="Cambria Math" panose="02040503050406030204" pitchFamily="18" charset="0"/>
                            </a:rPr>
                            <m:t>∗(</m:t>
                          </m:r>
                          <m:r>
                            <a:rPr lang="en-US" altLang="zh-CN" sz="2000" i="1" spc="5" dirty="0">
                              <a:solidFill>
                                <a:srgbClr val="0E0E0E"/>
                              </a:solidFill>
                              <a:latin typeface="Cambria Math" panose="02040503050406030204" pitchFamily="18" charset="0"/>
                              <a:ea typeface="Cambria Math" panose="02040503050406030204" pitchFamily="18" charset="0"/>
                            </a:rPr>
                            <m:t>𝑳</m:t>
                          </m:r>
                          <m:r>
                            <a:rPr lang="en-US" altLang="zh-CN" sz="2000" i="1" spc="5" dirty="0">
                              <a:solidFill>
                                <a:srgbClr val="0E0E0E"/>
                              </a:solidFill>
                              <a:latin typeface="Cambria Math" panose="02040503050406030204" pitchFamily="18" charset="0"/>
                              <a:ea typeface="Cambria Math" panose="02040503050406030204" pitchFamily="18" charset="0"/>
                            </a:rPr>
                            <m:t>−</m:t>
                          </m:r>
                          <m:r>
                            <a:rPr lang="en-US" altLang="zh-CN" sz="2000" i="1" spc="5" dirty="0">
                              <a:solidFill>
                                <a:srgbClr val="0E0E0E"/>
                              </a:solidFill>
                              <a:latin typeface="Cambria Math" panose="02040503050406030204" pitchFamily="18" charset="0"/>
                              <a:ea typeface="Cambria Math" panose="02040503050406030204" pitchFamily="18" charset="0"/>
                            </a:rPr>
                            <m:t>𝟏</m:t>
                          </m:r>
                          <m:r>
                            <a:rPr lang="en-US" altLang="zh-CN" sz="2000" i="1" spc="5" dirty="0">
                              <a:solidFill>
                                <a:srgbClr val="0E0E0E"/>
                              </a:solidFill>
                              <a:latin typeface="Cambria Math" panose="02040503050406030204" pitchFamily="18" charset="0"/>
                              <a:ea typeface="Cambria Math" panose="02040503050406030204" pitchFamily="18" charset="0"/>
                            </a:rPr>
                            <m:t>)</m:t>
                          </m:r>
                        </m:sub>
                      </m:sSub>
                    </m:oMath>
                  </m:oMathPara>
                </a14:m>
                <a:endParaRPr lang="en-US" altLang="zh-CN" spc="10" dirty="0">
                  <a:solidFill>
                    <a:srgbClr val="FF0000"/>
                  </a:solidFill>
                  <a:latin typeface="黑体" panose="02010609060101010101" pitchFamily="49" charset="-122"/>
                  <a:cs typeface="黑体" panose="02010609060101010101" pitchFamily="49" charset="-122"/>
                </a:endParaRPr>
              </a:p>
              <a:p>
                <a:pPr lvl="1">
                  <a:buNone/>
                </a:pPr>
                <a:endParaRPr lang="en-US" altLang="zh-CN" dirty="0"/>
              </a:p>
              <a:p>
                <a:pPr>
                  <a:buNone/>
                </a:pPr>
                <a:endParaRPr lang="zh-CN" altLang="en-US" dirty="0"/>
              </a:p>
            </p:txBody>
          </p:sp>
        </mc:Choice>
        <mc:Fallback>
          <p:sp>
            <p:nvSpPr>
              <p:cNvPr id="3" name="内容占位符 1"/>
              <p:cNvSpPr>
                <a:spLocks noRot="1" noChangeAspect="1" noMove="1" noResize="1" noEditPoints="1" noAdjustHandles="1" noChangeArrowheads="1" noChangeShapeType="1" noTextEdit="1"/>
              </p:cNvSpPr>
              <p:nvPr>
                <p:ph idx="1"/>
              </p:nvPr>
            </p:nvSpPr>
            <p:spPr>
              <a:xfrm>
                <a:off x="457616" y="836712"/>
                <a:ext cx="8229600" cy="4824000"/>
              </a:xfrm>
              <a:blipFill rotWithShape="1">
                <a:blip r:embed="rId1"/>
                <a:stretch>
                  <a:fillRect l="-5" t="-9" r="5" b="-42313"/>
                </a:stretch>
              </a:blipFill>
            </p:spPr>
            <p:txBody>
              <a:bodyPr/>
              <a:lstStyle/>
              <a:p>
                <a:r>
                  <a:rPr lang="zh-CN" alt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1"/>
          <p:cNvSpPr>
            <a:spLocks noGrp="1"/>
          </p:cNvSpPr>
          <p:nvPr>
            <p:ph idx="1"/>
          </p:nvPr>
        </p:nvSpPr>
        <p:spPr>
          <a:xfrm>
            <a:off x="457616" y="836712"/>
            <a:ext cx="8229600" cy="540060"/>
          </a:xfrm>
        </p:spPr>
        <p:txBody>
          <a:bodyPr/>
          <a:lstStyle/>
          <a:p>
            <a:pPr marL="24765">
              <a:lnSpc>
                <a:spcPct val="100000"/>
              </a:lnSpc>
              <a:spcBef>
                <a:spcPts val="105"/>
              </a:spcBef>
              <a:tabLst>
                <a:tab pos="431800" algn="l"/>
              </a:tabLst>
            </a:pPr>
            <a:r>
              <a:rPr lang="en-US" altLang="zh-CN" spc="10" dirty="0">
                <a:solidFill>
                  <a:srgbClr val="FF0000"/>
                </a:solidFill>
              </a:rPr>
              <a:t>ZUC-128</a:t>
            </a:r>
            <a:r>
              <a:rPr lang="zh-CN" altLang="en-US" spc="10" dirty="0">
                <a:solidFill>
                  <a:srgbClr val="FF0000"/>
                </a:solidFill>
                <a:latin typeface="黑体" panose="02010609060101010101" pitchFamily="49" charset="-122"/>
                <a:cs typeface="黑体" panose="02010609060101010101" pitchFamily="49" charset="-122"/>
              </a:rPr>
              <a:t>完整性算法</a:t>
            </a:r>
            <a:endParaRPr lang="en-US" altLang="zh-CN" spc="10" dirty="0">
              <a:solidFill>
                <a:srgbClr val="FF0000"/>
              </a:solidFill>
              <a:latin typeface="黑体" panose="02010609060101010101" pitchFamily="49" charset="-122"/>
              <a:cs typeface="黑体" panose="02010609060101010101" pitchFamily="49" charset="-122"/>
            </a:endParaRPr>
          </a:p>
          <a:p>
            <a:pPr>
              <a:buNone/>
            </a:pPr>
            <a:endParaRPr lang="zh-CN" altLang="en-US" dirty="0"/>
          </a:p>
        </p:txBody>
      </p:sp>
      <p:pic>
        <p:nvPicPr>
          <p:cNvPr id="2" name="图片 1"/>
          <p:cNvPicPr>
            <a:picLocks noChangeAspect="1"/>
          </p:cNvPicPr>
          <p:nvPr/>
        </p:nvPicPr>
        <p:blipFill>
          <a:blip r:embed="rId1"/>
          <a:stretch>
            <a:fillRect/>
          </a:stretch>
        </p:blipFill>
        <p:spPr>
          <a:xfrm>
            <a:off x="1943708" y="1389555"/>
            <a:ext cx="4561234" cy="49313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5320"/>
            <a:ext cx="7967228" cy="4824000"/>
          </a:xfrm>
        </p:spPr>
        <p:txBody>
          <a:bodyPr/>
          <a:lstStyle/>
          <a:p>
            <a:pPr marL="360045" lvl="1"/>
            <a:r>
              <a:rPr lang="en-US" altLang="zh-CN" dirty="0"/>
              <a:t>LFSR</a:t>
            </a:r>
            <a:r>
              <a:rPr lang="zh-CN" altLang="en-US" dirty="0"/>
              <a:t>：</a:t>
            </a:r>
            <a:r>
              <a:rPr lang="en-US" altLang="zh-CN" dirty="0"/>
              <a:t>GF(</a:t>
            </a:r>
            <a:r>
              <a:rPr lang="en-US" dirty="0"/>
              <a:t>2</a:t>
            </a:r>
            <a:r>
              <a:rPr lang="en-US" baseline="30000" dirty="0"/>
              <a:t>31</a:t>
            </a:r>
            <a:r>
              <a:rPr lang="en-US" dirty="0"/>
              <a:t>-1</a:t>
            </a:r>
            <a:r>
              <a:rPr lang="en-US" altLang="zh-CN" dirty="0"/>
              <a:t>)</a:t>
            </a:r>
            <a:r>
              <a:rPr lang="zh-CN" altLang="en-US" dirty="0"/>
              <a:t>上本原多项式，使得输出序列为</a:t>
            </a:r>
            <a:r>
              <a:rPr lang="en-US" altLang="zh-CN" i="1" dirty="0"/>
              <a:t>m</a:t>
            </a:r>
            <a:r>
              <a:rPr lang="zh-CN" altLang="en-US" dirty="0"/>
              <a:t>序列，随机性好，周期足够大。</a:t>
            </a:r>
            <a:endParaRPr lang="en-US" altLang="zh-CN" dirty="0"/>
          </a:p>
          <a:p>
            <a:pPr marL="360045" lvl="1"/>
            <a:r>
              <a:rPr lang="en-US" altLang="zh-CN" dirty="0"/>
              <a:t>BR</a:t>
            </a:r>
            <a:r>
              <a:rPr lang="zh-CN" altLang="en-US" dirty="0"/>
              <a:t>：选择数据使得重组的数据具有良好的随机性，并且出现重复的概率足够小。</a:t>
            </a:r>
            <a:endParaRPr lang="en-US" altLang="zh-CN" dirty="0"/>
          </a:p>
          <a:p>
            <a:pPr marL="360045" lvl="1"/>
            <a:r>
              <a:rPr lang="zh-CN" altLang="en-US" dirty="0"/>
              <a:t>非线性函数</a:t>
            </a:r>
            <a:r>
              <a:rPr lang="en-US" altLang="zh-CN" dirty="0"/>
              <a:t>F</a:t>
            </a:r>
            <a:r>
              <a:rPr lang="zh-CN" altLang="en-US" dirty="0"/>
              <a:t>：采用两个存储部件</a:t>
            </a:r>
            <a:r>
              <a:rPr lang="en-US" altLang="zh-CN" i="1" dirty="0"/>
              <a:t>R</a:t>
            </a:r>
            <a:r>
              <a:rPr lang="zh-CN" altLang="en-US" dirty="0"/>
              <a:t>、两个线性部件</a:t>
            </a:r>
            <a:r>
              <a:rPr lang="en-US" altLang="zh-CN" i="1" dirty="0"/>
              <a:t>L</a:t>
            </a:r>
            <a:r>
              <a:rPr lang="zh-CN" altLang="en-US" dirty="0"/>
              <a:t>和两个非线性</a:t>
            </a:r>
            <a:r>
              <a:rPr lang="en-US" altLang="zh-CN" i="1" dirty="0"/>
              <a:t>S</a:t>
            </a:r>
            <a:r>
              <a:rPr lang="zh-CN" altLang="en-US" dirty="0"/>
              <a:t>盒，使得其输出具有良好的非线性、混淆特性和扩散特性。</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1906" name="Picture 2"/>
          <p:cNvPicPr>
            <a:picLocks noChangeAspect="1" noChangeArrowheads="1"/>
          </p:cNvPicPr>
          <p:nvPr/>
        </p:nvPicPr>
        <p:blipFill>
          <a:blip r:embed="rId1"/>
          <a:srcRect/>
          <a:stretch>
            <a:fillRect/>
          </a:stretch>
        </p:blipFill>
        <p:spPr bwMode="auto">
          <a:xfrm>
            <a:off x="789940" y="1216660"/>
            <a:ext cx="7128510" cy="4290695"/>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72362" y="1124744"/>
            <a:ext cx="8399276" cy="4824000"/>
          </a:xfrm>
        </p:spPr>
        <p:txBody>
          <a:bodyPr/>
          <a:lstStyle/>
          <a:p>
            <a:pPr marL="0" indent="0">
              <a:spcAft>
                <a:spcPts val="1800"/>
              </a:spcAft>
              <a:buNone/>
            </a:pPr>
            <a:r>
              <a:rPr lang="en-US" altLang="zh-CN" dirty="0">
                <a:solidFill>
                  <a:srgbClr val="FF0000"/>
                </a:solidFill>
              </a:rPr>
              <a:t>ZUC-256</a:t>
            </a:r>
            <a:endParaRPr lang="en-US" altLang="zh-CN" dirty="0">
              <a:solidFill>
                <a:srgbClr val="FF0000"/>
              </a:solidFill>
            </a:endParaRPr>
          </a:p>
          <a:p>
            <a:pPr lvl="1"/>
            <a:r>
              <a:rPr lang="en-US" altLang="zh-CN" dirty="0"/>
              <a:t>5G</a:t>
            </a:r>
            <a:r>
              <a:rPr lang="zh-CN" altLang="en-US" dirty="0"/>
              <a:t>通信</a:t>
            </a:r>
            <a:r>
              <a:rPr lang="zh-CN" altLang="en-US"/>
              <a:t>需要</a:t>
            </a:r>
            <a:r>
              <a:rPr lang="en-US" altLang="zh-CN"/>
              <a:t>128bit</a:t>
            </a:r>
            <a:r>
              <a:rPr lang="zh-CN" altLang="en-US"/>
              <a:t>密钥和</a:t>
            </a:r>
            <a:r>
              <a:rPr lang="en-US" altLang="zh-CN"/>
              <a:t>256bit</a:t>
            </a:r>
            <a:r>
              <a:rPr lang="zh-CN" altLang="en-US"/>
              <a:t>密钥</a:t>
            </a:r>
            <a:r>
              <a:rPr lang="zh-CN" altLang="en-US" dirty="0"/>
              <a:t>的对称加密算法，并且要与</a:t>
            </a:r>
            <a:r>
              <a:rPr lang="en-US" altLang="zh-CN" dirty="0"/>
              <a:t>4G</a:t>
            </a:r>
            <a:r>
              <a:rPr lang="zh-CN" altLang="en-US" dirty="0"/>
              <a:t>通信保持兼容。</a:t>
            </a:r>
            <a:endParaRPr lang="en-US" altLang="zh-CN" dirty="0"/>
          </a:p>
          <a:p>
            <a:pPr lvl="1"/>
            <a:r>
              <a:rPr lang="zh-CN" altLang="en-US" dirty="0"/>
              <a:t>基于</a:t>
            </a:r>
            <a:r>
              <a:rPr lang="en-US" altLang="zh-CN" dirty="0"/>
              <a:t>ZUC-256</a:t>
            </a:r>
            <a:r>
              <a:rPr lang="zh-CN" altLang="en-US" dirty="0"/>
              <a:t>的</a:t>
            </a:r>
            <a:r>
              <a:rPr lang="zh-CN" altLang="en-US" dirty="0">
                <a:solidFill>
                  <a:srgbClr val="FF0000"/>
                </a:solidFill>
              </a:rPr>
              <a:t>加解密算法</a:t>
            </a:r>
            <a:r>
              <a:rPr lang="zh-CN" altLang="en-US" dirty="0"/>
              <a:t>与</a:t>
            </a:r>
            <a:r>
              <a:rPr lang="en-US" altLang="zh-CN" dirty="0"/>
              <a:t>ZUC-128</a:t>
            </a:r>
            <a:r>
              <a:rPr lang="zh-CN" altLang="en-US" dirty="0"/>
              <a:t>的类似。</a:t>
            </a:r>
            <a:endParaRPr lang="en-US" altLang="zh-CN" dirty="0"/>
          </a:p>
          <a:p>
            <a:pPr lvl="1"/>
            <a:r>
              <a:rPr lang="en-US" altLang="zh-CN" dirty="0"/>
              <a:t>ZUC-256</a:t>
            </a:r>
            <a:r>
              <a:rPr lang="zh-CN" altLang="en-US" dirty="0"/>
              <a:t>与</a:t>
            </a:r>
            <a:r>
              <a:rPr lang="en-US" altLang="zh-CN" dirty="0"/>
              <a:t>ZUC-128</a:t>
            </a:r>
            <a:r>
              <a:rPr lang="zh-CN" altLang="en-US" dirty="0"/>
              <a:t>总体结构相同，不同在于</a:t>
            </a:r>
            <a:endParaRPr lang="en-US" altLang="zh-CN" dirty="0"/>
          </a:p>
          <a:p>
            <a:pPr lvl="2"/>
            <a:r>
              <a:rPr lang="zh-CN" altLang="en-US" dirty="0"/>
              <a:t>初始化阶段（密钥加载阶段）</a:t>
            </a:r>
            <a:endParaRPr lang="en-US" altLang="zh-CN" dirty="0"/>
          </a:p>
          <a:p>
            <a:pPr lvl="2"/>
            <a:r>
              <a:rPr lang="zh-CN" altLang="en-US" dirty="0"/>
              <a:t>消息认证码生成阶段</a:t>
            </a:r>
            <a:endParaRPr lang="en-US" altLang="zh-CN" dirty="0"/>
          </a:p>
          <a:p>
            <a:pPr marL="810260" lvl="2" indent="0">
              <a:buNone/>
            </a:pPr>
            <a:endParaRPr lang="en-US" altLang="zh-CN" dirty="0"/>
          </a:p>
          <a:p>
            <a:pPr lvl="1"/>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blinds(horizontal)">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blinds(horizontal)">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6"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barn(inHorizontal)">
                                      <p:cBhvr>
                                        <p:cTn id="21" dur="5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800" y="1061288"/>
            <a:ext cx="8017612" cy="683264"/>
          </a:xfrm>
          <a:prstGeom prst="rect">
            <a:avLst/>
          </a:prstGeom>
        </p:spPr>
        <p:txBody>
          <a:bodyPr wrap="square">
            <a:spAutoFit/>
          </a:bodyPr>
          <a:lstStyle/>
          <a:p>
            <a:pPr marL="0" lvl="2" eaLnBrk="0" hangingPunct="0">
              <a:lnSpc>
                <a:spcPct val="120000"/>
              </a:lnSpc>
              <a:spcBef>
                <a:spcPts val="600"/>
              </a:spcBef>
              <a:spcAft>
                <a:spcPts val="1800"/>
              </a:spcAft>
              <a:buClr>
                <a:schemeClr val="hlink"/>
              </a:buClr>
              <a:buSzPct val="90000"/>
            </a:pPr>
            <a:r>
              <a:rPr lang="zh-CN" altLang="en-US" sz="3200" u="none" dirty="0">
                <a:solidFill>
                  <a:srgbClr val="FF0000"/>
                </a:solidFill>
                <a:ea typeface="黑体" panose="02010609060101010101" pitchFamily="49" charset="-122"/>
              </a:rPr>
              <a:t>在</a:t>
            </a:r>
            <a:r>
              <a:rPr lang="en-US" altLang="zh-CN" sz="3200" u="none" dirty="0">
                <a:solidFill>
                  <a:srgbClr val="FF0000"/>
                </a:solidFill>
                <a:ea typeface="黑体" panose="02010609060101010101" pitchFamily="49" charset="-122"/>
              </a:rPr>
              <a:t>ZUC-256</a:t>
            </a:r>
            <a:r>
              <a:rPr lang="zh-CN" altLang="en-US" sz="3200" u="none" dirty="0">
                <a:solidFill>
                  <a:srgbClr val="FF0000"/>
                </a:solidFill>
                <a:ea typeface="黑体" panose="02010609060101010101" pitchFamily="49" charset="-122"/>
              </a:rPr>
              <a:t>初始化阶段（密钥加载阶段）</a:t>
            </a:r>
            <a:endParaRPr lang="en-US" altLang="zh-CN" sz="3200" u="none" dirty="0">
              <a:solidFill>
                <a:srgbClr val="FF0000"/>
              </a:solidFill>
              <a:ea typeface="黑体" panose="02010609060101010101" pitchFamily="49" charset="-122"/>
            </a:endParaRPr>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467544" y="2132856"/>
              <a:ext cx="7884876" cy="3248406"/>
            </p:xfrm>
            <a:graphic>
              <a:graphicData uri="http://schemas.openxmlformats.org/drawingml/2006/table">
                <a:tbl>
                  <a:tblPr bandRow="1">
                    <a:tableStyleId>{5C22544A-7EE6-4342-B048-85BDC9FD1C3A}</a:tableStyleId>
                  </a:tblPr>
                  <a:tblGrid>
                    <a:gridCol w="3942438"/>
                    <a:gridCol w="3942438"/>
                  </a:tblGrid>
                  <a:tr h="0">
                    <a:tc>
                      <a:txBody>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0</m:t>
                                    </m:r>
                                  </m:sub>
                                </m:sSub>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0</m:t>
                                    </m:r>
                                  </m:sub>
                                </m:sSub>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21</m:t>
                                    </m:r>
                                  </m:sub>
                                </m:sSub>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16</m:t>
                                    </m:r>
                                  </m:sub>
                                </m:sSub>
                              </m:oMath>
                            </m:oMathPara>
                          </a14:m>
                          <a:endParaRPr lang="zh-CN" altLang="en-US" sz="2000"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8</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8</m:t>
                                    </m:r>
                                  </m:sub>
                                </m:sSub>
                                <m:r>
                                  <m:rPr>
                                    <m:lit/>
                                  </m:rP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8</m:t>
                                        </m:r>
                                      </m:sub>
                                    </m:sSub>
                                  </m:e>
                                  <m:e>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20</m:t>
                                        </m:r>
                                      </m:sub>
                                    </m:sSub>
                                  </m:e>
                                </m:d>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11</m:t>
                                    </m:r>
                                  </m:sub>
                                </m:sSub>
                              </m:oMath>
                            </m:oMathPara>
                          </a14:m>
                          <a:endParaRPr lang="zh-CN" altLang="en-US" sz="2000" dirty="0"/>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1</m:t>
                                    </m:r>
                                  </m:sub>
                                </m:sSub>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1</m:t>
                                    </m:r>
                                  </m:sub>
                                </m:sSub>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22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17</m:t>
                                    </m:r>
                                  </m:sub>
                                </m:sSub>
                              </m:oMath>
                            </m:oMathPara>
                          </a14:m>
                          <a:endParaRPr lang="zh-CN" altLang="en-US" sz="2000"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9</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9</m:t>
                                    </m:r>
                                  </m:sub>
                                </m:sSub>
                                <m:r>
                                  <m:rPr>
                                    <m:lit/>
                                  </m:rP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9</m:t>
                                        </m:r>
                                      </m:sub>
                                    </m:sSub>
                                  </m:e>
                                  <m:e>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21</m:t>
                                        </m:r>
                                      </m:sub>
                                    </m:sSub>
                                  </m:e>
                                </m:d>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12</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4</m:t>
                                    </m:r>
                                  </m:sub>
                                </m:sSub>
                              </m:oMath>
                            </m:oMathPara>
                          </a14:m>
                          <a:endParaRPr lang="zh-CN" altLang="en-US" sz="2000" dirty="0"/>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2</m:t>
                                    </m:r>
                                  </m:sub>
                                </m:sSub>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2</m:t>
                                    </m:r>
                                  </m:sub>
                                </m:sSub>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23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18</m:t>
                                    </m:r>
                                  </m:sub>
                                </m:sSub>
                              </m:oMath>
                            </m:oMathPara>
                          </a14:m>
                          <a:endParaRPr lang="zh-CN" altLang="en-US" sz="2000"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10</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15</m:t>
                                    </m:r>
                                  </m:sub>
                                </m:sSub>
                                <m:r>
                                  <m:rPr>
                                    <m:lit/>
                                  </m:rP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10</m:t>
                                        </m:r>
                                      </m:sub>
                                    </m:sSub>
                                  </m:e>
                                  <m:e>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22</m:t>
                                        </m:r>
                                      </m:sub>
                                    </m:sSub>
                                  </m:e>
                                </m:d>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10</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28</m:t>
                                    </m:r>
                                  </m:sub>
                                </m:sSub>
                              </m:oMath>
                            </m:oMathPara>
                          </a14:m>
                          <a:endParaRPr lang="zh-CN" altLang="en-US" sz="2000" dirty="0"/>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3</m:t>
                                    </m:r>
                                  </m:sub>
                                </m:sSub>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3</m:t>
                                    </m:r>
                                  </m:sub>
                                </m:sSub>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24</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19</m:t>
                                    </m:r>
                                  </m:sub>
                                </m:sSub>
                              </m:oMath>
                            </m:oMathPara>
                          </a14:m>
                          <a:endParaRPr lang="zh-CN" altLang="en-US" sz="2000"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11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11</m:t>
                                    </m:r>
                                  </m:sub>
                                </m:sSub>
                                <m:r>
                                  <m:rPr>
                                    <m:lit/>
                                  </m:rP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11</m:t>
                                        </m:r>
                                      </m:sub>
                                    </m:sSub>
                                  </m:e>
                                  <m:e>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23</m:t>
                                        </m:r>
                                      </m:sub>
                                    </m:sSub>
                                  </m:e>
                                </m:d>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6</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13</m:t>
                                    </m:r>
                                  </m:sub>
                                </m:sSub>
                              </m:oMath>
                            </m:oMathPara>
                          </a14:m>
                          <a:endParaRPr lang="zh-CN" altLang="en-US" sz="2000" dirty="0"/>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4</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4</m:t>
                                    </m:r>
                                  </m:sub>
                                </m:sSub>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4</m:t>
                                    </m:r>
                                  </m:sub>
                                </m:sSub>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25</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20</m:t>
                                    </m:r>
                                  </m:sub>
                                </m:sSub>
                              </m:oMath>
                            </m:oMathPara>
                          </a14:m>
                          <a:endParaRPr lang="zh-CN" altLang="en-US" sz="2000"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12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12</m:t>
                                    </m:r>
                                  </m:sub>
                                </m:sSub>
                                <m:r>
                                  <m:rPr>
                                    <m:lit/>
                                  </m:rP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12</m:t>
                                        </m:r>
                                      </m:sub>
                                    </m:sSub>
                                  </m:e>
                                  <m:e>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24</m:t>
                                        </m:r>
                                      </m:sub>
                                    </m:sSub>
                                  </m:e>
                                </m:d>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7</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14</m:t>
                                    </m:r>
                                  </m:sub>
                                </m:sSub>
                                <m:r>
                                  <a:rPr lang="en-US" altLang="zh-CN" sz="2000" b="0" i="1" smtClean="0">
                                    <a:latin typeface="Cambria Math" panose="02040503050406030204" pitchFamily="18" charset="0"/>
                                  </a:rPr>
                                  <m:t> </m:t>
                                </m:r>
                              </m:oMath>
                            </m:oMathPara>
                          </a14:m>
                          <a:endParaRPr lang="zh-CN" altLang="en-US" sz="2000" dirty="0"/>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5</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0</m:t>
                                    </m:r>
                                  </m:sub>
                                </m:sSub>
                                <m:r>
                                  <m:rPr>
                                    <m:lit/>
                                  </m:rP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5</m:t>
                                        </m:r>
                                      </m:sub>
                                    </m:sSub>
                                  </m:e>
                                  <m:e>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17</m:t>
                                        </m:r>
                                      </m:sub>
                                    </m:sSub>
                                  </m:e>
                                </m:d>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5</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26</m:t>
                                    </m:r>
                                  </m:sub>
                                </m:sSub>
                              </m:oMath>
                            </m:oMathPara>
                          </a14:m>
                          <a:endParaRPr lang="zh-CN" altLang="en-US" sz="2000"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13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13</m:t>
                                    </m:r>
                                  </m:sub>
                                </m:sSub>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13</m:t>
                                    </m:r>
                                  </m:sub>
                                </m:sSub>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15</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8</m:t>
                                    </m:r>
                                  </m:sub>
                                </m:sSub>
                              </m:oMath>
                            </m:oMathPara>
                          </a14:m>
                          <a:endParaRPr lang="zh-CN" altLang="en-US" sz="2000" dirty="0"/>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6</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1</m:t>
                                    </m:r>
                                  </m:sub>
                                </m:sSub>
                                <m:r>
                                  <m:rPr>
                                    <m:lit/>
                                  </m:rP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6</m:t>
                                        </m:r>
                                      </m:sub>
                                    </m:sSub>
                                  </m:e>
                                  <m:e>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18</m:t>
                                        </m:r>
                                      </m:sub>
                                    </m:sSub>
                                  </m:e>
                                </m:d>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6</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27</m:t>
                                    </m:r>
                                  </m:sub>
                                </m:sSub>
                              </m:oMath>
                            </m:oMathPara>
                          </a14:m>
                          <a:endParaRPr lang="zh-CN" altLang="en-US" sz="2000"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14</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14</m:t>
                                    </m:r>
                                  </m:sub>
                                </m:sSub>
                                <m:r>
                                  <m:rPr>
                                    <m:lit/>
                                  </m:rP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14</m:t>
                                        </m:r>
                                      </m:sub>
                                    </m:sSub>
                                  </m:e>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31</m:t>
                                        </m:r>
                                      </m:sub>
                                      <m:sup>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4</m:t>
                                        </m:r>
                                      </m:sup>
                                    </m:sSubSup>
                                  </m:e>
                                </m:d>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16</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9</m:t>
                                    </m:r>
                                  </m:sub>
                                </m:sSub>
                              </m:oMath>
                            </m:oMathPara>
                          </a14:m>
                          <a:endParaRPr lang="zh-CN" altLang="en-US" sz="2000" dirty="0"/>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7</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10</m:t>
                                    </m:r>
                                  </m:sub>
                                </m:sSub>
                                <m:r>
                                  <m:rPr>
                                    <m:lit/>
                                  </m:rP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7</m:t>
                                        </m:r>
                                      </m:sub>
                                    </m:sSub>
                                  </m:e>
                                  <m:e>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19</m:t>
                                        </m:r>
                                      </m:sub>
                                    </m:sSub>
                                  </m:e>
                                </m:d>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7</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2</m:t>
                                    </m:r>
                                  </m:sub>
                                </m:sSub>
                              </m:oMath>
                            </m:oMathPara>
                          </a14:m>
                          <a:endParaRPr lang="zh-CN" altLang="en-US" sz="2000"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15</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15</m:t>
                                    </m:r>
                                  </m:sub>
                                </m:sSub>
                                <m:r>
                                  <m:rPr>
                                    <m:lit/>
                                  </m:rP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15</m:t>
                                        </m:r>
                                      </m:sub>
                                    </m:sSub>
                                  </m:e>
                                  <m:e>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31</m:t>
                                        </m:r>
                                      </m:sub>
                                      <m:sup>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4</m:t>
                                        </m:r>
                                      </m:sup>
                                    </m:sSubSup>
                                  </m:e>
                                </m:d>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30</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29</m:t>
                                    </m:r>
                                  </m:sub>
                                </m:sSub>
                              </m:oMath>
                            </m:oMathPara>
                          </a14:m>
                          <a:endParaRPr lang="zh-CN" altLang="en-US" sz="2000" dirty="0"/>
                        </a:p>
                      </a:txBody>
                      <a:tcPr/>
                    </a:tc>
                  </a:tr>
                </a:tbl>
              </a:graphicData>
            </a:graphic>
          </p:graphicFrame>
        </mc:Choice>
        <mc:Fallback xmlns="">
          <p:graphicFrame>
            <p:nvGraphicFramePr>
              <p:cNvPr id="5" name="表格 4"/>
              <p:cNvGraphicFramePr>
                <a:graphicFrameLocks noGrp="1"/>
              </p:cNvGraphicFramePr>
              <p:nvPr/>
            </p:nvGraphicFramePr>
            <p:xfrm>
              <a:off x="467544" y="2132856"/>
              <a:ext cx="7884876" cy="3248406"/>
            </p:xfrm>
            <a:graphic>
              <a:graphicData uri="http://schemas.openxmlformats.org/drawingml/2006/table">
                <a:tbl>
                  <a:tblPr bandRow="1">
                    <a:tableStyleId>{5C22544A-7EE6-4342-B048-85BDC9FD1C3A}</a:tableStyleId>
                  </a:tblPr>
                  <a:tblGrid>
                    <a:gridCol w="3942438"/>
                    <a:gridCol w="3942438"/>
                  </a:tblGrid>
                  <a:tr h="396240">
                    <a:tc>
                      <a:txBody>
                        <a:bodyPr/>
                        <a:lstStyle/>
                        <a:p>
                          <a:endParaRPr lang="zh-CN"/>
                        </a:p>
                      </a:txBody>
                      <a:tcPr>
                        <a:blipFill>
                          <a:blip r:embed="rId1"/>
                        </a:blipFill>
                      </a:tcPr>
                    </a:tc>
                    <a:tc>
                      <a:txBody>
                        <a:bodyPr/>
                        <a:lstStyle/>
                        <a:p>
                          <a:endParaRPr lang="zh-CN"/>
                        </a:p>
                      </a:txBody>
                      <a:tcPr>
                        <a:blipFill>
                          <a:blip r:embed="rId1"/>
                        </a:blipFill>
                      </a:tcPr>
                    </a:tc>
                  </a:tr>
                  <a:tr h="396240">
                    <a:tc>
                      <a:txBody>
                        <a:bodyPr/>
                        <a:lstStyle/>
                        <a:p>
                          <a:endParaRPr lang="zh-CN"/>
                        </a:p>
                      </a:txBody>
                      <a:tcPr>
                        <a:blipFill>
                          <a:blip r:embed="rId1"/>
                        </a:blipFill>
                      </a:tcPr>
                    </a:tc>
                    <a:tc>
                      <a:txBody>
                        <a:bodyPr/>
                        <a:lstStyle/>
                        <a:p>
                          <a:endParaRPr lang="zh-CN"/>
                        </a:p>
                      </a:txBody>
                      <a:tcPr>
                        <a:blipFill>
                          <a:blip r:embed="rId1"/>
                        </a:blipFill>
                      </a:tcPr>
                    </a:tc>
                  </a:tr>
                  <a:tr h="396240">
                    <a:tc>
                      <a:txBody>
                        <a:bodyPr/>
                        <a:lstStyle/>
                        <a:p>
                          <a:endParaRPr lang="zh-CN"/>
                        </a:p>
                      </a:txBody>
                      <a:tcPr>
                        <a:blipFill>
                          <a:blip r:embed="rId1"/>
                        </a:blipFill>
                      </a:tcPr>
                    </a:tc>
                    <a:tc>
                      <a:txBody>
                        <a:bodyPr/>
                        <a:lstStyle/>
                        <a:p>
                          <a:endParaRPr lang="zh-CN"/>
                        </a:p>
                      </a:txBody>
                      <a:tcPr>
                        <a:blipFill>
                          <a:blip r:embed="rId1"/>
                        </a:blipFill>
                      </a:tcPr>
                    </a:tc>
                  </a:tr>
                  <a:tr h="396240">
                    <a:tc>
                      <a:txBody>
                        <a:bodyPr/>
                        <a:lstStyle/>
                        <a:p>
                          <a:endParaRPr lang="zh-CN"/>
                        </a:p>
                      </a:txBody>
                      <a:tcPr>
                        <a:blipFill>
                          <a:blip r:embed="rId1"/>
                        </a:blipFill>
                      </a:tcPr>
                    </a:tc>
                    <a:tc>
                      <a:txBody>
                        <a:bodyPr/>
                        <a:lstStyle/>
                        <a:p>
                          <a:endParaRPr lang="zh-CN"/>
                        </a:p>
                      </a:txBody>
                      <a:tcPr>
                        <a:blipFill>
                          <a:blip r:embed="rId1"/>
                        </a:blipFill>
                      </a:tcPr>
                    </a:tc>
                  </a:tr>
                  <a:tr h="396240">
                    <a:tc>
                      <a:txBody>
                        <a:bodyPr/>
                        <a:lstStyle/>
                        <a:p>
                          <a:endParaRPr lang="zh-CN"/>
                        </a:p>
                      </a:txBody>
                      <a:tcPr>
                        <a:blipFill>
                          <a:blip r:embed="rId1"/>
                        </a:blipFill>
                      </a:tcPr>
                    </a:tc>
                    <a:tc>
                      <a:txBody>
                        <a:bodyPr/>
                        <a:lstStyle/>
                        <a:p>
                          <a:endParaRPr lang="zh-CN"/>
                        </a:p>
                      </a:txBody>
                      <a:tcPr>
                        <a:blipFill>
                          <a:blip r:embed="rId1"/>
                        </a:blipFill>
                      </a:tcPr>
                    </a:tc>
                  </a:tr>
                  <a:tr h="396240">
                    <a:tc>
                      <a:txBody>
                        <a:bodyPr/>
                        <a:lstStyle/>
                        <a:p>
                          <a:endParaRPr lang="zh-CN"/>
                        </a:p>
                      </a:txBody>
                      <a:tcPr>
                        <a:blipFill>
                          <a:blip r:embed="rId1"/>
                        </a:blipFill>
                      </a:tcPr>
                    </a:tc>
                    <a:tc>
                      <a:txBody>
                        <a:bodyPr/>
                        <a:lstStyle/>
                        <a:p>
                          <a:endParaRPr lang="zh-CN"/>
                        </a:p>
                      </a:txBody>
                      <a:tcPr>
                        <a:blipFill>
                          <a:blip r:embed="rId1"/>
                        </a:blipFill>
                      </a:tcPr>
                    </a:tc>
                  </a:tr>
                  <a:tr h="431165">
                    <a:tc>
                      <a:txBody>
                        <a:bodyPr/>
                        <a:lstStyle/>
                        <a:p>
                          <a:endParaRPr lang="zh-CN"/>
                        </a:p>
                      </a:txBody>
                      <a:tcPr>
                        <a:blipFill>
                          <a:blip r:embed="rId1"/>
                        </a:blipFill>
                      </a:tcPr>
                    </a:tc>
                    <a:tc>
                      <a:txBody>
                        <a:bodyPr/>
                        <a:lstStyle/>
                        <a:p>
                          <a:endParaRPr lang="zh-CN"/>
                        </a:p>
                      </a:txBody>
                      <a:tcPr>
                        <a:blipFill>
                          <a:blip r:embed="rId1"/>
                        </a:blipFill>
                      </a:tcPr>
                    </a:tc>
                  </a:tr>
                  <a:tr h="431165">
                    <a:tc>
                      <a:txBody>
                        <a:bodyPr/>
                        <a:lstStyle/>
                        <a:p>
                          <a:endParaRPr lang="zh-CN"/>
                        </a:p>
                      </a:txBody>
                      <a:tcPr>
                        <a:blipFill>
                          <a:blip r:embed="rId1"/>
                        </a:blipFill>
                      </a:tcPr>
                    </a:tc>
                    <a:tc>
                      <a:txBody>
                        <a:bodyPr/>
                        <a:lstStyle/>
                        <a:p>
                          <a:endParaRPr lang="zh-CN"/>
                        </a:p>
                      </a:txBody>
                      <a:tcPr>
                        <a:blipFill>
                          <a:blip r:embed="rId1"/>
                        </a:blipFill>
                      </a:tcPr>
                    </a:tc>
                  </a:tr>
                </a:tbl>
              </a:graphicData>
            </a:graphic>
          </p:graphicFrame>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800" y="1061288"/>
            <a:ext cx="8017612" cy="626710"/>
          </a:xfrm>
          <a:prstGeom prst="rect">
            <a:avLst/>
          </a:prstGeom>
        </p:spPr>
        <p:txBody>
          <a:bodyPr wrap="square">
            <a:spAutoFit/>
          </a:bodyPr>
          <a:lstStyle/>
          <a:p>
            <a:pPr marL="0" lvl="2" eaLnBrk="0" hangingPunct="0">
              <a:lnSpc>
                <a:spcPct val="120000"/>
              </a:lnSpc>
              <a:spcBef>
                <a:spcPts val="600"/>
              </a:spcBef>
              <a:spcAft>
                <a:spcPts val="1800"/>
              </a:spcAft>
              <a:buClr>
                <a:schemeClr val="hlink"/>
              </a:buClr>
              <a:buSzPct val="90000"/>
            </a:pPr>
            <a:r>
              <a:rPr lang="zh-CN" altLang="en-US" sz="3200" u="none" dirty="0">
                <a:solidFill>
                  <a:srgbClr val="FF0000"/>
                </a:solidFill>
                <a:ea typeface="黑体" panose="02010609060101010101" pitchFamily="49" charset="-122"/>
              </a:rPr>
              <a:t>在</a:t>
            </a:r>
            <a:r>
              <a:rPr lang="en-US" altLang="zh-CN" sz="3200" u="none" dirty="0">
                <a:solidFill>
                  <a:srgbClr val="FF0000"/>
                </a:solidFill>
                <a:ea typeface="黑体" panose="02010609060101010101" pitchFamily="49" charset="-122"/>
              </a:rPr>
              <a:t>ZUC-256</a:t>
            </a:r>
            <a:r>
              <a:rPr lang="zh-CN" altLang="en-US" sz="3200" u="none" dirty="0">
                <a:solidFill>
                  <a:srgbClr val="FF0000"/>
                </a:solidFill>
                <a:ea typeface="黑体" panose="02010609060101010101" pitchFamily="49" charset="-122"/>
              </a:rPr>
              <a:t>消息认证码生成阶段</a:t>
            </a:r>
            <a:endParaRPr lang="zh-CN" altLang="en-US" sz="3200" u="none" dirty="0">
              <a:solidFill>
                <a:srgbClr val="FF0000"/>
              </a:solidFill>
              <a:ea typeface="黑体" panose="02010609060101010101" pitchFamily="49" charset="-122"/>
            </a:endParaRPr>
          </a:p>
        </p:txBody>
      </p:sp>
      <p:sp>
        <p:nvSpPr>
          <p:cNvPr id="3" name="矩形 2"/>
          <p:cNvSpPr/>
          <p:nvPr/>
        </p:nvSpPr>
        <p:spPr>
          <a:xfrm>
            <a:off x="-144524" y="1880828"/>
            <a:ext cx="8640960" cy="497637"/>
          </a:xfrm>
          <a:prstGeom prst="rect">
            <a:avLst/>
          </a:prstGeom>
        </p:spPr>
        <p:txBody>
          <a:bodyPr wrap="square">
            <a:spAutoFit/>
          </a:bodyPr>
          <a:lstStyle/>
          <a:p>
            <a:pPr marL="720090" lvl="1" indent="-269875" eaLnBrk="0" hangingPunct="0">
              <a:lnSpc>
                <a:spcPct val="120000"/>
              </a:lnSpc>
              <a:spcBef>
                <a:spcPts val="600"/>
              </a:spcBef>
              <a:buClr>
                <a:srgbClr val="FF0000"/>
              </a:buClr>
              <a:buFont typeface="Wingdings" panose="05000000000000000000" pitchFamily="2" charset="2"/>
              <a:buChar char="l"/>
            </a:pPr>
            <a:r>
              <a:rPr lang="zh-CN" altLang="en-US" sz="2400" u="none" spc="5" dirty="0">
                <a:solidFill>
                  <a:srgbClr val="0E0E0E"/>
                </a:solidFill>
                <a:latin typeface="黑体" panose="02010609060101010101" pitchFamily="49" charset="-122"/>
                <a:cs typeface="黑体" panose="02010609060101010101" pitchFamily="49" charset="-122"/>
              </a:rPr>
              <a:t>输入参数，输出参数</a:t>
            </a:r>
            <a:endParaRPr lang="en-US" altLang="zh-CN" u="none" dirty="0">
              <a:solidFill>
                <a:schemeClr val="accent4">
                  <a:lumMod val="10000"/>
                </a:schemeClr>
              </a:solidFill>
              <a:ea typeface="黑体" panose="02010609060101010101" pitchFamily="49" charset="-122"/>
            </a:endParaRPr>
          </a:p>
        </p:txBody>
      </p:sp>
      <p:graphicFrame>
        <p:nvGraphicFramePr>
          <p:cNvPr id="5" name="表格 4"/>
          <p:cNvGraphicFramePr>
            <a:graphicFrameLocks noGrp="1"/>
          </p:cNvGraphicFramePr>
          <p:nvPr/>
        </p:nvGraphicFramePr>
        <p:xfrm>
          <a:off x="395536" y="2454340"/>
          <a:ext cx="8590720" cy="3333368"/>
        </p:xfrm>
        <a:graphic>
          <a:graphicData uri="http://schemas.openxmlformats.org/drawingml/2006/table">
            <a:tbl>
              <a:tblPr firstRow="1" bandRow="1">
                <a:tableStyleId>{5C22544A-7EE6-4342-B048-85BDC9FD1C3A}</a:tableStyleId>
              </a:tblPr>
              <a:tblGrid>
                <a:gridCol w="1850309"/>
                <a:gridCol w="1850309"/>
                <a:gridCol w="4890102"/>
              </a:tblGrid>
              <a:tr h="416671">
                <a:tc>
                  <a:txBody>
                    <a:bodyPr/>
                    <a:lstStyle/>
                    <a:p>
                      <a:pPr algn="ctr"/>
                      <a:r>
                        <a:rPr lang="zh-CN" altLang="en-US" sz="2000" dirty="0"/>
                        <a:t>输入参数</a:t>
                      </a:r>
                      <a:endParaRPr lang="zh-CN" altLang="en-US" sz="2000" dirty="0"/>
                    </a:p>
                  </a:txBody>
                  <a:tcPr/>
                </a:tc>
                <a:tc>
                  <a:txBody>
                    <a:bodyPr/>
                    <a:lstStyle/>
                    <a:p>
                      <a:pPr algn="ctr"/>
                      <a:r>
                        <a:rPr lang="zh-CN" altLang="en-US" sz="2000" dirty="0"/>
                        <a:t>比特长度</a:t>
                      </a:r>
                      <a:endParaRPr lang="zh-CN" altLang="en-US" sz="2000" dirty="0"/>
                    </a:p>
                  </a:txBody>
                  <a:tcPr/>
                </a:tc>
                <a:tc>
                  <a:txBody>
                    <a:bodyPr/>
                    <a:lstStyle/>
                    <a:p>
                      <a:pPr algn="ctr"/>
                      <a:r>
                        <a:rPr lang="zh-CN" altLang="en-US" sz="2000" dirty="0"/>
                        <a:t>备注</a:t>
                      </a:r>
                      <a:endParaRPr lang="zh-CN" altLang="en-US" sz="2000" dirty="0"/>
                    </a:p>
                  </a:txBody>
                  <a:tcPr/>
                </a:tc>
              </a:tr>
              <a:tr h="416671">
                <a:tc>
                  <a:txBody>
                    <a:bodyPr/>
                    <a:lstStyle/>
                    <a:p>
                      <a:pPr algn="ctr"/>
                      <a:r>
                        <a:rPr lang="en-US" altLang="zh-CN" sz="2000" dirty="0"/>
                        <a:t>IK</a:t>
                      </a:r>
                      <a:endParaRPr lang="zh-CN" altLang="en-US" sz="2000" dirty="0"/>
                    </a:p>
                  </a:txBody>
                  <a:tcPr/>
                </a:tc>
                <a:tc>
                  <a:txBody>
                    <a:bodyPr/>
                    <a:lstStyle/>
                    <a:p>
                      <a:pPr algn="ctr"/>
                      <a:r>
                        <a:rPr lang="en-US" altLang="zh-CN" sz="2000" b="1" dirty="0">
                          <a:solidFill>
                            <a:srgbClr val="FF0000"/>
                          </a:solidFill>
                        </a:rPr>
                        <a:t>256</a:t>
                      </a:r>
                      <a:endParaRPr lang="zh-CN" altLang="en-US" sz="2000" b="1" dirty="0">
                        <a:solidFill>
                          <a:srgbClr val="FF0000"/>
                        </a:solidFill>
                      </a:endParaRPr>
                    </a:p>
                  </a:txBody>
                  <a:tcPr/>
                </a:tc>
                <a:tc>
                  <a:txBody>
                    <a:bodyPr/>
                    <a:lstStyle/>
                    <a:p>
                      <a:pPr algn="ctr"/>
                      <a:r>
                        <a:rPr lang="zh-CN" altLang="en-US" sz="2000" dirty="0"/>
                        <a:t>完整性密钥</a:t>
                      </a:r>
                      <a:endParaRPr lang="zh-CN" altLang="en-US" sz="2000" dirty="0"/>
                    </a:p>
                  </a:txBody>
                  <a:tcPr/>
                </a:tc>
              </a:tr>
              <a:tr h="416671">
                <a:tc>
                  <a:txBody>
                    <a:bodyPr/>
                    <a:lstStyle/>
                    <a:p>
                      <a:pPr algn="ctr"/>
                      <a:r>
                        <a:rPr lang="en-US" altLang="zh-CN" sz="2000" dirty="0"/>
                        <a:t>IV</a:t>
                      </a:r>
                      <a:endParaRPr lang="zh-CN" altLang="en-US" sz="2000" dirty="0"/>
                    </a:p>
                  </a:txBody>
                  <a:tcPr/>
                </a:tc>
                <a:tc>
                  <a:txBody>
                    <a:bodyPr/>
                    <a:lstStyle/>
                    <a:p>
                      <a:pPr algn="ctr"/>
                      <a:r>
                        <a:rPr lang="en-US" altLang="zh-CN" sz="2000" b="1" dirty="0">
                          <a:solidFill>
                            <a:srgbClr val="FF0000"/>
                          </a:solidFill>
                        </a:rPr>
                        <a:t>184</a:t>
                      </a:r>
                      <a:endParaRPr lang="zh-CN" altLang="en-US" sz="2000" b="1" dirty="0">
                        <a:solidFill>
                          <a:srgbClr val="FF0000"/>
                        </a:solidFill>
                      </a:endParaRPr>
                    </a:p>
                  </a:txBody>
                  <a:tcPr/>
                </a:tc>
                <a:tc>
                  <a:txBody>
                    <a:bodyPr/>
                    <a:lstStyle/>
                    <a:p>
                      <a:pPr algn="ctr"/>
                      <a:r>
                        <a:rPr lang="zh-CN" altLang="en-US" sz="2000" dirty="0"/>
                        <a:t>初始向量</a:t>
                      </a:r>
                      <a:endParaRPr lang="zh-CN" altLang="en-US" sz="2000" dirty="0"/>
                    </a:p>
                  </a:txBody>
                  <a:tcPr/>
                </a:tc>
              </a:tr>
              <a:tr h="416671">
                <a:tc>
                  <a:txBody>
                    <a:bodyPr/>
                    <a:lstStyle/>
                    <a:p>
                      <a:pPr algn="ctr"/>
                      <a:r>
                        <a:rPr lang="en-US" altLang="zh-CN" sz="2000"/>
                        <a:t>LENGTH</a:t>
                      </a:r>
                      <a:endParaRPr lang="zh-CN" altLang="en-US" sz="2000" dirty="0"/>
                    </a:p>
                  </a:txBody>
                  <a:tcPr/>
                </a:tc>
                <a:tc>
                  <a:txBody>
                    <a:bodyPr/>
                    <a:lstStyle/>
                    <a:p>
                      <a:pPr algn="ctr"/>
                      <a:r>
                        <a:rPr lang="en-US" altLang="zh-CN" sz="2000" dirty="0"/>
                        <a:t>32</a:t>
                      </a:r>
                      <a:endParaRPr lang="zh-CN" altLang="en-US" sz="2000" dirty="0"/>
                    </a:p>
                  </a:txBody>
                  <a:tcPr/>
                </a:tc>
                <a:tc>
                  <a:txBody>
                    <a:bodyPr/>
                    <a:lstStyle/>
                    <a:p>
                      <a:pPr algn="ctr"/>
                      <a:r>
                        <a:rPr lang="zh-CN" altLang="en-US" sz="2000" dirty="0"/>
                        <a:t>输入消息流的比特长度</a:t>
                      </a:r>
                      <a:endParaRPr lang="zh-CN" altLang="en-US" sz="2000" dirty="0"/>
                    </a:p>
                  </a:txBody>
                  <a:tcPr/>
                </a:tc>
              </a:tr>
              <a:tr h="41667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t>M</a:t>
                      </a:r>
                      <a:endParaRPr lang="zh-CN" alt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LENGTH</a:t>
                      </a:r>
                      <a:endParaRPr lang="zh-CN" alt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t>输入消息流，长度</a:t>
                      </a:r>
                      <a:r>
                        <a:rPr lang="zh-CN" altLang="en-US" sz="2000"/>
                        <a:t>为</a:t>
                      </a:r>
                      <a:r>
                        <a:rPr lang="en-US" altLang="zh-CN" sz="2000"/>
                        <a:t>LENGTH</a:t>
                      </a:r>
                      <a:endParaRPr lang="zh-CN" altLang="en-US" sz="2000" dirty="0"/>
                    </a:p>
                  </a:txBody>
                  <a:tcPr/>
                </a:tc>
              </a:tr>
              <a:tr h="416671">
                <a:tc gridSpan="3">
                  <a:txBody>
                    <a:bodyPr/>
                    <a:lstStyle/>
                    <a:p>
                      <a:pPr algn="ctr"/>
                      <a:endParaRPr lang="zh-CN" altLang="en-US" sz="2000" dirty="0"/>
                    </a:p>
                  </a:txBody>
                  <a:tcPr/>
                </a:tc>
                <a:tc hMerge="1">
                  <a:tcPr/>
                </a:tc>
                <a:tc hMerge="1">
                  <a:tcPr/>
                </a:tc>
              </a:tr>
              <a:tr h="416671">
                <a:tc>
                  <a:txBody>
                    <a:bodyPr/>
                    <a:lstStyle/>
                    <a:p>
                      <a:pPr marL="0" algn="ctr"/>
                      <a:r>
                        <a:rPr lang="zh-CN" altLang="en-US" sz="2000" b="1" dirty="0">
                          <a:solidFill>
                            <a:schemeClr val="lt1"/>
                          </a:solidFill>
                          <a:latin typeface="+mn-lt"/>
                          <a:ea typeface="+mn-ea"/>
                          <a:cs typeface="+mn-cs"/>
                        </a:rPr>
                        <a:t>输出参数</a:t>
                      </a:r>
                      <a:endParaRPr lang="zh-CN" altLang="en-US" sz="2000" b="1" dirty="0">
                        <a:solidFill>
                          <a:schemeClr val="lt1"/>
                        </a:solidFill>
                        <a:latin typeface="+mn-lt"/>
                        <a:ea typeface="+mn-ea"/>
                        <a:cs typeface="+mn-cs"/>
                      </a:endParaRPr>
                    </a:p>
                  </a:txBody>
                  <a:tcPr>
                    <a:solidFill>
                      <a:srgbClr val="4F81BD"/>
                    </a:solidFill>
                  </a:tcPr>
                </a:tc>
                <a:tc>
                  <a:txBody>
                    <a:bodyPr/>
                    <a:lstStyle/>
                    <a:p>
                      <a:pPr marL="0" algn="ctr"/>
                      <a:r>
                        <a:rPr lang="zh-CN" altLang="en-US" sz="2000" b="1" dirty="0">
                          <a:solidFill>
                            <a:schemeClr val="lt1"/>
                          </a:solidFill>
                          <a:latin typeface="+mn-lt"/>
                          <a:ea typeface="+mn-ea"/>
                          <a:cs typeface="+mn-cs"/>
                        </a:rPr>
                        <a:t>比特长度</a:t>
                      </a:r>
                      <a:endParaRPr lang="zh-CN" altLang="en-US" sz="2000" b="1" dirty="0">
                        <a:solidFill>
                          <a:schemeClr val="lt1"/>
                        </a:solidFill>
                        <a:latin typeface="+mn-lt"/>
                        <a:ea typeface="+mn-ea"/>
                        <a:cs typeface="+mn-cs"/>
                      </a:endParaRPr>
                    </a:p>
                  </a:txBody>
                  <a:tcPr>
                    <a:solidFill>
                      <a:srgbClr val="4F81BD"/>
                    </a:solidFill>
                  </a:tcPr>
                </a:tc>
                <a:tc>
                  <a:txBody>
                    <a:bodyPr/>
                    <a:lstStyle/>
                    <a:p>
                      <a:pPr marL="0" algn="ctr"/>
                      <a:r>
                        <a:rPr lang="zh-CN" altLang="en-US" sz="2000" b="1" dirty="0">
                          <a:solidFill>
                            <a:schemeClr val="lt1"/>
                          </a:solidFill>
                          <a:latin typeface="+mn-lt"/>
                          <a:ea typeface="+mn-ea"/>
                          <a:cs typeface="+mn-cs"/>
                        </a:rPr>
                        <a:t>备注</a:t>
                      </a:r>
                      <a:endParaRPr lang="zh-CN" altLang="en-US" sz="2000" b="1" dirty="0">
                        <a:solidFill>
                          <a:schemeClr val="lt1"/>
                        </a:solidFill>
                        <a:latin typeface="+mn-lt"/>
                        <a:ea typeface="+mn-ea"/>
                        <a:cs typeface="+mn-cs"/>
                      </a:endParaRPr>
                    </a:p>
                  </a:txBody>
                  <a:tcPr>
                    <a:solidFill>
                      <a:srgbClr val="4F81BD"/>
                    </a:solidFill>
                  </a:tcPr>
                </a:tc>
              </a:tr>
              <a:tr h="416671">
                <a:tc>
                  <a:txBody>
                    <a:bodyPr/>
                    <a:lstStyle/>
                    <a:p>
                      <a:pPr algn="ctr"/>
                      <a:r>
                        <a:rPr lang="en-US" altLang="zh-CN" sz="2000" dirty="0"/>
                        <a:t>MAC</a:t>
                      </a:r>
                      <a:endParaRPr lang="zh-CN" altLang="en-US" sz="2000" dirty="0"/>
                    </a:p>
                  </a:txBody>
                  <a:tcPr/>
                </a:tc>
                <a:tc>
                  <a:txBody>
                    <a:bodyPr/>
                    <a:lstStyle/>
                    <a:p>
                      <a:pPr algn="ctr"/>
                      <a:r>
                        <a:rPr lang="en-US" altLang="zh-CN" sz="2000" b="1" dirty="0">
                          <a:solidFill>
                            <a:srgbClr val="FF0000"/>
                          </a:solidFill>
                        </a:rPr>
                        <a:t>32/64/128</a:t>
                      </a:r>
                      <a:endParaRPr lang="zh-CN" altLang="en-US" sz="2000" b="1" dirty="0">
                        <a:solidFill>
                          <a:srgbClr val="FF0000"/>
                        </a:solidFill>
                      </a:endParaRPr>
                    </a:p>
                  </a:txBody>
                  <a:tcPr/>
                </a:tc>
                <a:tc>
                  <a:txBody>
                    <a:bodyPr/>
                    <a:lstStyle/>
                    <a:p>
                      <a:pPr algn="ctr"/>
                      <a:r>
                        <a:rPr lang="zh-CN" altLang="en-US" sz="2000" dirty="0"/>
                        <a:t>消息认证码</a:t>
                      </a:r>
                      <a:endParaRPr lang="zh-CN" altLang="en-US" sz="2000" dirty="0"/>
                    </a:p>
                  </a:txBody>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800" y="1061288"/>
            <a:ext cx="8017612" cy="626710"/>
          </a:xfrm>
          <a:prstGeom prst="rect">
            <a:avLst/>
          </a:prstGeom>
        </p:spPr>
        <p:txBody>
          <a:bodyPr wrap="square">
            <a:spAutoFit/>
          </a:bodyPr>
          <a:lstStyle/>
          <a:p>
            <a:pPr marL="0" lvl="2" eaLnBrk="0" hangingPunct="0">
              <a:lnSpc>
                <a:spcPct val="120000"/>
              </a:lnSpc>
              <a:spcBef>
                <a:spcPts val="600"/>
              </a:spcBef>
              <a:spcAft>
                <a:spcPts val="1800"/>
              </a:spcAft>
              <a:buClr>
                <a:schemeClr val="hlink"/>
              </a:buClr>
              <a:buSzPct val="90000"/>
            </a:pPr>
            <a:r>
              <a:rPr lang="zh-CN" altLang="en-US" sz="3200" u="none" dirty="0">
                <a:solidFill>
                  <a:srgbClr val="FF0000"/>
                </a:solidFill>
                <a:ea typeface="黑体" panose="02010609060101010101" pitchFamily="49" charset="-122"/>
              </a:rPr>
              <a:t>在</a:t>
            </a:r>
            <a:r>
              <a:rPr lang="en-US" altLang="zh-CN" sz="3200" u="none" dirty="0">
                <a:solidFill>
                  <a:srgbClr val="FF0000"/>
                </a:solidFill>
                <a:ea typeface="黑体" panose="02010609060101010101" pitchFamily="49" charset="-122"/>
              </a:rPr>
              <a:t>ZUC-256</a:t>
            </a:r>
            <a:r>
              <a:rPr lang="zh-CN" altLang="en-US" sz="3200" u="none" dirty="0">
                <a:solidFill>
                  <a:srgbClr val="FF0000"/>
                </a:solidFill>
                <a:ea typeface="黑体" panose="02010609060101010101" pitchFamily="49" charset="-122"/>
              </a:rPr>
              <a:t>消息认证码生成阶段</a:t>
            </a:r>
            <a:endParaRPr lang="zh-CN" altLang="en-US" sz="3200" u="none" dirty="0">
              <a:solidFill>
                <a:srgbClr val="FF0000"/>
              </a:solidFill>
              <a:ea typeface="黑体" panose="02010609060101010101" pitchFamily="49" charset="-122"/>
            </a:endParaRPr>
          </a:p>
        </p:txBody>
      </p:sp>
      <mc:AlternateContent xmlns:mc="http://schemas.openxmlformats.org/markup-compatibility/2006">
        <mc:Choice xmlns:a14="http://schemas.microsoft.com/office/drawing/2010/main" Requires="a14">
          <p:sp>
            <p:nvSpPr>
              <p:cNvPr id="3" name="矩形 2"/>
              <p:cNvSpPr/>
              <p:nvPr/>
            </p:nvSpPr>
            <p:spPr>
              <a:xfrm>
                <a:off x="-144524" y="1880828"/>
                <a:ext cx="8640960" cy="3553986"/>
              </a:xfrm>
              <a:prstGeom prst="rect">
                <a:avLst/>
              </a:prstGeom>
            </p:spPr>
            <p:txBody>
              <a:bodyPr wrap="square">
                <a:spAutoFit/>
              </a:bodyPr>
              <a:lstStyle/>
              <a:p>
                <a:pPr marL="720090" lvl="1" indent="-269875" eaLnBrk="0" hangingPunct="0">
                  <a:lnSpc>
                    <a:spcPct val="120000"/>
                  </a:lnSpc>
                  <a:spcBef>
                    <a:spcPts val="600"/>
                  </a:spcBef>
                  <a:buClr>
                    <a:srgbClr val="FF0000"/>
                  </a:buClr>
                  <a:buFont typeface="Wingdings" panose="05000000000000000000" pitchFamily="2" charset="2"/>
                  <a:buChar char="l"/>
                </a:pPr>
                <a:r>
                  <a:rPr lang="zh-CN" altLang="en-US" sz="2400" u="none" dirty="0">
                    <a:solidFill>
                      <a:schemeClr val="accent4">
                        <a:lumMod val="10000"/>
                      </a:schemeClr>
                    </a:solidFill>
                    <a:ea typeface="黑体" panose="02010609060101010101" pitchFamily="49" charset="-122"/>
                  </a:rPr>
                  <a:t>令</a:t>
                </a:r>
                <a14:m>
                  <m:oMath xmlns:m="http://schemas.openxmlformats.org/officeDocument/2006/math">
                    <m:r>
                      <a:rPr lang="en-US" altLang="zh-CN" sz="2400" u="none" dirty="0">
                        <a:solidFill>
                          <a:schemeClr val="accent4">
                            <a:lumMod val="10000"/>
                          </a:schemeClr>
                        </a:solidFill>
                        <a:latin typeface="Cambria Math" panose="02040503050406030204" pitchFamily="18" charset="0"/>
                        <a:ea typeface="黑体" panose="02010609060101010101" pitchFamily="49" charset="-122"/>
                      </a:rPr>
                      <m:t>𝑴</m:t>
                    </m:r>
                    <m:r>
                      <a:rPr lang="en-US" altLang="zh-CN" sz="2400" u="none" dirty="0">
                        <a:solidFill>
                          <a:schemeClr val="accent4">
                            <a:lumMod val="10000"/>
                          </a:schemeClr>
                        </a:solidFill>
                        <a:latin typeface="Cambria Math" panose="02040503050406030204" pitchFamily="18" charset="0"/>
                        <a:ea typeface="黑体" panose="02010609060101010101" pitchFamily="49" charset="-122"/>
                      </a:rPr>
                      <m:t>=</m:t>
                    </m:r>
                    <m:d>
                      <m:dPr>
                        <m:ctrlPr>
                          <a:rPr lang="en-US" altLang="zh-CN" sz="2400" i="1" u="none" dirty="0">
                            <a:solidFill>
                              <a:schemeClr val="accent4">
                                <a:lumMod val="10000"/>
                              </a:schemeClr>
                            </a:solidFill>
                            <a:latin typeface="Cambria Math" panose="02040503050406030204" pitchFamily="18" charset="0"/>
                            <a:ea typeface="黑体" panose="02010609060101010101" pitchFamily="49" charset="-122"/>
                          </a:rPr>
                        </m:ctrlPr>
                      </m:dPr>
                      <m:e>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𝑴</m:t>
                        </m:r>
                        <m:d>
                          <m:dPr>
                            <m:begChr m:val="["/>
                            <m:endChr m:val="]"/>
                            <m:ctrlP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ctrlPr>
                          </m:dPr>
                          <m:e>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𝟎</m:t>
                            </m:r>
                          </m:e>
                        </m:d>
                        <m:r>
                          <a:rPr lang="en-US" altLang="zh-CN" sz="2400" u="none" dirty="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𝑴</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𝑳𝑬𝑵𝑮𝑻𝑯</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𝟏</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m:t>
                        </m:r>
                      </m:e>
                    </m:d>
                  </m:oMath>
                </a14:m>
                <a:r>
                  <a:rPr lang="zh-CN" altLang="en-US" sz="2400" u="none" dirty="0">
                    <a:solidFill>
                      <a:schemeClr val="accent4">
                        <a:lumMod val="10000"/>
                      </a:schemeClr>
                    </a:solidFill>
                    <a:ea typeface="黑体" panose="02010609060101010101" pitchFamily="49" charset="-122"/>
                  </a:rPr>
                  <a:t>为一段</a:t>
                </a:r>
                <a14:m>
                  <m:oMath xmlns:m="http://schemas.openxmlformats.org/officeDocument/2006/math">
                    <m:r>
                      <a:rPr lang="zh-CN" altLang="en-US" sz="2400" i="1" u="none" dirty="0">
                        <a:solidFill>
                          <a:schemeClr val="accent4">
                            <a:lumMod val="10000"/>
                          </a:schemeClr>
                        </a:solidFill>
                        <a:latin typeface="Cambria Math" panose="02040503050406030204" pitchFamily="18" charset="0"/>
                        <a:ea typeface="黑体" panose="02010609060101010101" pitchFamily="49" charset="-122"/>
                      </a:rPr>
                      <m:t>𝑳𝑬𝑵𝑮𝑻𝑯</m:t>
                    </m:r>
                  </m:oMath>
                </a14:m>
                <a:r>
                  <a:rPr lang="en-US" altLang="zh-CN" sz="2400" u="none" dirty="0">
                    <a:solidFill>
                      <a:schemeClr val="accent4">
                        <a:lumMod val="10000"/>
                      </a:schemeClr>
                    </a:solidFill>
                    <a:ea typeface="黑体" panose="02010609060101010101" pitchFamily="49" charset="-122"/>
                  </a:rPr>
                  <a:t>-</a:t>
                </a:r>
                <a:r>
                  <a:rPr lang="zh-CN" altLang="en-US" sz="2400" u="none" dirty="0">
                    <a:solidFill>
                      <a:schemeClr val="accent4">
                        <a:lumMod val="10000"/>
                      </a:schemeClr>
                    </a:solidFill>
                    <a:ea typeface="黑体" panose="02010609060101010101" pitchFamily="49" charset="-122"/>
                  </a:rPr>
                  <a:t>比特长的明文消息</a:t>
                </a:r>
                <a:r>
                  <a:rPr lang="en-US" altLang="zh-CN" sz="2400" u="none" dirty="0">
                    <a:solidFill>
                      <a:schemeClr val="accent4">
                        <a:lumMod val="10000"/>
                      </a:schemeClr>
                    </a:solidFill>
                    <a:ea typeface="黑体" panose="02010609060101010101" pitchFamily="49" charset="-122"/>
                  </a:rPr>
                  <a:t>, </a:t>
                </a:r>
                <a:r>
                  <a:rPr lang="zh-CN" altLang="en-US" sz="2400" u="none" dirty="0">
                    <a:solidFill>
                      <a:schemeClr val="accent4">
                        <a:lumMod val="10000"/>
                      </a:schemeClr>
                    </a:solidFill>
                    <a:ea typeface="黑体" panose="02010609060101010101" pitchFamily="49" charset="-122"/>
                  </a:rPr>
                  <a:t>其认证标签长度</a:t>
                </a:r>
                <a14:m>
                  <m:oMath xmlns:m="http://schemas.openxmlformats.org/officeDocument/2006/math">
                    <m:r>
                      <a:rPr lang="en-US" altLang="zh-CN" sz="2400" u="none" dirty="0">
                        <a:solidFill>
                          <a:schemeClr val="accent4">
                            <a:lumMod val="10000"/>
                          </a:schemeClr>
                        </a:solidFill>
                        <a:latin typeface="Cambria Math" panose="02040503050406030204" pitchFamily="18" charset="0"/>
                        <a:ea typeface="黑体" panose="02010609060101010101" pitchFamily="49" charset="-122"/>
                      </a:rPr>
                      <m:t>𝒕</m:t>
                    </m:r>
                  </m:oMath>
                </a14:m>
                <a:r>
                  <a:rPr lang="zh-CN" altLang="en-US" sz="2400" u="none" dirty="0">
                    <a:solidFill>
                      <a:schemeClr val="accent4">
                        <a:lumMod val="10000"/>
                      </a:schemeClr>
                    </a:solidFill>
                    <a:ea typeface="黑体" panose="02010609060101010101" pitchFamily="49" charset="-122"/>
                  </a:rPr>
                  <a:t>可取为</a:t>
                </a:r>
                <a:r>
                  <a:rPr lang="en-US" altLang="zh-CN" sz="2400" u="none" dirty="0">
                    <a:solidFill>
                      <a:schemeClr val="accent4">
                        <a:lumMod val="10000"/>
                      </a:schemeClr>
                    </a:solidFill>
                    <a:ea typeface="黑体" panose="02010609060101010101" pitchFamily="49" charset="-122"/>
                  </a:rPr>
                  <a:t>32,64</a:t>
                </a:r>
                <a:r>
                  <a:rPr lang="zh-CN" altLang="en-US" sz="2400" u="none" dirty="0">
                    <a:solidFill>
                      <a:schemeClr val="accent4">
                        <a:lumMod val="10000"/>
                      </a:schemeClr>
                    </a:solidFill>
                    <a:ea typeface="黑体" panose="02010609060101010101" pitchFamily="49" charset="-122"/>
                  </a:rPr>
                  <a:t>及</a:t>
                </a:r>
                <a:r>
                  <a:rPr lang="en-US" altLang="zh-CN" sz="2400" u="none" dirty="0">
                    <a:solidFill>
                      <a:schemeClr val="accent4">
                        <a:lumMod val="10000"/>
                      </a:schemeClr>
                    </a:solidFill>
                    <a:ea typeface="黑体" panose="02010609060101010101" pitchFamily="49" charset="-122"/>
                  </a:rPr>
                  <a:t>128</a:t>
                </a:r>
                <a:r>
                  <a:rPr lang="zh-CN" altLang="en-US" sz="2400" u="none" dirty="0">
                    <a:solidFill>
                      <a:schemeClr val="accent4">
                        <a:lumMod val="10000"/>
                      </a:schemeClr>
                    </a:solidFill>
                    <a:ea typeface="黑体" panose="02010609060101010101" pitchFamily="49" charset="-122"/>
                  </a:rPr>
                  <a:t>比特</a:t>
                </a:r>
                <a:r>
                  <a:rPr lang="en-US" altLang="zh-CN" sz="2400" u="none" dirty="0">
                    <a:solidFill>
                      <a:schemeClr val="accent4">
                        <a:lumMod val="10000"/>
                      </a:schemeClr>
                    </a:solidFill>
                    <a:ea typeface="黑体" panose="02010609060101010101" pitchFamily="49" charset="-122"/>
                  </a:rPr>
                  <a:t>.</a:t>
                </a:r>
                <a:endParaRPr lang="en-US" altLang="zh-CN" sz="2400" u="none" dirty="0">
                  <a:solidFill>
                    <a:schemeClr val="accent4">
                      <a:lumMod val="10000"/>
                    </a:schemeClr>
                  </a:solidFill>
                  <a:ea typeface="黑体" panose="02010609060101010101" pitchFamily="49" charset="-122"/>
                </a:endParaRPr>
              </a:p>
              <a:p>
                <a:pPr marL="450215" lvl="1" eaLnBrk="0" hangingPunct="0">
                  <a:lnSpc>
                    <a:spcPct val="120000"/>
                  </a:lnSpc>
                  <a:spcBef>
                    <a:spcPts val="600"/>
                  </a:spcBef>
                  <a:buClr>
                    <a:srgbClr val="FF0000"/>
                  </a:buClr>
                </a:pPr>
                <a:r>
                  <a:rPr lang="en-US" altLang="zh-CN" sz="2400" u="none" dirty="0">
                    <a:solidFill>
                      <a:schemeClr val="accent4">
                        <a:lumMod val="10000"/>
                      </a:schemeClr>
                    </a:solidFill>
                    <a:ea typeface="黑体" panose="02010609060101010101" pitchFamily="49" charset="-122"/>
                  </a:rPr>
                  <a:t>1. </a:t>
                </a:r>
                <a:r>
                  <a:rPr lang="zh-CN" altLang="en-US" sz="2400" u="none" dirty="0">
                    <a:solidFill>
                      <a:schemeClr val="accent4">
                        <a:lumMod val="10000"/>
                      </a:schemeClr>
                    </a:solidFill>
                    <a:ea typeface="黑体" panose="02010609060101010101" pitchFamily="49" charset="-122"/>
                  </a:rPr>
                  <a:t>运行</a:t>
                </a:r>
                <a:r>
                  <a:rPr lang="en-US" altLang="zh-CN" sz="2400" u="none" dirty="0">
                    <a:solidFill>
                      <a:schemeClr val="accent4">
                        <a:lumMod val="10000"/>
                      </a:schemeClr>
                    </a:solidFill>
                    <a:ea typeface="黑体" panose="02010609060101010101" pitchFamily="49" charset="-122"/>
                  </a:rPr>
                  <a:t>ZUC-256 </a:t>
                </a:r>
                <a:r>
                  <a:rPr lang="zh-CN" altLang="en-US" sz="2400" u="none" dirty="0">
                    <a:solidFill>
                      <a:schemeClr val="accent4">
                        <a:lumMod val="10000"/>
                      </a:schemeClr>
                    </a:solidFill>
                    <a:ea typeface="黑体" panose="02010609060101010101" pitchFamily="49" charset="-122"/>
                  </a:rPr>
                  <a:t>流密码产生一段包含</a:t>
                </a:r>
                <a:endParaRPr lang="en-US" altLang="zh-CN" sz="2400" u="none" dirty="0">
                  <a:solidFill>
                    <a:schemeClr val="accent4">
                      <a:lumMod val="10000"/>
                    </a:schemeClr>
                  </a:solidFill>
                  <a:ea typeface="黑体" panose="02010609060101010101" pitchFamily="49" charset="-122"/>
                </a:endParaRPr>
              </a:p>
              <a:p>
                <a:pPr marL="450215" lvl="1" eaLnBrk="0" hangingPunct="0">
                  <a:lnSpc>
                    <a:spcPct val="120000"/>
                  </a:lnSpc>
                  <a:spcBef>
                    <a:spcPts val="600"/>
                  </a:spcBef>
                  <a:buClr>
                    <a:srgbClr val="FF0000"/>
                  </a:buClr>
                </a:pPr>
                <a14:m>
                  <m:oMathPara xmlns:m="http://schemas.openxmlformats.org/officeDocument/2006/math">
                    <m:oMathParaPr>
                      <m:jc m:val="centerGroup"/>
                    </m:oMathParaPr>
                    <m:oMath xmlns:m="http://schemas.openxmlformats.org/officeDocument/2006/math">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𝑳</m:t>
                      </m:r>
                      <m:r>
                        <a:rPr lang="en-US" altLang="zh-CN" sz="2400" b="1" u="none" dirty="0">
                          <a:solidFill>
                            <a:schemeClr val="accent4">
                              <a:lumMod val="10000"/>
                            </a:schemeClr>
                          </a:solidFill>
                          <a:latin typeface="Cambria Math" panose="02040503050406030204" pitchFamily="18" charset="0"/>
                          <a:ea typeface="黑体" panose="02010609060101010101" pitchFamily="49" charset="-122"/>
                        </a:rPr>
                        <m:t>= </m:t>
                      </m:r>
                      <m:d>
                        <m:dPr>
                          <m:begChr m:val="⌈"/>
                          <m:endChr m:val="⌉"/>
                          <m:ctrlPr>
                            <a:rPr lang="zh-CN" altLang="en-US" sz="2400" i="1" u="none" dirty="0">
                              <a:solidFill>
                                <a:schemeClr val="accent4">
                                  <a:lumMod val="10000"/>
                                </a:schemeClr>
                              </a:solidFill>
                              <a:latin typeface="Cambria Math" panose="02040503050406030204" pitchFamily="18" charset="0"/>
                              <a:ea typeface="黑体" panose="02010609060101010101" pitchFamily="49" charset="-122"/>
                            </a:rPr>
                          </m:ctrlPr>
                        </m:dPr>
                        <m:e>
                          <m:f>
                            <m:fPr>
                              <m:ctrlPr>
                                <a:rPr lang="en-US" altLang="zh-CN" sz="2400" i="1" u="none" dirty="0">
                                  <a:solidFill>
                                    <a:schemeClr val="accent4">
                                      <a:lumMod val="10000"/>
                                    </a:schemeClr>
                                  </a:solidFill>
                                  <a:latin typeface="Cambria Math" panose="02040503050406030204" pitchFamily="18" charset="0"/>
                                  <a:ea typeface="黑体" panose="02010609060101010101" pitchFamily="49" charset="-122"/>
                                </a:rPr>
                              </m:ctrlPr>
                            </m:fPr>
                            <m:num>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𝑳𝑬𝑵𝑮𝑻𝑯</m:t>
                              </m:r>
                            </m:num>
                            <m:den>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𝟑𝟐</m:t>
                              </m:r>
                            </m:den>
                          </m:f>
                        </m:e>
                      </m:d>
                      <m:r>
                        <a:rPr lang="en-US" altLang="zh-CN" sz="2400" b="1" u="none" dirty="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𝟐</m:t>
                      </m:r>
                      <m:r>
                        <a:rPr lang="en-US" altLang="zh-CN" sz="2400" b="1" u="none" dirty="0">
                          <a:solidFill>
                            <a:schemeClr val="accent4">
                              <a:lumMod val="10000"/>
                            </a:schemeClr>
                          </a:solidFill>
                          <a:latin typeface="Cambria Math" panose="02040503050406030204" pitchFamily="18" charset="0"/>
                          <a:ea typeface="黑体" panose="02010609060101010101" pitchFamily="49" charset="-122"/>
                        </a:rPr>
                        <m:t>∗</m:t>
                      </m:r>
                      <m:f>
                        <m:fPr>
                          <m:ctrlPr>
                            <a:rPr lang="en-US" altLang="zh-CN" sz="2400" i="1" u="none" dirty="0">
                              <a:solidFill>
                                <a:schemeClr val="accent4">
                                  <a:lumMod val="10000"/>
                                </a:schemeClr>
                              </a:solidFill>
                              <a:latin typeface="Cambria Math" panose="02040503050406030204" pitchFamily="18" charset="0"/>
                              <a:ea typeface="黑体" panose="02010609060101010101" pitchFamily="49" charset="-122"/>
                            </a:rPr>
                          </m:ctrlPr>
                        </m:fPr>
                        <m:num>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𝒕</m:t>
                          </m:r>
                        </m:num>
                        <m:den>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𝟑𝟐</m:t>
                          </m:r>
                        </m:den>
                      </m:f>
                    </m:oMath>
                  </m:oMathPara>
                </a14:m>
                <a:endParaRPr lang="en-US" altLang="zh-CN" sz="2400" u="none" dirty="0">
                  <a:solidFill>
                    <a:schemeClr val="accent4">
                      <a:lumMod val="10000"/>
                    </a:schemeClr>
                  </a:solidFill>
                  <a:ea typeface="黑体" panose="02010609060101010101" pitchFamily="49" charset="-122"/>
                </a:endParaRPr>
              </a:p>
              <a:p>
                <a:pPr marL="450215" lvl="1" eaLnBrk="0" hangingPunct="0">
                  <a:lnSpc>
                    <a:spcPct val="120000"/>
                  </a:lnSpc>
                  <a:spcBef>
                    <a:spcPts val="600"/>
                  </a:spcBef>
                  <a:buClr>
                    <a:srgbClr val="FF0000"/>
                  </a:buClr>
                </a:pPr>
                <a:r>
                  <a:rPr lang="zh-CN" altLang="en-US" sz="2400" u="none" dirty="0">
                    <a:solidFill>
                      <a:schemeClr val="accent4">
                        <a:lumMod val="10000"/>
                      </a:schemeClr>
                    </a:solidFill>
                    <a:ea typeface="黑体" panose="02010609060101010101" pitchFamily="49" charset="-122"/>
                  </a:rPr>
                  <a:t>个字的密钥流</a:t>
                </a:r>
                <a:r>
                  <a:rPr lang="en-US" altLang="zh-CN" sz="2400" u="none" dirty="0">
                    <a:solidFill>
                      <a:schemeClr val="accent4">
                        <a:lumMod val="10000"/>
                      </a:schemeClr>
                    </a:solidFill>
                    <a:ea typeface="黑体" panose="02010609060101010101" pitchFamily="49" charset="-122"/>
                  </a:rPr>
                  <a:t>.</a:t>
                </a:r>
                <a:endParaRPr lang="en-US" altLang="zh-CN" sz="2400" u="none" dirty="0">
                  <a:solidFill>
                    <a:schemeClr val="accent4">
                      <a:lumMod val="10000"/>
                    </a:schemeClr>
                  </a:solidFill>
                  <a:ea typeface="黑体" panose="02010609060101010101" pitchFamily="49" charset="-122"/>
                </a:endParaRPr>
              </a:p>
              <a:p>
                <a:pPr marL="720090" lvl="1" indent="-269875" eaLnBrk="0" hangingPunct="0">
                  <a:lnSpc>
                    <a:spcPct val="120000"/>
                  </a:lnSpc>
                  <a:spcBef>
                    <a:spcPts val="600"/>
                  </a:spcBef>
                  <a:buClr>
                    <a:srgbClr val="FF0000"/>
                  </a:buClr>
                  <a:buFont typeface="Wingdings" panose="05000000000000000000" pitchFamily="2" charset="2"/>
                  <a:buChar char="l"/>
                </a:pPr>
                <a:endParaRPr lang="en-US" altLang="zh-CN" u="none" dirty="0">
                  <a:solidFill>
                    <a:schemeClr val="accent4">
                      <a:lumMod val="10000"/>
                    </a:schemeClr>
                  </a:solidFill>
                  <a:ea typeface="黑体" panose="02010609060101010101" pitchFamily="49" charset="-122"/>
                </a:endParaRPr>
              </a:p>
            </p:txBody>
          </p:sp>
        </mc:Choice>
        <mc:Fallback>
          <p:sp>
            <p:nvSpPr>
              <p:cNvPr id="3" name="矩形 2"/>
              <p:cNvSpPr>
                <a:spLocks noRot="1" noChangeAspect="1" noMove="1" noResize="1" noEditPoints="1" noAdjustHandles="1" noChangeArrowheads="1" noChangeShapeType="1" noTextEdit="1"/>
              </p:cNvSpPr>
              <p:nvPr/>
            </p:nvSpPr>
            <p:spPr>
              <a:xfrm>
                <a:off x="-144524" y="1880828"/>
                <a:ext cx="8640960" cy="3553986"/>
              </a:xfrm>
              <a:prstGeom prst="rect">
                <a:avLst/>
              </a:prstGeom>
              <a:blipFill rotWithShape="1">
                <a:blip r:embed="rId1"/>
                <a:stretch>
                  <a:fillRect l="4" t="-17" r="2" b="14"/>
                </a:stretch>
              </a:blipFill>
            </p:spPr>
            <p:txBody>
              <a:bodyPr/>
              <a:lstStyle/>
              <a:p>
                <a:r>
                  <a:rPr lang="zh-CN" alt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800" y="1061288"/>
            <a:ext cx="8017612" cy="626710"/>
          </a:xfrm>
          <a:prstGeom prst="rect">
            <a:avLst/>
          </a:prstGeom>
        </p:spPr>
        <p:txBody>
          <a:bodyPr wrap="square">
            <a:spAutoFit/>
          </a:bodyPr>
          <a:lstStyle/>
          <a:p>
            <a:pPr marL="0" lvl="2" eaLnBrk="0" hangingPunct="0">
              <a:lnSpc>
                <a:spcPct val="120000"/>
              </a:lnSpc>
              <a:spcBef>
                <a:spcPts val="600"/>
              </a:spcBef>
              <a:spcAft>
                <a:spcPts val="1800"/>
              </a:spcAft>
              <a:buClr>
                <a:schemeClr val="hlink"/>
              </a:buClr>
              <a:buSzPct val="90000"/>
            </a:pPr>
            <a:r>
              <a:rPr lang="zh-CN" altLang="en-US" sz="3200" u="none" dirty="0">
                <a:solidFill>
                  <a:srgbClr val="FF0000"/>
                </a:solidFill>
                <a:ea typeface="黑体" panose="02010609060101010101" pitchFamily="49" charset="-122"/>
              </a:rPr>
              <a:t>在</a:t>
            </a:r>
            <a:r>
              <a:rPr lang="en-US" altLang="zh-CN" sz="3200" u="none" dirty="0">
                <a:solidFill>
                  <a:srgbClr val="FF0000"/>
                </a:solidFill>
                <a:ea typeface="黑体" panose="02010609060101010101" pitchFamily="49" charset="-122"/>
              </a:rPr>
              <a:t>ZUC-256</a:t>
            </a:r>
            <a:r>
              <a:rPr lang="zh-CN" altLang="en-US" sz="3200" u="none" dirty="0">
                <a:solidFill>
                  <a:srgbClr val="FF0000"/>
                </a:solidFill>
                <a:ea typeface="黑体" panose="02010609060101010101" pitchFamily="49" charset="-122"/>
              </a:rPr>
              <a:t>消息认证码生成阶段</a:t>
            </a:r>
            <a:endParaRPr lang="zh-CN" altLang="en-US" sz="3200" u="none" dirty="0">
              <a:solidFill>
                <a:srgbClr val="FF0000"/>
              </a:solidFill>
              <a:ea typeface="黑体" panose="02010609060101010101" pitchFamily="49" charset="-122"/>
            </a:endParaRPr>
          </a:p>
        </p:txBody>
      </p:sp>
      <mc:AlternateContent xmlns:mc="http://schemas.openxmlformats.org/markup-compatibility/2006">
        <mc:Choice xmlns:a14="http://schemas.microsoft.com/office/drawing/2010/main" Requires="a14">
          <p:sp>
            <p:nvSpPr>
              <p:cNvPr id="3" name="矩形 2"/>
              <p:cNvSpPr/>
              <p:nvPr/>
            </p:nvSpPr>
            <p:spPr>
              <a:xfrm>
                <a:off x="-138884" y="1687998"/>
                <a:ext cx="8820980" cy="4099584"/>
              </a:xfrm>
              <a:prstGeom prst="rect">
                <a:avLst/>
              </a:prstGeom>
            </p:spPr>
            <p:txBody>
              <a:bodyPr wrap="square">
                <a:spAutoFit/>
              </a:bodyPr>
              <a:lstStyle/>
              <a:p>
                <a:pPr marL="450215" lvl="1" eaLnBrk="0" hangingPunct="0">
                  <a:lnSpc>
                    <a:spcPct val="120000"/>
                  </a:lnSpc>
                  <a:spcBef>
                    <a:spcPts val="600"/>
                  </a:spcBef>
                  <a:buClr>
                    <a:srgbClr val="FF0000"/>
                  </a:buClr>
                </a:pPr>
                <a:r>
                  <a:rPr lang="en-US" altLang="zh-CN" sz="2400" u="none" dirty="0">
                    <a:solidFill>
                      <a:schemeClr val="accent4">
                        <a:lumMod val="10000"/>
                      </a:schemeClr>
                    </a:solidFill>
                    <a:ea typeface="黑体" panose="02010609060101010101" pitchFamily="49" charset="-122"/>
                  </a:rPr>
                  <a:t>2. </a:t>
                </a:r>
                <a:r>
                  <a:rPr lang="zh-CN" altLang="en-US" sz="2400" u="none" dirty="0">
                    <a:solidFill>
                      <a:schemeClr val="accent4">
                        <a:lumMod val="10000"/>
                      </a:schemeClr>
                    </a:solidFill>
                    <a:latin typeface="Cambria Math" panose="02040503050406030204" pitchFamily="18" charset="0"/>
                    <a:ea typeface="黑体" panose="02010609060101010101" pitchFamily="49" charset="-122"/>
                  </a:rPr>
                  <a:t>记该密钥流的二元序列为</a:t>
                </a:r>
                <a14:m>
                  <m:oMath xmlns:m="http://schemas.openxmlformats.org/officeDocument/2006/math">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𝒁</m:t>
                    </m:r>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𝟎</m:t>
                    </m:r>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 · · · , </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𝒁</m:t>
                    </m:r>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𝟑𝟐</m:t>
                    </m:r>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𝑳</m:t>
                    </m:r>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𝟏</m:t>
                    </m:r>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 </m:t>
                    </m:r>
                  </m:oMath>
                </a14:m>
                <a:r>
                  <a:rPr lang="zh-CN" altLang="en-US" sz="2400" u="none" dirty="0">
                    <a:solidFill>
                      <a:schemeClr val="accent4">
                        <a:lumMod val="10000"/>
                      </a:schemeClr>
                    </a:solidFill>
                    <a:latin typeface="Cambria Math" panose="02040503050406030204" pitchFamily="18" charset="0"/>
                    <a:ea typeface="黑体" panose="02010609060101010101" pitchFamily="49" charset="-122"/>
                  </a:rPr>
                  <a:t>其中</a:t>
                </a:r>
                <a14:m>
                  <m:oMath xmlns:m="http://schemas.openxmlformats.org/officeDocument/2006/math">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𝒁</m:t>
                    </m:r>
                    <m:r>
                      <a:rPr lang="en-US" altLang="zh-CN" sz="2400" i="1" u="none" dirty="0">
                        <a:solidFill>
                          <a:schemeClr val="accent4">
                            <a:lumMod val="10000"/>
                          </a:schemeClr>
                        </a:solidFill>
                        <a:latin typeface="Cambria Math" panose="02040503050406030204" pitchFamily="18" charset="0"/>
                        <a:ea typeface="黑体" panose="02010609060101010101" pitchFamily="49" charset="-122"/>
                      </a:rPr>
                      <m:t>[</m:t>
                    </m:r>
                    <m:r>
                      <a:rPr lang="en-US" altLang="zh-CN" sz="2400" i="1" u="none" dirty="0">
                        <a:solidFill>
                          <a:schemeClr val="accent4">
                            <a:lumMod val="10000"/>
                          </a:schemeClr>
                        </a:solidFill>
                        <a:latin typeface="Cambria Math" panose="02040503050406030204" pitchFamily="18" charset="0"/>
                        <a:ea typeface="黑体" panose="02010609060101010101" pitchFamily="49" charset="-122"/>
                      </a:rPr>
                      <m:t>𝟎</m:t>
                    </m:r>
                    <m:r>
                      <a:rPr lang="en-US" altLang="zh-CN" sz="2400" i="1" u="none" dirty="0">
                        <a:solidFill>
                          <a:schemeClr val="accent4">
                            <a:lumMod val="10000"/>
                          </a:schemeClr>
                        </a:solidFill>
                        <a:latin typeface="Cambria Math" panose="02040503050406030204" pitchFamily="18" charset="0"/>
                        <a:ea typeface="黑体" panose="02010609060101010101" pitchFamily="49" charset="-122"/>
                      </a:rPr>
                      <m:t>]</m:t>
                    </m:r>
                  </m:oMath>
                </a14:m>
                <a:r>
                  <a:rPr lang="zh-CN" altLang="en-US" sz="2400" u="none" dirty="0">
                    <a:solidFill>
                      <a:schemeClr val="accent4">
                        <a:lumMod val="10000"/>
                      </a:schemeClr>
                    </a:solidFill>
                    <a:latin typeface="Cambria Math" panose="02040503050406030204" pitchFamily="18" charset="0"/>
                    <a:ea typeface="黑体" panose="02010609060101010101" pitchFamily="49" charset="-122"/>
                  </a:rPr>
                  <a:t>是第一个密钥流字的最高位而</a:t>
                </a:r>
                <a14:m>
                  <m:oMath xmlns:m="http://schemas.openxmlformats.org/officeDocument/2006/math">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𝒁</m:t>
                    </m:r>
                    <m:r>
                      <a:rPr lang="en-US" altLang="zh-CN" sz="2400" i="1" u="none" dirty="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𝟑𝟏</m:t>
                    </m:r>
                    <m:r>
                      <a:rPr lang="en-US" altLang="zh-CN" sz="2400" i="1" u="none" dirty="0">
                        <a:solidFill>
                          <a:schemeClr val="accent4">
                            <a:lumMod val="10000"/>
                          </a:schemeClr>
                        </a:solidFill>
                        <a:latin typeface="Cambria Math" panose="02040503050406030204" pitchFamily="18" charset="0"/>
                        <a:ea typeface="黑体" panose="02010609060101010101" pitchFamily="49" charset="-122"/>
                      </a:rPr>
                      <m:t>]</m:t>
                    </m:r>
                  </m:oMath>
                </a14:m>
                <a:r>
                  <a:rPr lang="zh-CN" altLang="en-US" sz="2400" u="none" dirty="0">
                    <a:solidFill>
                      <a:schemeClr val="accent4">
                        <a:lumMod val="10000"/>
                      </a:schemeClr>
                    </a:solidFill>
                    <a:latin typeface="Cambria Math" panose="02040503050406030204" pitchFamily="18" charset="0"/>
                    <a:ea typeface="黑体" panose="02010609060101010101" pitchFamily="49" charset="-122"/>
                  </a:rPr>
                  <a:t>是该字的最低位</a:t>
                </a:r>
                <a:r>
                  <a:rPr lang="en-US" altLang="zh-CN" sz="2400" u="none" dirty="0">
                    <a:solidFill>
                      <a:schemeClr val="accent4">
                        <a:lumMod val="10000"/>
                      </a:schemeClr>
                    </a:solidFill>
                    <a:latin typeface="Cambria Math" panose="02040503050406030204" pitchFamily="18" charset="0"/>
                    <a:ea typeface="黑体" panose="02010609060101010101" pitchFamily="49" charset="-122"/>
                  </a:rPr>
                  <a:t>.</a:t>
                </a:r>
                <a:endParaRPr lang="en-US" altLang="zh-CN" sz="2400" u="none" dirty="0">
                  <a:solidFill>
                    <a:schemeClr val="accent4">
                      <a:lumMod val="10000"/>
                    </a:schemeClr>
                  </a:solidFill>
                  <a:latin typeface="Cambria Math" panose="02040503050406030204" pitchFamily="18" charset="0"/>
                  <a:ea typeface="黑体" panose="02010609060101010101" pitchFamily="49" charset="-122"/>
                </a:endParaRPr>
              </a:p>
              <a:p>
                <a:pPr marL="450215" lvl="1" eaLnBrk="0" hangingPunct="0">
                  <a:lnSpc>
                    <a:spcPct val="120000"/>
                  </a:lnSpc>
                  <a:spcBef>
                    <a:spcPts val="600"/>
                  </a:spcBef>
                  <a:buClr>
                    <a:srgbClr val="FF0000"/>
                  </a:buClr>
                </a:pPr>
                <a:r>
                  <a:rPr lang="en-US" altLang="zh-CN" sz="2400" u="none" dirty="0">
                    <a:solidFill>
                      <a:schemeClr val="accent4">
                        <a:lumMod val="10000"/>
                      </a:schemeClr>
                    </a:solidFill>
                    <a:ea typeface="黑体" panose="02010609060101010101" pitchFamily="49" charset="-122"/>
                  </a:rPr>
                  <a:t>3. </a:t>
                </a:r>
                <a:r>
                  <a:rPr lang="zh-CN" altLang="en-US" sz="2400" u="none" dirty="0">
                    <a:solidFill>
                      <a:schemeClr val="accent4">
                        <a:lumMod val="10000"/>
                      </a:schemeClr>
                    </a:solidFill>
                    <a:latin typeface="Cambria Math" panose="02040503050406030204" pitchFamily="18" charset="0"/>
                    <a:ea typeface="黑体" panose="02010609060101010101" pitchFamily="49" charset="-122"/>
                  </a:rPr>
                  <a:t>初始</a:t>
                </a:r>
                <a:r>
                  <a:rPr lang="zh-CN" altLang="en-US" sz="2400" u="none" dirty="0">
                    <a:solidFill>
                      <a:schemeClr val="accent4">
                        <a:lumMod val="10000"/>
                      </a:schemeClr>
                    </a:solidFill>
                    <a:latin typeface="黑体" panose="02010609060101010101" pitchFamily="49" charset="-122"/>
                    <a:ea typeface="黑体" panose="02010609060101010101" pitchFamily="49" charset="-122"/>
                  </a:rPr>
                  <a:t>化</a:t>
                </a:r>
                <a14:m>
                  <m:oMath xmlns:m="http://schemas.openxmlformats.org/officeDocument/2006/math">
                    <m:r>
                      <a:rPr lang="en-US" altLang="zh-CN" sz="2400" b="1" i="0" u="none" dirty="0" smtClean="0">
                        <a:solidFill>
                          <a:schemeClr val="accent4">
                            <a:lumMod val="10000"/>
                          </a:schemeClr>
                        </a:solidFill>
                        <a:latin typeface="Cambria Math" panose="02040503050406030204" pitchFamily="18" charset="0"/>
                        <a:ea typeface="黑体" panose="02010609060101010101" pitchFamily="49" charset="-122"/>
                      </a:rPr>
                      <m:t> </m:t>
                    </m:r>
                    <m:r>
                      <a:rPr lang="en-US" altLang="zh-CN" sz="2400" i="1" u="none" dirty="0">
                        <a:solidFill>
                          <a:schemeClr val="accent4">
                            <a:lumMod val="10000"/>
                          </a:schemeClr>
                        </a:solidFill>
                        <a:latin typeface="Cambria Math" panose="02040503050406030204" pitchFamily="18" charset="0"/>
                        <a:ea typeface="黑体" panose="02010609060101010101" pitchFamily="49" charset="-122"/>
                      </a:rPr>
                      <m:t>𝒕</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 </m:t>
                    </m:r>
                  </m:oMath>
                </a14:m>
                <a:r>
                  <a:rPr lang="zh-CN" altLang="en-US" sz="2400" u="none" dirty="0">
                    <a:solidFill>
                      <a:schemeClr val="accent4">
                        <a:lumMod val="10000"/>
                      </a:schemeClr>
                    </a:solidFill>
                    <a:latin typeface="黑体" panose="02010609060101010101" pitchFamily="49" charset="-122"/>
                    <a:ea typeface="黑体" panose="02010609060101010101" pitchFamily="49" charset="-122"/>
                  </a:rPr>
                  <a:t>比特的</a:t>
                </a:r>
                <a14:m>
                  <m:oMath xmlns:m="http://schemas.openxmlformats.org/officeDocument/2006/math">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𝑻</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𝒁</m:t>
                    </m:r>
                    <m:d>
                      <m:dPr>
                        <m:begChr m:val="["/>
                        <m:endChr m:val="]"/>
                        <m:ctrlPr>
                          <a:rPr lang="en-US" altLang="zh-CN" sz="2400" i="1" u="none" dirty="0">
                            <a:solidFill>
                              <a:schemeClr val="accent4">
                                <a:lumMod val="10000"/>
                              </a:schemeClr>
                            </a:solidFill>
                            <a:latin typeface="Cambria Math" panose="02040503050406030204" pitchFamily="18" charset="0"/>
                            <a:ea typeface="黑体" panose="02010609060101010101" pitchFamily="49" charset="-122"/>
                          </a:rPr>
                        </m:ctrlPr>
                      </m:dPr>
                      <m:e>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𝟎</m:t>
                        </m:r>
                      </m:e>
                    </m:d>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𝒁</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𝒕</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𝟏</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m:t>
                    </m:r>
                  </m:oMath>
                </a14:m>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450215" lvl="1" eaLnBrk="0" hangingPunct="0">
                  <a:lnSpc>
                    <a:spcPct val="120000"/>
                  </a:lnSpc>
                  <a:spcBef>
                    <a:spcPts val="600"/>
                  </a:spcBef>
                  <a:buClr>
                    <a:srgbClr val="FF0000"/>
                  </a:buClr>
                </a:pPr>
                <a:r>
                  <a:rPr lang="en-US" altLang="zh-CN" sz="2400" u="none" dirty="0">
                    <a:solidFill>
                      <a:schemeClr val="accent4">
                        <a:lumMod val="10000"/>
                      </a:schemeClr>
                    </a:solidFill>
                    <a:ea typeface="黑体" panose="02010609060101010101" pitchFamily="49" charset="-122"/>
                  </a:rPr>
                  <a:t>4. </a:t>
                </a:r>
                <a:r>
                  <a:rPr lang="en-US" altLang="zh-CN" sz="2400" u="none" dirty="0">
                    <a:solidFill>
                      <a:srgbClr val="000000"/>
                    </a:solidFill>
                    <a:ea typeface="黑体" panose="02010609060101010101" pitchFamily="49" charset="-122"/>
                  </a:rPr>
                  <a:t>For</a:t>
                </a:r>
                <a:r>
                  <a:rPr lang="en-US" altLang="zh-CN" sz="2400" u="none" dirty="0">
                    <a:solidFill>
                      <a:schemeClr val="accent4">
                        <a:lumMod val="10000"/>
                      </a:schemeClr>
                    </a:solidFill>
                    <a:latin typeface="黑体" panose="02010609060101010101" pitchFamily="49" charset="-122"/>
                    <a:ea typeface="黑体" panose="02010609060101010101" pitchFamily="49" charset="-122"/>
                  </a:rPr>
                  <a:t> </a:t>
                </a:r>
                <a14:m>
                  <m:oMath xmlns:m="http://schemas.openxmlformats.org/officeDocument/2006/math">
                    <m:r>
                      <a:rPr lang="en-US" altLang="zh-CN" sz="2400" b="1" i="0" u="none" dirty="0" smtClean="0">
                        <a:solidFill>
                          <a:schemeClr val="accent4">
                            <a:lumMod val="10000"/>
                          </a:schemeClr>
                        </a:solidFill>
                        <a:latin typeface="Cambria Math" panose="02040503050406030204" pitchFamily="18" charset="0"/>
                        <a:ea typeface="黑体" panose="02010609060101010101" pitchFamily="49" charset="-122"/>
                      </a:rPr>
                      <m:t>𝟎</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𝒊</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𝑳𝑬𝑵𝑮𝑻𝑯</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𝟏</m:t>
                    </m:r>
                  </m:oMath>
                </a14:m>
                <a:r>
                  <a:rPr lang="en-US" altLang="zh-CN" sz="2400" u="none" dirty="0">
                    <a:solidFill>
                      <a:schemeClr val="accent4">
                        <a:lumMod val="10000"/>
                      </a:schemeClr>
                    </a:solidFill>
                    <a:latin typeface="黑体" panose="02010609060101010101" pitchFamily="49" charset="-122"/>
                    <a:ea typeface="黑体" panose="02010609060101010101" pitchFamily="49" charset="-122"/>
                  </a:rPr>
                  <a:t> </a:t>
                </a:r>
                <a:r>
                  <a:rPr lang="en-US" altLang="zh-CN" sz="2400" u="none" dirty="0">
                    <a:solidFill>
                      <a:srgbClr val="000000"/>
                    </a:solidFill>
                    <a:ea typeface="黑体" panose="02010609060101010101" pitchFamily="49" charset="-122"/>
                  </a:rPr>
                  <a:t>Do</a:t>
                </a:r>
                <a:endParaRPr lang="en-US" altLang="zh-CN" sz="2400" u="none" dirty="0">
                  <a:solidFill>
                    <a:srgbClr val="000000"/>
                  </a:solidFill>
                  <a:ea typeface="黑体" panose="02010609060101010101" pitchFamily="49" charset="-122"/>
                </a:endParaRPr>
              </a:p>
              <a:p>
                <a:pPr marL="450215" lvl="1" eaLnBrk="0" hangingPunct="0">
                  <a:lnSpc>
                    <a:spcPct val="120000"/>
                  </a:lnSpc>
                  <a:spcBef>
                    <a:spcPts val="600"/>
                  </a:spcBef>
                  <a:buClr>
                    <a:srgbClr val="FF0000"/>
                  </a:buClr>
                </a:pPr>
                <a:r>
                  <a:rPr lang="en-US" altLang="zh-CN" sz="2400" u="none" dirty="0">
                    <a:solidFill>
                      <a:schemeClr val="accent4">
                        <a:lumMod val="10000"/>
                      </a:schemeClr>
                    </a:solidFill>
                    <a:latin typeface="黑体" panose="02010609060101010101" pitchFamily="49" charset="-122"/>
                    <a:ea typeface="黑体" panose="02010609060101010101" pitchFamily="49" charset="-122"/>
                  </a:rPr>
                  <a:t>	   </a:t>
                </a:r>
                <a14:m>
                  <m:oMath xmlns:m="http://schemas.openxmlformats.org/officeDocument/2006/math">
                    <m:sSub>
                      <m:sSubPr>
                        <m:ctrlPr>
                          <a:rPr lang="en-US" altLang="zh-CN" sz="2400" i="1" u="none" dirty="0" smtClean="0">
                            <a:solidFill>
                              <a:schemeClr val="accent4">
                                <a:lumMod val="10000"/>
                              </a:schemeClr>
                            </a:solidFill>
                            <a:latin typeface="Cambria Math" panose="02040503050406030204" pitchFamily="18" charset="0"/>
                            <a:ea typeface="黑体" panose="02010609060101010101" pitchFamily="49" charset="-122"/>
                          </a:rPr>
                        </m:ctrlPr>
                      </m:sSubPr>
                      <m:e>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𝒁</m:t>
                        </m:r>
                      </m:e>
                      <m:sub>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𝒊</m:t>
                        </m:r>
                      </m:sub>
                    </m:sSub>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𝒁</m:t>
                    </m:r>
                    <m:d>
                      <m:dPr>
                        <m:begChr m:val="["/>
                        <m:endChr m:val="]"/>
                        <m:ctrlPr>
                          <a:rPr lang="en-US" altLang="zh-CN" sz="2400" i="1" u="none" dirty="0">
                            <a:solidFill>
                              <a:schemeClr val="accent4">
                                <a:lumMod val="10000"/>
                              </a:schemeClr>
                            </a:solidFill>
                            <a:latin typeface="Cambria Math" panose="02040503050406030204" pitchFamily="18" charset="0"/>
                            <a:ea typeface="黑体" panose="02010609060101010101" pitchFamily="49" charset="-122"/>
                          </a:rPr>
                        </m:ctrlPr>
                      </m:dPr>
                      <m:e>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𝒕</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𝒊</m:t>
                        </m:r>
                      </m:e>
                    </m:d>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𝒁</m:t>
                    </m:r>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𝟐</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𝒕</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𝒊</m:t>
                    </m:r>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𝟏</m:t>
                    </m:r>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m:t>
                    </m:r>
                  </m:oMath>
                </a14:m>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450215" lvl="1" eaLnBrk="0" hangingPunct="0">
                  <a:lnSpc>
                    <a:spcPct val="120000"/>
                  </a:lnSpc>
                  <a:spcBef>
                    <a:spcPts val="600"/>
                  </a:spcBef>
                  <a:buClr>
                    <a:srgbClr val="FF0000"/>
                  </a:buClr>
                </a:pPr>
                <a:r>
                  <a:rPr lang="en-US" altLang="zh-CN" sz="2400" u="none" dirty="0">
                    <a:solidFill>
                      <a:schemeClr val="accent4">
                        <a:lumMod val="10000"/>
                      </a:schemeClr>
                    </a:solidFill>
                    <a:latin typeface="黑体" panose="02010609060101010101" pitchFamily="49" charset="-122"/>
                    <a:ea typeface="黑体" panose="02010609060101010101" pitchFamily="49" charset="-122"/>
                  </a:rPr>
                  <a:t>	   </a:t>
                </a:r>
                <a:r>
                  <a:rPr lang="zh-CN" altLang="en-US" sz="2400" u="none" dirty="0">
                    <a:solidFill>
                      <a:schemeClr val="accent4">
                        <a:lumMod val="10000"/>
                      </a:schemeClr>
                    </a:solidFill>
                    <a:latin typeface="黑体" panose="02010609060101010101" pitchFamily="49" charset="-122"/>
                    <a:ea typeface="黑体" panose="02010609060101010101" pitchFamily="49" charset="-122"/>
                  </a:rPr>
                  <a:t>若</a:t>
                </a:r>
                <a14:m>
                  <m:oMath xmlns:m="http://schemas.openxmlformats.org/officeDocument/2006/math">
                    <m:r>
                      <a:rPr lang="en-US" altLang="zh-CN" sz="2400" b="1" i="1" u="none" smtClean="0">
                        <a:solidFill>
                          <a:schemeClr val="accent4">
                            <a:lumMod val="10000"/>
                          </a:schemeClr>
                        </a:solidFill>
                        <a:latin typeface="Cambria Math" panose="02040503050406030204" pitchFamily="18" charset="0"/>
                        <a:ea typeface="黑体" panose="02010609060101010101" pitchFamily="49" charset="-122"/>
                      </a:rPr>
                      <m:t>𝑴</m:t>
                    </m:r>
                    <m:d>
                      <m:dPr>
                        <m:begChr m:val="["/>
                        <m:endChr m:val="]"/>
                        <m:ctrlPr>
                          <a:rPr lang="en-US" altLang="zh-CN" sz="2400" i="1" u="none" smtClean="0">
                            <a:solidFill>
                              <a:schemeClr val="accent4">
                                <a:lumMod val="10000"/>
                              </a:schemeClr>
                            </a:solidFill>
                            <a:latin typeface="Cambria Math" panose="02040503050406030204" pitchFamily="18" charset="0"/>
                            <a:ea typeface="黑体" panose="02010609060101010101" pitchFamily="49" charset="-122"/>
                          </a:rPr>
                        </m:ctrlPr>
                      </m:dPr>
                      <m:e>
                        <m:r>
                          <a:rPr lang="en-US" altLang="zh-CN" sz="2400" b="1" i="1" u="none" smtClean="0">
                            <a:solidFill>
                              <a:schemeClr val="accent4">
                                <a:lumMod val="10000"/>
                              </a:schemeClr>
                            </a:solidFill>
                            <a:latin typeface="Cambria Math" panose="02040503050406030204" pitchFamily="18" charset="0"/>
                            <a:ea typeface="黑体" panose="02010609060101010101" pitchFamily="49" charset="-122"/>
                          </a:rPr>
                          <m:t>𝒊</m:t>
                        </m:r>
                      </m:e>
                    </m:d>
                    <m:r>
                      <a:rPr lang="en-US" altLang="zh-CN" sz="2400" b="1" i="1" u="none" smtClean="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smtClean="0">
                        <a:solidFill>
                          <a:schemeClr val="accent4">
                            <a:lumMod val="10000"/>
                          </a:schemeClr>
                        </a:solidFill>
                        <a:latin typeface="Cambria Math" panose="02040503050406030204" pitchFamily="18" charset="0"/>
                        <a:ea typeface="黑体" panose="02010609060101010101" pitchFamily="49" charset="-122"/>
                      </a:rPr>
                      <m:t>𝟏</m:t>
                    </m:r>
                  </m:oMath>
                </a14:m>
                <a:r>
                  <a:rPr lang="en-US" altLang="zh-CN" sz="2400" u="none" dirty="0">
                    <a:solidFill>
                      <a:schemeClr val="accent4">
                        <a:lumMod val="10000"/>
                      </a:schemeClr>
                    </a:solidFill>
                    <a:latin typeface="黑体" panose="02010609060101010101" pitchFamily="49" charset="-122"/>
                    <a:ea typeface="黑体" panose="02010609060101010101" pitchFamily="49" charset="-122"/>
                  </a:rPr>
                  <a:t>, </a:t>
                </a:r>
                <a:r>
                  <a:rPr lang="zh-CN" altLang="en-US" sz="2400" u="none" dirty="0">
                    <a:solidFill>
                      <a:schemeClr val="accent4">
                        <a:lumMod val="10000"/>
                      </a:schemeClr>
                    </a:solidFill>
                    <a:latin typeface="黑体" panose="02010609060101010101" pitchFamily="49" charset="-122"/>
                    <a:ea typeface="黑体" panose="02010609060101010101" pitchFamily="49" charset="-122"/>
                  </a:rPr>
                  <a:t>则</a:t>
                </a:r>
                <a14:m>
                  <m:oMath xmlns:m="http://schemas.openxmlformats.org/officeDocument/2006/math">
                    <m:r>
                      <a:rPr lang="en-US" altLang="zh-CN" sz="2400" b="1" i="1" u="none" smtClean="0">
                        <a:solidFill>
                          <a:schemeClr val="accent4">
                            <a:lumMod val="10000"/>
                          </a:schemeClr>
                        </a:solidFill>
                        <a:latin typeface="Cambria Math" panose="02040503050406030204" pitchFamily="18" charset="0"/>
                        <a:ea typeface="黑体" panose="02010609060101010101" pitchFamily="49" charset="-122"/>
                      </a:rPr>
                      <m:t>𝑻</m:t>
                    </m:r>
                    <m:r>
                      <a:rPr lang="en-US" altLang="zh-CN" sz="2400" b="1" i="1" u="none" smtClean="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smtClean="0">
                        <a:solidFill>
                          <a:schemeClr val="accent4">
                            <a:lumMod val="10000"/>
                          </a:schemeClr>
                        </a:solidFill>
                        <a:latin typeface="Cambria Math" panose="02040503050406030204" pitchFamily="18" charset="0"/>
                        <a:ea typeface="黑体" panose="02010609060101010101" pitchFamily="49" charset="-122"/>
                      </a:rPr>
                      <m:t>𝑻</m:t>
                    </m:r>
                    <m:r>
                      <a:rPr lang="en-US" altLang="zh-CN" sz="2400" b="1" i="1" u="none" smtClean="0">
                        <a:solidFill>
                          <a:schemeClr val="accent4">
                            <a:lumMod val="10000"/>
                          </a:schemeClr>
                        </a:solidFill>
                        <a:latin typeface="Cambria Math" panose="02040503050406030204" pitchFamily="18" charset="0"/>
                        <a:ea typeface="Cambria Math" panose="02040503050406030204" pitchFamily="18" charset="0"/>
                      </a:rPr>
                      <m:t>⨁</m:t>
                    </m:r>
                    <m:sSub>
                      <m:sSubPr>
                        <m:ctrlPr>
                          <a:rPr lang="en-US" altLang="zh-CN" sz="2400" i="1" u="none" smtClean="0">
                            <a:solidFill>
                              <a:schemeClr val="accent4">
                                <a:lumMod val="10000"/>
                              </a:schemeClr>
                            </a:solidFill>
                            <a:latin typeface="Cambria Math" panose="02040503050406030204" pitchFamily="18" charset="0"/>
                            <a:ea typeface="Cambria Math" panose="02040503050406030204" pitchFamily="18" charset="0"/>
                          </a:rPr>
                        </m:ctrlPr>
                      </m:sSubPr>
                      <m:e>
                        <m:r>
                          <a:rPr lang="en-US" altLang="zh-CN" sz="2400" b="1" i="1" u="none" smtClean="0">
                            <a:solidFill>
                              <a:schemeClr val="accent4">
                                <a:lumMod val="10000"/>
                              </a:schemeClr>
                            </a:solidFill>
                            <a:latin typeface="Cambria Math" panose="02040503050406030204" pitchFamily="18" charset="0"/>
                            <a:ea typeface="Cambria Math" panose="02040503050406030204" pitchFamily="18" charset="0"/>
                          </a:rPr>
                          <m:t>𝒁</m:t>
                        </m:r>
                      </m:e>
                      <m:sub>
                        <m:r>
                          <a:rPr lang="en-US" altLang="zh-CN" sz="2400" b="1" i="1" u="none" smtClean="0">
                            <a:solidFill>
                              <a:schemeClr val="accent4">
                                <a:lumMod val="10000"/>
                              </a:schemeClr>
                            </a:solidFill>
                            <a:latin typeface="Cambria Math" panose="02040503050406030204" pitchFamily="18" charset="0"/>
                            <a:ea typeface="Cambria Math" panose="02040503050406030204" pitchFamily="18" charset="0"/>
                          </a:rPr>
                          <m:t>𝒊</m:t>
                        </m:r>
                      </m:sub>
                    </m:sSub>
                  </m:oMath>
                </a14:m>
                <a:endParaRPr lang="en-US" altLang="zh-CN" sz="2400" u="none" dirty="0">
                  <a:solidFill>
                    <a:schemeClr val="accent4">
                      <a:lumMod val="10000"/>
                    </a:schemeClr>
                  </a:solidFill>
                  <a:latin typeface="黑体" panose="02010609060101010101" pitchFamily="49" charset="-122"/>
                  <a:ea typeface="黑体" panose="02010609060101010101" pitchFamily="49" charset="-122"/>
                </a:endParaRPr>
              </a:p>
              <a:p>
                <a:pPr marL="450215" lvl="1" eaLnBrk="0" hangingPunct="0">
                  <a:lnSpc>
                    <a:spcPct val="120000"/>
                  </a:lnSpc>
                  <a:spcBef>
                    <a:spcPts val="600"/>
                  </a:spcBef>
                  <a:buClr>
                    <a:srgbClr val="FF0000"/>
                  </a:buClr>
                </a:pPr>
                <a:r>
                  <a:rPr lang="en-US" altLang="zh-CN" sz="2400" u="none" dirty="0">
                    <a:solidFill>
                      <a:schemeClr val="accent4">
                        <a:lumMod val="10000"/>
                      </a:schemeClr>
                    </a:solidFill>
                    <a:ea typeface="黑体" panose="02010609060101010101" pitchFamily="49" charset="-122"/>
                  </a:rPr>
                  <a:t>5. </a:t>
                </a:r>
                <a14:m>
                  <m:oMath xmlns:m="http://schemas.openxmlformats.org/officeDocument/2006/math">
                    <m:sSub>
                      <m:sSubPr>
                        <m:ctrlPr>
                          <a:rPr lang="en-US" altLang="zh-CN" sz="2400" i="1" u="none" dirty="0">
                            <a:solidFill>
                              <a:schemeClr val="accent4">
                                <a:lumMod val="10000"/>
                              </a:schemeClr>
                            </a:solidFill>
                            <a:latin typeface="Cambria Math" panose="02040503050406030204" pitchFamily="18" charset="0"/>
                            <a:ea typeface="黑体" panose="02010609060101010101" pitchFamily="49" charset="-122"/>
                          </a:rPr>
                        </m:ctrlPr>
                      </m:sSubPr>
                      <m:e>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𝒁</m:t>
                        </m:r>
                      </m:e>
                      <m:sub>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𝑳𝑬𝑵𝑮𝑻𝑯</m:t>
                        </m:r>
                      </m:sub>
                    </m:sSub>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𝒁</m:t>
                    </m:r>
                    <m:d>
                      <m:dPr>
                        <m:begChr m:val="["/>
                        <m:endChr m:val="]"/>
                        <m:ctrlPr>
                          <a:rPr lang="en-US" altLang="zh-CN" sz="2400" i="1" u="none" dirty="0">
                            <a:solidFill>
                              <a:schemeClr val="accent4">
                                <a:lumMod val="10000"/>
                              </a:schemeClr>
                            </a:solidFill>
                            <a:latin typeface="Cambria Math" panose="02040503050406030204" pitchFamily="18" charset="0"/>
                            <a:ea typeface="黑体" panose="02010609060101010101" pitchFamily="49" charset="-122"/>
                          </a:rPr>
                        </m:ctrlPr>
                      </m:dPr>
                      <m:e>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𝒕</m:t>
                        </m:r>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𝑳𝑬𝑵𝑮𝑻𝑯</m:t>
                        </m:r>
                      </m:e>
                    </m:d>
                    <m:r>
                      <a:rPr lang="en-US" altLang="zh-CN" sz="2400" b="1" i="1" u="none" dirty="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𝒁</m:t>
                    </m:r>
                    <m:r>
                      <a:rPr lang="en-US" altLang="zh-CN" sz="2400" i="1" u="none" dirty="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𝟐</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𝒕</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dirty="0" smtClean="0">
                        <a:solidFill>
                          <a:schemeClr val="accent4">
                            <a:lumMod val="10000"/>
                          </a:schemeClr>
                        </a:solidFill>
                        <a:latin typeface="Cambria Math" panose="02040503050406030204" pitchFamily="18" charset="0"/>
                        <a:ea typeface="黑体" panose="02010609060101010101" pitchFamily="49" charset="-122"/>
                      </a:rPr>
                      <m:t>𝑳𝑬𝑵𝑮𝑻𝑯</m:t>
                    </m:r>
                    <m:r>
                      <a:rPr lang="en-US" altLang="zh-CN" sz="2400" i="1" u="none" dirty="0">
                        <a:solidFill>
                          <a:schemeClr val="accent4">
                            <a:lumMod val="10000"/>
                          </a:schemeClr>
                        </a:solidFill>
                        <a:latin typeface="Cambria Math" panose="02040503050406030204" pitchFamily="18" charset="0"/>
                        <a:ea typeface="黑体" panose="02010609060101010101" pitchFamily="49" charset="-122"/>
                      </a:rPr>
                      <m:t>−</m:t>
                    </m:r>
                    <m:r>
                      <a:rPr lang="en-US" altLang="zh-CN" sz="2400" i="1" u="none" dirty="0">
                        <a:solidFill>
                          <a:schemeClr val="accent4">
                            <a:lumMod val="10000"/>
                          </a:schemeClr>
                        </a:solidFill>
                        <a:latin typeface="Cambria Math" panose="02040503050406030204" pitchFamily="18" charset="0"/>
                        <a:ea typeface="黑体" panose="02010609060101010101" pitchFamily="49" charset="-122"/>
                      </a:rPr>
                      <m:t>𝟏</m:t>
                    </m:r>
                    <m:r>
                      <a:rPr lang="en-US" altLang="zh-CN" sz="2400" i="1" u="none" dirty="0">
                        <a:solidFill>
                          <a:schemeClr val="accent4">
                            <a:lumMod val="10000"/>
                          </a:schemeClr>
                        </a:solidFill>
                        <a:latin typeface="Cambria Math" panose="02040503050406030204" pitchFamily="18" charset="0"/>
                        <a:ea typeface="黑体" panose="02010609060101010101" pitchFamily="49" charset="-122"/>
                      </a:rPr>
                      <m:t>])</m:t>
                    </m:r>
                  </m:oMath>
                </a14:m>
                <a:endParaRPr lang="en-US" altLang="zh-CN" sz="2400" u="none" dirty="0">
                  <a:solidFill>
                    <a:schemeClr val="accent4">
                      <a:lumMod val="10000"/>
                    </a:schemeClr>
                  </a:solidFill>
                  <a:latin typeface="Cambria Math" panose="02040503050406030204" pitchFamily="18" charset="0"/>
                  <a:ea typeface="黑体" panose="02010609060101010101" pitchFamily="49" charset="-122"/>
                </a:endParaRPr>
              </a:p>
              <a:p>
                <a:pPr marL="450215" lvl="1" eaLnBrk="0" hangingPunct="0">
                  <a:lnSpc>
                    <a:spcPct val="120000"/>
                  </a:lnSpc>
                  <a:spcBef>
                    <a:spcPts val="600"/>
                  </a:spcBef>
                  <a:buClr>
                    <a:srgbClr val="FF0000"/>
                  </a:buClr>
                </a:pPr>
                <a:r>
                  <a:rPr lang="en-US" altLang="zh-CN" sz="2400" u="none" dirty="0">
                    <a:solidFill>
                      <a:schemeClr val="accent4">
                        <a:lumMod val="10000"/>
                      </a:schemeClr>
                    </a:solidFill>
                    <a:ea typeface="黑体" panose="02010609060101010101" pitchFamily="49" charset="-122"/>
                  </a:rPr>
                  <a:t>6. </a:t>
                </a:r>
                <a14:m>
                  <m:oMath xmlns:m="http://schemas.openxmlformats.org/officeDocument/2006/math">
                    <m:r>
                      <a:rPr lang="en-US" altLang="zh-CN" sz="2400" b="1" i="1" u="none" smtClean="0">
                        <a:solidFill>
                          <a:schemeClr val="accent4">
                            <a:lumMod val="10000"/>
                          </a:schemeClr>
                        </a:solidFill>
                        <a:latin typeface="Cambria Math" panose="02040503050406030204" pitchFamily="18" charset="0"/>
                        <a:ea typeface="黑体" panose="02010609060101010101" pitchFamily="49" charset="-122"/>
                      </a:rPr>
                      <m:t>𝑴𝑨𝑪</m:t>
                    </m:r>
                    <m:r>
                      <a:rPr lang="en-US" altLang="zh-CN" sz="2400" b="1" i="1" u="none" smtClean="0">
                        <a:solidFill>
                          <a:schemeClr val="accent4">
                            <a:lumMod val="10000"/>
                          </a:schemeClr>
                        </a:solidFill>
                        <a:latin typeface="Cambria Math" panose="02040503050406030204" pitchFamily="18" charset="0"/>
                        <a:ea typeface="黑体" panose="02010609060101010101" pitchFamily="49" charset="-122"/>
                      </a:rPr>
                      <m:t>=</m:t>
                    </m:r>
                    <m:r>
                      <a:rPr lang="en-US" altLang="zh-CN" sz="2400" b="1" i="1" u="none" smtClean="0">
                        <a:solidFill>
                          <a:schemeClr val="accent4">
                            <a:lumMod val="10000"/>
                          </a:schemeClr>
                        </a:solidFill>
                        <a:latin typeface="Cambria Math" panose="02040503050406030204" pitchFamily="18" charset="0"/>
                        <a:ea typeface="黑体" panose="02010609060101010101" pitchFamily="49" charset="-122"/>
                      </a:rPr>
                      <m:t>𝑻</m:t>
                    </m:r>
                    <m:r>
                      <a:rPr lang="en-US" altLang="zh-CN" sz="2400" b="1" i="1" u="none" smtClean="0">
                        <a:solidFill>
                          <a:schemeClr val="accent4">
                            <a:lumMod val="10000"/>
                          </a:schemeClr>
                        </a:solidFill>
                        <a:latin typeface="Cambria Math" panose="02040503050406030204" pitchFamily="18" charset="0"/>
                        <a:ea typeface="Cambria Math" panose="02040503050406030204" pitchFamily="18" charset="0"/>
                      </a:rPr>
                      <m:t>⨁</m:t>
                    </m:r>
                    <m:sSub>
                      <m:sSubPr>
                        <m:ctrlPr>
                          <a:rPr lang="en-US" altLang="zh-CN" sz="2400" b="1" i="1" u="none" smtClean="0">
                            <a:solidFill>
                              <a:schemeClr val="accent4">
                                <a:lumMod val="10000"/>
                              </a:schemeClr>
                            </a:solidFill>
                            <a:latin typeface="Cambria Math" panose="02040503050406030204" pitchFamily="18" charset="0"/>
                            <a:ea typeface="Cambria Math" panose="02040503050406030204" pitchFamily="18" charset="0"/>
                          </a:rPr>
                        </m:ctrlPr>
                      </m:sSubPr>
                      <m:e>
                        <m:r>
                          <a:rPr lang="en-US" altLang="zh-CN" sz="2400" b="1" i="1" u="none" smtClean="0">
                            <a:solidFill>
                              <a:schemeClr val="accent4">
                                <a:lumMod val="10000"/>
                              </a:schemeClr>
                            </a:solidFill>
                            <a:latin typeface="Cambria Math" panose="02040503050406030204" pitchFamily="18" charset="0"/>
                            <a:ea typeface="Cambria Math" panose="02040503050406030204" pitchFamily="18" charset="0"/>
                          </a:rPr>
                          <m:t>𝒁</m:t>
                        </m:r>
                      </m:e>
                      <m:sub>
                        <m:r>
                          <a:rPr lang="en-US" altLang="zh-CN" sz="2400" b="1" i="1" u="none" smtClean="0">
                            <a:solidFill>
                              <a:schemeClr val="accent4">
                                <a:lumMod val="10000"/>
                              </a:schemeClr>
                            </a:solidFill>
                            <a:latin typeface="Cambria Math" panose="02040503050406030204" pitchFamily="18" charset="0"/>
                            <a:ea typeface="Cambria Math" panose="02040503050406030204" pitchFamily="18" charset="0"/>
                          </a:rPr>
                          <m:t>𝑳𝑬𝑵𝑮𝑻𝑯</m:t>
                        </m:r>
                      </m:sub>
                    </m:sSub>
                  </m:oMath>
                </a14:m>
                <a:endParaRPr lang="en-US" altLang="zh-CN" sz="2400" u="none" dirty="0">
                  <a:solidFill>
                    <a:schemeClr val="accent4">
                      <a:lumMod val="10000"/>
                    </a:schemeClr>
                  </a:solidFill>
                  <a:latin typeface="Cambria Math" panose="02040503050406030204" pitchFamily="18" charset="0"/>
                  <a:ea typeface="黑体" panose="02010609060101010101" pitchFamily="49" charset="-122"/>
                </a:endParaRPr>
              </a:p>
            </p:txBody>
          </p:sp>
        </mc:Choice>
        <mc:Fallback>
          <p:sp>
            <p:nvSpPr>
              <p:cNvPr id="3" name="矩形 2"/>
              <p:cNvSpPr>
                <a:spLocks noRot="1" noChangeAspect="1" noMove="1" noResize="1" noEditPoints="1" noAdjustHandles="1" noChangeArrowheads="1" noChangeShapeType="1" noTextEdit="1"/>
              </p:cNvSpPr>
              <p:nvPr/>
            </p:nvSpPr>
            <p:spPr>
              <a:xfrm>
                <a:off x="-138884" y="1687998"/>
                <a:ext cx="8820980" cy="4099584"/>
              </a:xfrm>
              <a:prstGeom prst="rect">
                <a:avLst/>
              </a:prstGeom>
              <a:blipFill rotWithShape="1">
                <a:blip r:embed="rId1"/>
                <a:stretch>
                  <a:fillRect l="5" t="-4" r="4" b="5"/>
                </a:stretch>
              </a:blipFill>
            </p:spPr>
            <p:txBody>
              <a:bodyPr/>
              <a:lstStyle/>
              <a:p>
                <a:r>
                  <a:rPr lang="zh-CN" alt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259632" y="1520788"/>
            <a:ext cx="4626550" cy="5083762"/>
          </a:xfrm>
          <a:prstGeom prst="rect">
            <a:avLst/>
          </a:prstGeom>
        </p:spPr>
      </p:pic>
      <p:sp>
        <p:nvSpPr>
          <p:cNvPr id="4" name="矩形 3"/>
          <p:cNvSpPr/>
          <p:nvPr/>
        </p:nvSpPr>
        <p:spPr>
          <a:xfrm>
            <a:off x="262800" y="1061288"/>
            <a:ext cx="8017612" cy="626710"/>
          </a:xfrm>
          <a:prstGeom prst="rect">
            <a:avLst/>
          </a:prstGeom>
        </p:spPr>
        <p:txBody>
          <a:bodyPr wrap="square">
            <a:spAutoFit/>
          </a:bodyPr>
          <a:lstStyle/>
          <a:p>
            <a:pPr marL="0" lvl="2" eaLnBrk="0" hangingPunct="0">
              <a:lnSpc>
                <a:spcPct val="120000"/>
              </a:lnSpc>
              <a:spcBef>
                <a:spcPts val="600"/>
              </a:spcBef>
              <a:spcAft>
                <a:spcPts val="1800"/>
              </a:spcAft>
              <a:buClr>
                <a:schemeClr val="hlink"/>
              </a:buClr>
              <a:buSzPct val="90000"/>
            </a:pPr>
            <a:r>
              <a:rPr lang="zh-CN" altLang="en-US" sz="3200" u="none" dirty="0">
                <a:solidFill>
                  <a:srgbClr val="FF0000"/>
                </a:solidFill>
                <a:ea typeface="黑体" panose="02010609060101010101" pitchFamily="49" charset="-122"/>
              </a:rPr>
              <a:t>在</a:t>
            </a:r>
            <a:r>
              <a:rPr lang="en-US" altLang="zh-CN" sz="3200" u="none" dirty="0">
                <a:solidFill>
                  <a:srgbClr val="FF0000"/>
                </a:solidFill>
                <a:ea typeface="黑体" panose="02010609060101010101" pitchFamily="49" charset="-122"/>
              </a:rPr>
              <a:t>ZUC-256</a:t>
            </a:r>
            <a:r>
              <a:rPr lang="zh-CN" altLang="en-US" sz="3200" u="none" dirty="0">
                <a:solidFill>
                  <a:srgbClr val="FF0000"/>
                </a:solidFill>
                <a:ea typeface="黑体" panose="02010609060101010101" pitchFamily="49" charset="-122"/>
              </a:rPr>
              <a:t>消息认证码生成阶段</a:t>
            </a:r>
            <a:endParaRPr lang="zh-CN" altLang="en-US" sz="3200" u="none" dirty="0">
              <a:solidFill>
                <a:srgbClr val="FF0000"/>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800" y="1061288"/>
            <a:ext cx="8017612" cy="626710"/>
          </a:xfrm>
          <a:prstGeom prst="rect">
            <a:avLst/>
          </a:prstGeom>
        </p:spPr>
        <p:txBody>
          <a:bodyPr wrap="square">
            <a:spAutoFit/>
          </a:bodyPr>
          <a:lstStyle/>
          <a:p>
            <a:pPr marL="0" lvl="2" eaLnBrk="0" hangingPunct="0">
              <a:lnSpc>
                <a:spcPct val="120000"/>
              </a:lnSpc>
              <a:spcBef>
                <a:spcPts val="600"/>
              </a:spcBef>
              <a:spcAft>
                <a:spcPts val="1800"/>
              </a:spcAft>
              <a:buClr>
                <a:schemeClr val="hlink"/>
              </a:buClr>
              <a:buSzPct val="90000"/>
            </a:pPr>
            <a:r>
              <a:rPr lang="zh-CN" altLang="en-US" sz="3200" u="none" dirty="0">
                <a:solidFill>
                  <a:srgbClr val="FF0000"/>
                </a:solidFill>
                <a:ea typeface="黑体" panose="02010609060101010101" pitchFamily="49" charset="-122"/>
              </a:rPr>
              <a:t>在</a:t>
            </a:r>
            <a:r>
              <a:rPr lang="en-US" altLang="zh-CN" sz="3200" u="none" dirty="0">
                <a:solidFill>
                  <a:srgbClr val="FF0000"/>
                </a:solidFill>
                <a:ea typeface="黑体" panose="02010609060101010101" pitchFamily="49" charset="-122"/>
              </a:rPr>
              <a:t>ZUC-256</a:t>
            </a:r>
            <a:r>
              <a:rPr lang="zh-CN" altLang="en-US" sz="3200" u="none" dirty="0">
                <a:solidFill>
                  <a:srgbClr val="FF0000"/>
                </a:solidFill>
                <a:ea typeface="黑体" panose="02010609060101010101" pitchFamily="49" charset="-122"/>
              </a:rPr>
              <a:t>消息认证码生成阶段</a:t>
            </a:r>
            <a:endParaRPr lang="zh-CN" altLang="en-US" sz="3200" u="none" dirty="0">
              <a:solidFill>
                <a:srgbClr val="FF0000"/>
              </a:solidFill>
              <a:ea typeface="黑体" panose="02010609060101010101" pitchFamily="49" charset="-122"/>
            </a:endParaRPr>
          </a:p>
        </p:txBody>
      </p:sp>
      <p:pic>
        <p:nvPicPr>
          <p:cNvPr id="7" name="图片 6"/>
          <p:cNvPicPr>
            <a:picLocks noChangeAspect="1"/>
          </p:cNvPicPr>
          <p:nvPr/>
        </p:nvPicPr>
        <p:blipFill>
          <a:blip r:embed="rId1"/>
          <a:stretch>
            <a:fillRect/>
          </a:stretch>
        </p:blipFill>
        <p:spPr>
          <a:xfrm>
            <a:off x="791580" y="1687998"/>
            <a:ext cx="7065013" cy="47408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a:xfrm>
            <a:off x="2231740" y="2276872"/>
            <a:ext cx="4856231" cy="581025"/>
            <a:chOff x="1375683" y="2060848"/>
            <a:chExt cx="4856231" cy="581025"/>
          </a:xfrm>
        </p:grpSpPr>
        <p:sp>
          <p:nvSpPr>
            <p:cNvPr id="29" name="Rectangle 4"/>
            <p:cNvSpPr>
              <a:spLocks noChangeArrowheads="1"/>
            </p:cNvSpPr>
            <p:nvPr/>
          </p:nvSpPr>
          <p:spPr bwMode="auto">
            <a:xfrm>
              <a:off x="1375683" y="2060848"/>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一</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sp>
          <p:nvSpPr>
            <p:cNvPr id="32" name="AutoShape 5"/>
            <p:cNvSpPr>
              <a:spLocks noChangeArrowheads="1"/>
            </p:cNvSpPr>
            <p:nvPr/>
          </p:nvSpPr>
          <p:spPr bwMode="auto">
            <a:xfrm>
              <a:off x="2229470" y="2060848"/>
              <a:ext cx="4002444" cy="581025"/>
            </a:xfrm>
            <a:prstGeom prst="roundRect">
              <a:avLst>
                <a:gd name="adj" fmla="val 0"/>
              </a:avLst>
            </a:prstGeom>
            <a:noFill/>
            <a:ln w="3175">
              <a:solidFill>
                <a:srgbClr val="C0C0C0"/>
              </a:solidFill>
              <a:round/>
            </a:ln>
          </p:spPr>
          <p:txBody>
            <a:bodyPr anchor="ctr"/>
            <a:lstStyle/>
            <a:p>
              <a:pPr>
                <a:defRPr/>
              </a:pPr>
              <a:r>
                <a:rPr lang="zh-CN" altLang="en-US" sz="3200" u="none" kern="0" dirty="0">
                  <a:solidFill>
                    <a:srgbClr val="000000"/>
                  </a:solidFill>
                  <a:latin typeface="黑体" panose="02010609060101010101" pitchFamily="49" charset="-122"/>
                  <a:ea typeface="黑体" panose="02010609060101010101" pitchFamily="49" charset="-122"/>
                </a:rPr>
                <a:t>序列密码概述</a:t>
              </a:r>
              <a:endParaRPr lang="zh-CN" altLang="en-US" sz="3200" u="none" kern="0" dirty="0">
                <a:solidFill>
                  <a:srgbClr val="000000"/>
                </a:solidFill>
                <a:latin typeface="黑体" panose="02010609060101010101" pitchFamily="49" charset="-122"/>
                <a:ea typeface="黑体" panose="02010609060101010101" pitchFamily="49" charset="-122"/>
              </a:endParaRPr>
            </a:p>
          </p:txBody>
        </p:sp>
      </p:grpSp>
      <p:grpSp>
        <p:nvGrpSpPr>
          <p:cNvPr id="3" name="组合 43"/>
          <p:cNvGrpSpPr/>
          <p:nvPr/>
        </p:nvGrpSpPr>
        <p:grpSpPr>
          <a:xfrm>
            <a:off x="2231740" y="3164826"/>
            <a:ext cx="4819717" cy="581025"/>
            <a:chOff x="1375683" y="4149080"/>
            <a:chExt cx="4819717" cy="581025"/>
          </a:xfrm>
        </p:grpSpPr>
        <p:sp>
          <p:nvSpPr>
            <p:cNvPr id="38" name="AutoShape 7"/>
            <p:cNvSpPr>
              <a:spLocks noChangeArrowheads="1"/>
            </p:cNvSpPr>
            <p:nvPr/>
          </p:nvSpPr>
          <p:spPr bwMode="auto">
            <a:xfrm>
              <a:off x="2229469" y="4149080"/>
              <a:ext cx="3965931" cy="581025"/>
            </a:xfrm>
            <a:prstGeom prst="roundRect">
              <a:avLst>
                <a:gd name="adj" fmla="val 0"/>
              </a:avLst>
            </a:prstGeom>
            <a:noFill/>
            <a:ln w="3175">
              <a:solidFill>
                <a:srgbClr val="C0C0C0"/>
              </a:solidFill>
              <a:round/>
            </a:ln>
          </p:spPr>
          <p:txBody>
            <a:bodyPr anchor="ctr"/>
            <a:lstStyle/>
            <a:p>
              <a:r>
                <a:rPr lang="zh-CN" altLang="en-US" sz="3200" u="none" dirty="0">
                  <a:solidFill>
                    <a:srgbClr val="000000"/>
                  </a:solidFill>
                  <a:ea typeface="黑体" panose="02010609060101010101" pitchFamily="49" charset="-122"/>
                </a:rPr>
                <a:t>线性反馈移位寄存器</a:t>
              </a:r>
              <a:endParaRPr lang="zh-CN" altLang="en-US" sz="3200" u="none" dirty="0">
                <a:solidFill>
                  <a:srgbClr val="000000"/>
                </a:solidFill>
                <a:ea typeface="黑体" panose="02010609060101010101" pitchFamily="49" charset="-122"/>
              </a:endParaRPr>
            </a:p>
          </p:txBody>
        </p:sp>
        <p:sp>
          <p:nvSpPr>
            <p:cNvPr id="39" name="Rectangle 8"/>
            <p:cNvSpPr>
              <a:spLocks noChangeArrowheads="1"/>
            </p:cNvSpPr>
            <p:nvPr/>
          </p:nvSpPr>
          <p:spPr bwMode="auto">
            <a:xfrm>
              <a:off x="1375683" y="4149080"/>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二</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
        <p:nvSpPr>
          <p:cNvPr id="40" name="矩形 39"/>
          <p:cNvSpPr/>
          <p:nvPr/>
        </p:nvSpPr>
        <p:spPr>
          <a:xfrm>
            <a:off x="3405767" y="1268760"/>
            <a:ext cx="2371162" cy="707886"/>
          </a:xfrm>
          <a:prstGeom prst="rect">
            <a:avLst/>
          </a:prstGeom>
          <a:ln>
            <a:noFill/>
          </a:ln>
        </p:spPr>
        <p:txBody>
          <a:bodyPr wrap="none">
            <a:spAutoFit/>
          </a:bodyPr>
          <a:lstStyle/>
          <a:p>
            <a:r>
              <a:rPr lang="zh-CN" altLang="en-US" sz="4000" b="1" u="none" dirty="0">
                <a:solidFill>
                  <a:srgbClr val="008000"/>
                </a:solidFill>
                <a:latin typeface="方正大黑简体" pitchFamily="65" charset="-122"/>
                <a:ea typeface="方正大黑简体" pitchFamily="65" charset="-122"/>
              </a:rPr>
              <a:t>主要内容</a:t>
            </a:r>
            <a:r>
              <a:rPr lang="en-US" altLang="zh-CN" sz="4000" b="1" u="none" dirty="0">
                <a:solidFill>
                  <a:srgbClr val="008000"/>
                </a:solidFill>
                <a:latin typeface="方正大黑简体" pitchFamily="65" charset="-122"/>
                <a:ea typeface="方正大黑简体" pitchFamily="65" charset="-122"/>
              </a:rPr>
              <a:t> </a:t>
            </a:r>
            <a:endParaRPr lang="en-US" altLang="zh-CN" sz="4000" b="1" u="none" dirty="0">
              <a:solidFill>
                <a:srgbClr val="008000"/>
              </a:solidFill>
              <a:latin typeface="方正大黑简体" pitchFamily="65" charset="-122"/>
              <a:ea typeface="方正大黑简体" pitchFamily="65" charset="-122"/>
            </a:endParaRPr>
          </a:p>
        </p:txBody>
      </p:sp>
      <p:grpSp>
        <p:nvGrpSpPr>
          <p:cNvPr id="4" name="组合 47"/>
          <p:cNvGrpSpPr/>
          <p:nvPr/>
        </p:nvGrpSpPr>
        <p:grpSpPr>
          <a:xfrm>
            <a:off x="2231740" y="4052780"/>
            <a:ext cx="4819715" cy="581025"/>
            <a:chOff x="1375683" y="4149080"/>
            <a:chExt cx="4819715" cy="581025"/>
          </a:xfrm>
        </p:grpSpPr>
        <p:sp>
          <p:nvSpPr>
            <p:cNvPr id="42" name="AutoShape 7"/>
            <p:cNvSpPr>
              <a:spLocks noChangeArrowheads="1"/>
            </p:cNvSpPr>
            <p:nvPr/>
          </p:nvSpPr>
          <p:spPr bwMode="auto">
            <a:xfrm>
              <a:off x="2229469" y="4149080"/>
              <a:ext cx="3965929" cy="581025"/>
            </a:xfrm>
            <a:prstGeom prst="roundRect">
              <a:avLst>
                <a:gd name="adj" fmla="val 0"/>
              </a:avLst>
            </a:prstGeom>
            <a:noFill/>
            <a:ln w="3175">
              <a:solidFill>
                <a:srgbClr val="C0C0C0"/>
              </a:solidFill>
              <a:round/>
            </a:ln>
          </p:spPr>
          <p:txBody>
            <a:bodyPr anchor="ctr"/>
            <a:lstStyle/>
            <a:p>
              <a:r>
                <a:rPr lang="zh-CN" altLang="en-US" sz="3200" u="none" dirty="0">
                  <a:solidFill>
                    <a:srgbClr val="000000"/>
                  </a:solidFill>
                  <a:latin typeface="黑体" panose="02010609060101010101" pitchFamily="49" charset="-122"/>
                  <a:ea typeface="黑体" panose="02010609060101010101" pitchFamily="49" charset="-122"/>
                </a:rPr>
                <a:t>祖冲之序列密码算法</a:t>
              </a:r>
              <a:endParaRPr lang="zh-CN" altLang="en-US" sz="3200" u="none" dirty="0">
                <a:solidFill>
                  <a:srgbClr val="000000"/>
                </a:solidFill>
                <a:latin typeface="黑体" panose="02010609060101010101" pitchFamily="49" charset="-122"/>
                <a:ea typeface="黑体" panose="02010609060101010101" pitchFamily="49" charset="-122"/>
              </a:endParaRPr>
            </a:p>
          </p:txBody>
        </p:sp>
        <p:sp>
          <p:nvSpPr>
            <p:cNvPr id="43" name="Rectangle 8"/>
            <p:cNvSpPr>
              <a:spLocks noChangeArrowheads="1"/>
            </p:cNvSpPr>
            <p:nvPr/>
          </p:nvSpPr>
          <p:spPr bwMode="auto">
            <a:xfrm>
              <a:off x="1375683" y="4149080"/>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三</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grpSp>
        <p:nvGrpSpPr>
          <p:cNvPr id="5" name="组合 47"/>
          <p:cNvGrpSpPr/>
          <p:nvPr/>
        </p:nvGrpSpPr>
        <p:grpSpPr>
          <a:xfrm>
            <a:off x="2231740" y="4940734"/>
            <a:ext cx="4819715" cy="581025"/>
            <a:chOff x="1375683" y="4149080"/>
            <a:chExt cx="4819715" cy="581025"/>
          </a:xfrm>
        </p:grpSpPr>
        <p:sp>
          <p:nvSpPr>
            <p:cNvPr id="6" name="AutoShape 7"/>
            <p:cNvSpPr>
              <a:spLocks noChangeArrowheads="1"/>
            </p:cNvSpPr>
            <p:nvPr/>
          </p:nvSpPr>
          <p:spPr bwMode="auto">
            <a:xfrm>
              <a:off x="2229469" y="4149080"/>
              <a:ext cx="3965929" cy="581025"/>
            </a:xfrm>
            <a:prstGeom prst="roundRect">
              <a:avLst>
                <a:gd name="adj" fmla="val 0"/>
              </a:avLst>
            </a:prstGeom>
            <a:noFill/>
            <a:ln w="3175">
              <a:solidFill>
                <a:srgbClr val="C0C0C0"/>
              </a:solidFill>
              <a:round/>
            </a:ln>
          </p:spPr>
          <p:txBody>
            <a:bodyPr anchor="ctr"/>
            <a:lstStyle/>
            <a:p>
              <a:r>
                <a:rPr lang="en-US" altLang="zh-CN" sz="3200" u="none">
                  <a:solidFill>
                    <a:srgbClr val="FF0000"/>
                  </a:solidFill>
                  <a:ea typeface="黑体" panose="02010609060101010101" pitchFamily="49" charset="-122"/>
                </a:rPr>
                <a:t>Trivium</a:t>
              </a:r>
              <a:r>
                <a:rPr lang="zh-CN" altLang="en-US" sz="3200" u="none" dirty="0">
                  <a:solidFill>
                    <a:srgbClr val="FF0000"/>
                  </a:solidFill>
                  <a:latin typeface="黑体" panose="02010609060101010101" pitchFamily="49" charset="-122"/>
                  <a:ea typeface="黑体" panose="02010609060101010101" pitchFamily="49" charset="-122"/>
                </a:rPr>
                <a:t>算法</a:t>
              </a:r>
              <a:endParaRPr lang="zh-CN" altLang="en-US" sz="3200" u="none" dirty="0">
                <a:solidFill>
                  <a:srgbClr val="FF0000"/>
                </a:solidFill>
                <a:latin typeface="黑体" panose="02010609060101010101" pitchFamily="49" charset="-122"/>
                <a:ea typeface="黑体" panose="02010609060101010101" pitchFamily="49" charset="-122"/>
              </a:endParaRPr>
            </a:p>
          </p:txBody>
        </p:sp>
        <p:sp>
          <p:nvSpPr>
            <p:cNvPr id="7" name="Rectangle 8"/>
            <p:cNvSpPr>
              <a:spLocks noChangeArrowheads="1"/>
            </p:cNvSpPr>
            <p:nvPr/>
          </p:nvSpPr>
          <p:spPr bwMode="auto">
            <a:xfrm>
              <a:off x="1375683" y="4149080"/>
              <a:ext cx="744250" cy="574675"/>
            </a:xfrm>
            <a:prstGeom prst="rect">
              <a:avLst/>
            </a:prstGeom>
            <a:solidFill>
              <a:srgbClr val="008000"/>
            </a:solidFill>
            <a:ln w="9525">
              <a:noFill/>
              <a:miter lim="800000"/>
            </a:ln>
          </p:spPr>
          <p:txBody>
            <a:bodyPr wrap="none" anchor="ctr"/>
            <a:lstStyle/>
            <a:p>
              <a:pPr algn="ctr">
                <a:defRPr/>
              </a:pPr>
              <a:r>
                <a:rPr lang="zh-CN" altLang="en-US"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四</a:t>
              </a:r>
              <a:endParaRPr lang="en-US" altLang="zh-CN" sz="3200" u="none"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503548" y="1124744"/>
            <a:ext cx="8229600" cy="4824000"/>
          </a:xfrm>
        </p:spPr>
        <p:txBody>
          <a:bodyPr/>
          <a:lstStyle/>
          <a:p>
            <a:r>
              <a:rPr lang="zh-CN" altLang="en-US" dirty="0"/>
              <a:t>典型序列密码算法</a:t>
            </a:r>
            <a:endParaRPr lang="en-US" altLang="zh-CN" dirty="0"/>
          </a:p>
          <a:p>
            <a:pPr lvl="1">
              <a:buClr>
                <a:srgbClr val="FF0000"/>
              </a:buClr>
            </a:pPr>
            <a:r>
              <a:rPr lang="en-US" altLang="zh-CN" dirty="0"/>
              <a:t>NESSIE</a:t>
            </a:r>
            <a:r>
              <a:rPr lang="zh-CN" altLang="en-US" dirty="0"/>
              <a:t>工程（</a:t>
            </a:r>
            <a:r>
              <a:rPr lang="en-US" altLang="zh-CN" dirty="0"/>
              <a:t>2000-2003</a:t>
            </a:r>
            <a:r>
              <a:rPr lang="zh-CN" altLang="en-US" dirty="0"/>
              <a:t>）</a:t>
            </a:r>
            <a:endParaRPr lang="en-US" altLang="zh-CN" dirty="0"/>
          </a:p>
          <a:p>
            <a:pPr lvl="2">
              <a:buClr>
                <a:srgbClr val="FF0000"/>
              </a:buClr>
            </a:pPr>
            <a:r>
              <a:rPr lang="zh-CN" altLang="en-US" dirty="0"/>
              <a:t>所有提交的</a:t>
            </a:r>
            <a:r>
              <a:rPr lang="en-US" altLang="zh-CN" dirty="0"/>
              <a:t>6</a:t>
            </a:r>
            <a:r>
              <a:rPr lang="zh-CN" altLang="en-US" dirty="0"/>
              <a:t>个流密码均安全性存在问题</a:t>
            </a:r>
            <a:endParaRPr lang="en-US" altLang="zh-CN" dirty="0"/>
          </a:p>
          <a:p>
            <a:pPr lvl="1">
              <a:buClr>
                <a:srgbClr val="FF0000"/>
              </a:buClr>
            </a:pPr>
            <a:r>
              <a:rPr lang="en-US" altLang="zh-CN"/>
              <a:t>eStream</a:t>
            </a:r>
            <a:r>
              <a:rPr lang="zh-CN" altLang="en-US" dirty="0"/>
              <a:t>工程（</a:t>
            </a:r>
            <a:r>
              <a:rPr lang="en-US" altLang="zh-CN" dirty="0"/>
              <a:t>2004-2008</a:t>
            </a:r>
            <a:r>
              <a:rPr lang="zh-CN" altLang="en-US" dirty="0"/>
              <a:t>）</a:t>
            </a:r>
            <a:endParaRPr lang="en-US" altLang="zh-CN" dirty="0"/>
          </a:p>
          <a:p>
            <a:pPr lvl="2"/>
            <a:r>
              <a:rPr lang="zh-CN" altLang="en-US" dirty="0"/>
              <a:t>面向硬件实现：</a:t>
            </a:r>
            <a:r>
              <a:rPr lang="en-US" altLang="zh-CN" dirty="0"/>
              <a:t>Grain v1</a:t>
            </a:r>
            <a:r>
              <a:rPr lang="zh-CN" altLang="en-US" dirty="0"/>
              <a:t>、</a:t>
            </a:r>
            <a:r>
              <a:rPr lang="en-US" altLang="zh-CN"/>
              <a:t>MICKEY2.0</a:t>
            </a:r>
            <a:r>
              <a:rPr lang="zh-CN" altLang="en-US"/>
              <a:t>、</a:t>
            </a:r>
            <a:r>
              <a:rPr lang="en-US" altLang="zh-CN">
                <a:solidFill>
                  <a:srgbClr val="FF0000"/>
                </a:solidFill>
              </a:rPr>
              <a:t>Trivium</a:t>
            </a:r>
            <a:r>
              <a:rPr lang="en-US" altLang="zh-CN" dirty="0"/>
              <a:t>; </a:t>
            </a:r>
            <a:endParaRPr lang="en-US" altLang="zh-CN" dirty="0"/>
          </a:p>
          <a:p>
            <a:pPr lvl="2"/>
            <a:r>
              <a:rPr lang="zh-CN" altLang="en-US" dirty="0"/>
              <a:t>面向软件实现：</a:t>
            </a:r>
            <a:r>
              <a:rPr lang="en-US" altLang="zh-CN" dirty="0"/>
              <a:t>HC-128</a:t>
            </a:r>
            <a:r>
              <a:rPr lang="zh-CN" altLang="en-US"/>
              <a:t>、</a:t>
            </a:r>
            <a:r>
              <a:rPr lang="en-US" altLang="zh-CN"/>
              <a:t>Rabbit</a:t>
            </a:r>
            <a:r>
              <a:rPr lang="zh-CN" altLang="en-US"/>
              <a:t>、</a:t>
            </a:r>
            <a:r>
              <a:rPr lang="en-US" altLang="zh-CN" dirty="0"/>
              <a:t>Salsa20</a:t>
            </a:r>
            <a:r>
              <a:rPr lang="zh-CN" altLang="en-US" dirty="0"/>
              <a:t>、</a:t>
            </a:r>
            <a:r>
              <a:rPr lang="en-US" altLang="zh-CN" dirty="0"/>
              <a:t>SOSEMANUK</a:t>
            </a:r>
            <a:endParaRPr lang="en-US" altLang="zh-CN" dirty="0"/>
          </a:p>
          <a:p>
            <a:pPr lvl="1"/>
            <a:r>
              <a:rPr lang="zh-CN" altLang="en-US" dirty="0">
                <a:solidFill>
                  <a:srgbClr val="000000"/>
                </a:solidFill>
              </a:rPr>
              <a:t>祖冲之序列密码算法（国标）</a:t>
            </a:r>
            <a:endParaRPr lang="en-US" altLang="zh-CN" dirty="0">
              <a:solidFill>
                <a:srgbClr val="000000"/>
              </a:solidFill>
            </a:endParaRPr>
          </a:p>
          <a:p>
            <a:pPr lvl="2">
              <a:buNone/>
            </a:pPr>
            <a:endParaRPr lang="en-US" altLang="zh-CN" dirty="0"/>
          </a:p>
          <a:p>
            <a:pPr lvl="2">
              <a:buNone/>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10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arn(in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barn(inHorizontal)">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barn(inHorizontal)">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908988"/>
            <a:ext cx="8229600" cy="4824000"/>
          </a:xfrm>
        </p:spPr>
        <p:txBody>
          <a:bodyPr/>
          <a:lstStyle/>
          <a:p>
            <a:r>
              <a:rPr lang="en-US" altLang="zh-CN"/>
              <a:t>Trivium</a:t>
            </a:r>
            <a:r>
              <a:rPr lang="zh-CN" altLang="en-US" dirty="0"/>
              <a:t>算法是</a:t>
            </a:r>
            <a:r>
              <a:rPr lang="en-US" altLang="zh-CN" dirty="0"/>
              <a:t>2008</a:t>
            </a:r>
            <a:r>
              <a:rPr lang="zh-CN" altLang="en-US" dirty="0"/>
              <a:t>年</a:t>
            </a:r>
            <a:r>
              <a:rPr lang="zh-CN" altLang="en-US"/>
              <a:t>欧洲 </a:t>
            </a:r>
            <a:r>
              <a:rPr lang="en-US" altLang="zh-CN"/>
              <a:t>eStream </a:t>
            </a:r>
            <a:r>
              <a:rPr lang="zh-CN" altLang="en-US" dirty="0"/>
              <a:t>计划的最终获取算法之一（</a:t>
            </a:r>
            <a:r>
              <a:rPr lang="zh-CN" altLang="en-US" dirty="0">
                <a:solidFill>
                  <a:srgbClr val="FF0000"/>
                </a:solidFill>
              </a:rPr>
              <a:t>面向硬件</a:t>
            </a:r>
            <a:r>
              <a:rPr lang="zh-CN" altLang="en-US" dirty="0"/>
              <a:t>，且提供了良好的软硬件实现效率折中）；</a:t>
            </a:r>
            <a:endParaRPr lang="en-US" altLang="zh-CN" dirty="0"/>
          </a:p>
          <a:p>
            <a:r>
              <a:rPr lang="en-US" altLang="zh-CN" dirty="0"/>
              <a:t>2012</a:t>
            </a:r>
            <a:r>
              <a:rPr lang="zh-CN" altLang="en-US"/>
              <a:t>年</a:t>
            </a:r>
            <a:r>
              <a:rPr lang="en-US" altLang="zh-CN"/>
              <a:t>eStream</a:t>
            </a:r>
            <a:r>
              <a:rPr lang="zh-CN" altLang="en-US" dirty="0"/>
              <a:t>成为</a:t>
            </a:r>
            <a:r>
              <a:rPr lang="en-US" altLang="zh-CN" dirty="0"/>
              <a:t>ISO</a:t>
            </a:r>
            <a:r>
              <a:rPr lang="zh-CN" altLang="en-US" dirty="0"/>
              <a:t>标准。</a:t>
            </a:r>
            <a:endParaRPr lang="zh-CN" altLang="en-US" dirty="0"/>
          </a:p>
        </p:txBody>
      </p:sp>
      <p:pic>
        <p:nvPicPr>
          <p:cNvPr id="4" name="图片 3"/>
          <p:cNvPicPr>
            <a:picLocks noChangeAspect="1"/>
          </p:cNvPicPr>
          <p:nvPr/>
        </p:nvPicPr>
        <p:blipFill>
          <a:blip r:embed="rId1"/>
          <a:stretch>
            <a:fillRect/>
          </a:stretch>
        </p:blipFill>
        <p:spPr>
          <a:xfrm>
            <a:off x="1007604" y="3320988"/>
            <a:ext cx="6588732" cy="30577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3"/>
          <p:cNvSpPr>
            <a:spLocks noGrp="1" noChangeArrowheads="1"/>
          </p:cNvSpPr>
          <p:nvPr>
            <p:ph idx="1"/>
          </p:nvPr>
        </p:nvSpPr>
        <p:spPr>
          <a:xfrm>
            <a:off x="457200" y="1521324"/>
            <a:ext cx="8229600" cy="4824000"/>
          </a:xfrm>
        </p:spPr>
        <p:txBody>
          <a:bodyPr/>
          <a:lstStyle/>
          <a:p>
            <a:pPr lvl="1">
              <a:buClr>
                <a:schemeClr val="bg1">
                  <a:lumMod val="60000"/>
                  <a:lumOff val="40000"/>
                </a:schemeClr>
              </a:buClr>
              <a:buFont typeface="Wingdings" panose="05000000000000000000" pitchFamily="2" charset="2"/>
              <a:buChar char="u"/>
            </a:pPr>
            <a:r>
              <a:rPr lang="zh-CN" altLang="en-US" dirty="0"/>
              <a:t>在实时处理方面效率更高</a:t>
            </a:r>
            <a:endParaRPr lang="en-US" altLang="zh-CN" dirty="0"/>
          </a:p>
          <a:p>
            <a:pPr lvl="1">
              <a:buClr>
                <a:schemeClr val="bg1">
                  <a:lumMod val="60000"/>
                  <a:lumOff val="40000"/>
                </a:schemeClr>
              </a:buClr>
              <a:buFont typeface="Wingdings" panose="05000000000000000000" pitchFamily="2" charset="2"/>
              <a:buChar char="u"/>
            </a:pPr>
            <a:r>
              <a:rPr lang="zh-CN" altLang="en-US" dirty="0"/>
              <a:t>实现简单、便于硬件实现</a:t>
            </a:r>
            <a:endParaRPr lang="en-US" altLang="zh-CN" dirty="0"/>
          </a:p>
          <a:p>
            <a:pPr lvl="1">
              <a:buClr>
                <a:schemeClr val="bg1">
                  <a:lumMod val="60000"/>
                  <a:lumOff val="40000"/>
                </a:schemeClr>
              </a:buClr>
              <a:buFont typeface="Wingdings" panose="05000000000000000000" pitchFamily="2" charset="2"/>
              <a:buChar char="u"/>
            </a:pPr>
            <a:r>
              <a:rPr lang="zh-CN" altLang="en-US" dirty="0"/>
              <a:t>加解密处理速度快</a:t>
            </a:r>
            <a:endParaRPr lang="en-US" altLang="zh-CN" dirty="0"/>
          </a:p>
          <a:p>
            <a:pPr lvl="1">
              <a:buClr>
                <a:schemeClr val="bg1">
                  <a:lumMod val="60000"/>
                  <a:lumOff val="40000"/>
                </a:schemeClr>
              </a:buClr>
              <a:buFont typeface="Wingdings" panose="05000000000000000000" pitchFamily="2" charset="2"/>
              <a:buChar char="u"/>
            </a:pPr>
            <a:r>
              <a:rPr lang="zh-CN" altLang="en-US" dirty="0"/>
              <a:t>没有或只有有限的错误传播</a:t>
            </a:r>
            <a:endParaRPr lang="en-US" altLang="zh-CN" dirty="0"/>
          </a:p>
          <a:p>
            <a:pPr lvl="1">
              <a:buClr>
                <a:schemeClr val="bg1">
                  <a:lumMod val="60000"/>
                  <a:lumOff val="40000"/>
                </a:schemeClr>
              </a:buClr>
              <a:buFont typeface="Wingdings" panose="05000000000000000000" pitchFamily="2" charset="2"/>
              <a:buChar char="u"/>
            </a:pPr>
            <a:r>
              <a:rPr lang="zh-CN" altLang="en-US" dirty="0"/>
              <a:t>应用场景：</a:t>
            </a:r>
            <a:endParaRPr lang="en-US" altLang="zh-CN" dirty="0"/>
          </a:p>
          <a:p>
            <a:pPr lvl="2">
              <a:buClr>
                <a:srgbClr val="5A8800"/>
              </a:buClr>
              <a:buFont typeface="Wingdings" panose="05000000000000000000" pitchFamily="2" charset="2"/>
              <a:buChar char="ü"/>
            </a:pPr>
            <a:r>
              <a:rPr lang="zh-CN" altLang="en-US" dirty="0"/>
              <a:t>专用或机密机构；</a:t>
            </a:r>
            <a:endParaRPr lang="en-US" altLang="zh-CN" dirty="0"/>
          </a:p>
          <a:p>
            <a:pPr lvl="2">
              <a:buClr>
                <a:srgbClr val="5A8800"/>
              </a:buClr>
              <a:buFont typeface="Wingdings" panose="05000000000000000000" pitchFamily="2" charset="2"/>
              <a:buChar char="ü"/>
            </a:pPr>
            <a:r>
              <a:rPr lang="zh-CN" altLang="en-US" dirty="0"/>
              <a:t>无线通信、外交通信等</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307">
                                            <p:txEl>
                                              <p:pRg st="0" end="0"/>
                                            </p:txEl>
                                          </p:spTgt>
                                        </p:tgtEl>
                                        <p:attrNameLst>
                                          <p:attrName>style.visibility</p:attrName>
                                        </p:attrNameLst>
                                      </p:cBhvr>
                                      <p:to>
                                        <p:strVal val="visible"/>
                                      </p:to>
                                    </p:set>
                                    <p:animEffect transition="in" filter="fade">
                                      <p:cBhvr>
                                        <p:cTn id="7" dur="1000"/>
                                        <p:tgtEl>
                                          <p:spTgt spid="226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6307">
                                            <p:txEl>
                                              <p:pRg st="1" end="1"/>
                                            </p:txEl>
                                          </p:spTgt>
                                        </p:tgtEl>
                                        <p:attrNameLst>
                                          <p:attrName>style.visibility</p:attrName>
                                        </p:attrNameLst>
                                      </p:cBhvr>
                                      <p:to>
                                        <p:strVal val="visible"/>
                                      </p:to>
                                    </p:set>
                                    <p:animEffect transition="in" filter="fade">
                                      <p:cBhvr>
                                        <p:cTn id="12" dur="1000"/>
                                        <p:tgtEl>
                                          <p:spTgt spid="2263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6307">
                                            <p:txEl>
                                              <p:pRg st="2" end="2"/>
                                            </p:txEl>
                                          </p:spTgt>
                                        </p:tgtEl>
                                        <p:attrNameLst>
                                          <p:attrName>style.visibility</p:attrName>
                                        </p:attrNameLst>
                                      </p:cBhvr>
                                      <p:to>
                                        <p:strVal val="visible"/>
                                      </p:to>
                                    </p:set>
                                    <p:animEffect transition="in" filter="fade">
                                      <p:cBhvr>
                                        <p:cTn id="17" dur="1000"/>
                                        <p:tgtEl>
                                          <p:spTgt spid="2263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6307">
                                            <p:txEl>
                                              <p:pRg st="3" end="3"/>
                                            </p:txEl>
                                          </p:spTgt>
                                        </p:tgtEl>
                                        <p:attrNameLst>
                                          <p:attrName>style.visibility</p:attrName>
                                        </p:attrNameLst>
                                      </p:cBhvr>
                                      <p:to>
                                        <p:strVal val="visible"/>
                                      </p:to>
                                    </p:set>
                                    <p:animEffect transition="in" filter="fade">
                                      <p:cBhvr>
                                        <p:cTn id="22" dur="1000"/>
                                        <p:tgtEl>
                                          <p:spTgt spid="2263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6307">
                                            <p:txEl>
                                              <p:pRg st="4" end="4"/>
                                            </p:txEl>
                                          </p:spTgt>
                                        </p:tgtEl>
                                        <p:attrNameLst>
                                          <p:attrName>style.visibility</p:attrName>
                                        </p:attrNameLst>
                                      </p:cBhvr>
                                      <p:to>
                                        <p:strVal val="visible"/>
                                      </p:to>
                                    </p:set>
                                    <p:animEffect transition="in" filter="fade">
                                      <p:cBhvr>
                                        <p:cTn id="27" dur="1000"/>
                                        <p:tgtEl>
                                          <p:spTgt spid="2263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nodeType="clickEffect">
                                  <p:stCondLst>
                                    <p:cond delay="0"/>
                                  </p:stCondLst>
                                  <p:childTnLst>
                                    <p:set>
                                      <p:cBhvr>
                                        <p:cTn id="31" dur="1" fill="hold">
                                          <p:stCondLst>
                                            <p:cond delay="0"/>
                                          </p:stCondLst>
                                        </p:cTn>
                                        <p:tgtEl>
                                          <p:spTgt spid="226307">
                                            <p:txEl>
                                              <p:pRg st="5" end="5"/>
                                            </p:txEl>
                                          </p:spTgt>
                                        </p:tgtEl>
                                        <p:attrNameLst>
                                          <p:attrName>style.visibility</p:attrName>
                                        </p:attrNameLst>
                                      </p:cBhvr>
                                      <p:to>
                                        <p:strVal val="visible"/>
                                      </p:to>
                                    </p:set>
                                    <p:animEffect transition="in" filter="barn(inHorizontal)">
                                      <p:cBhvr>
                                        <p:cTn id="32" dur="500"/>
                                        <p:tgtEl>
                                          <p:spTgt spid="2263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6" fill="hold" nodeType="clickEffect">
                                  <p:stCondLst>
                                    <p:cond delay="0"/>
                                  </p:stCondLst>
                                  <p:childTnLst>
                                    <p:set>
                                      <p:cBhvr>
                                        <p:cTn id="36" dur="1" fill="hold">
                                          <p:stCondLst>
                                            <p:cond delay="0"/>
                                          </p:stCondLst>
                                        </p:cTn>
                                        <p:tgtEl>
                                          <p:spTgt spid="226307">
                                            <p:txEl>
                                              <p:pRg st="6" end="6"/>
                                            </p:txEl>
                                          </p:spTgt>
                                        </p:tgtEl>
                                        <p:attrNameLst>
                                          <p:attrName>style.visibility</p:attrName>
                                        </p:attrNameLst>
                                      </p:cBhvr>
                                      <p:to>
                                        <p:strVal val="visible"/>
                                      </p:to>
                                    </p:set>
                                    <p:animEffect transition="in" filter="barn(inHorizontal)">
                                      <p:cBhvr>
                                        <p:cTn id="37" dur="500"/>
                                        <p:tgtEl>
                                          <p:spTgt spid="2263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539552" y="1772816"/>
                <a:ext cx="8229600" cy="2016224"/>
              </a:xfrm>
            </p:spPr>
            <p:txBody>
              <a:bodyPr/>
              <a:lstStyle/>
              <a:p>
                <a:r>
                  <a:rPr lang="en-US" altLang="zh-CN" sz="2400"/>
                  <a:t>Trivium</a:t>
                </a:r>
                <a:r>
                  <a:rPr lang="zh-CN" altLang="en-US" sz="2400" dirty="0"/>
                  <a:t>为典型的</a:t>
                </a:r>
                <a:r>
                  <a:rPr lang="zh-CN" altLang="en-US" sz="2400" dirty="0">
                    <a:solidFill>
                      <a:srgbClr val="FF0000"/>
                    </a:solidFill>
                  </a:rPr>
                  <a:t>自同步</a:t>
                </a:r>
                <a:r>
                  <a:rPr lang="zh-CN" altLang="en-US" sz="2400" dirty="0"/>
                  <a:t>流密码</a:t>
                </a:r>
                <a:endParaRPr lang="en-US" altLang="zh-CN" sz="2400" dirty="0"/>
              </a:p>
              <a:p>
                <a:r>
                  <a:rPr lang="zh-CN" altLang="en-US" sz="2400" dirty="0"/>
                  <a:t>密钥（</a:t>
                </a:r>
                <a14:m>
                  <m:oMath xmlns:m="http://schemas.openxmlformats.org/officeDocument/2006/math">
                    <m:r>
                      <a:rPr lang="en-US" altLang="zh-CN" sz="2400" b="1" i="1" smtClean="0">
                        <a:latin typeface="Cambria Math" panose="02040503050406030204" pitchFamily="18" charset="0"/>
                      </a:rPr>
                      <m:t>𝑲</m:t>
                    </m:r>
                  </m:oMath>
                </a14:m>
                <a:r>
                  <a:rPr lang="zh-CN" altLang="en-US" sz="2400" dirty="0"/>
                  <a:t>）：</a:t>
                </a:r>
                <a:r>
                  <a:rPr lang="en-US" altLang="zh-CN" sz="2400" dirty="0"/>
                  <a:t>80</a:t>
                </a:r>
                <a:r>
                  <a:rPr lang="zh-CN" altLang="en-US" sz="2400" dirty="0"/>
                  <a:t>比特</a:t>
                </a:r>
                <a:endParaRPr lang="en-US" altLang="zh-CN" sz="2400" dirty="0"/>
              </a:p>
              <a:p>
                <a:r>
                  <a:rPr lang="zh-CN" altLang="en-US" sz="2400" dirty="0"/>
                  <a:t>初始向量（</a:t>
                </a:r>
                <a14:m>
                  <m:oMath xmlns:m="http://schemas.openxmlformats.org/officeDocument/2006/math">
                    <m:r>
                      <a:rPr lang="en-US" altLang="zh-CN" sz="2400" b="1" i="1" smtClean="0">
                        <a:latin typeface="Cambria Math" panose="02040503050406030204" pitchFamily="18" charset="0"/>
                      </a:rPr>
                      <m:t>𝑰𝑽</m:t>
                    </m:r>
                  </m:oMath>
                </a14:m>
                <a:r>
                  <a:rPr lang="zh-CN" altLang="en-US" sz="2400" dirty="0"/>
                  <a:t>）：</a:t>
                </a:r>
                <a:r>
                  <a:rPr lang="en-US" altLang="zh-CN" sz="2400" dirty="0"/>
                  <a:t>80</a:t>
                </a:r>
                <a:r>
                  <a:rPr lang="zh-CN" altLang="en-US" sz="2400" dirty="0"/>
                  <a:t>比特</a:t>
                </a:r>
                <a:endParaRPr lang="en-US" altLang="zh-CN" sz="2400" dirty="0"/>
              </a:p>
              <a:p>
                <a:r>
                  <a:rPr lang="zh-CN" altLang="en-US" sz="2400" dirty="0"/>
                  <a:t>状态大小（</a:t>
                </a:r>
                <a14:m>
                  <m:oMath xmlns:m="http://schemas.openxmlformats.org/officeDocument/2006/math">
                    <m:r>
                      <a:rPr lang="en-US" altLang="zh-CN" sz="2400" b="1" i="1" smtClean="0">
                        <a:latin typeface="Cambria Math" panose="02040503050406030204" pitchFamily="18" charset="0"/>
                      </a:rPr>
                      <m:t>𝑺</m:t>
                    </m:r>
                  </m:oMath>
                </a14:m>
                <a:r>
                  <a:rPr lang="zh-CN" altLang="en-US" sz="2400" dirty="0"/>
                  <a:t>）：</a:t>
                </a:r>
                <a:r>
                  <a:rPr lang="en-US" altLang="zh-CN" sz="2400" dirty="0"/>
                  <a:t>288</a:t>
                </a:r>
                <a:r>
                  <a:rPr lang="zh-CN" altLang="en-US" sz="2400" dirty="0"/>
                  <a:t>比特</a:t>
                </a:r>
                <a14:m>
                  <m:oMath xmlns:m="http://schemas.openxmlformats.org/officeDocument/2006/math">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𝑺</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𝑺</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𝑺</m:t>
                            </m:r>
                          </m:e>
                          <m:sub>
                            <m:r>
                              <a:rPr lang="en-US" altLang="zh-CN" sz="2400" b="1" i="1" smtClean="0">
                                <a:latin typeface="Cambria Math" panose="02040503050406030204" pitchFamily="18" charset="0"/>
                              </a:rPr>
                              <m:t>𝟐𝟖𝟖</m:t>
                            </m:r>
                          </m:sub>
                        </m:sSub>
                      </m:e>
                    </m:d>
                  </m:oMath>
                </a14:m>
                <a:endParaRPr lang="en-US" altLang="zh-CN" sz="2400" b="1" dirty="0"/>
              </a:p>
              <a:p>
                <a:pPr marL="0" indent="0">
                  <a:buNone/>
                </a:pPr>
                <a:endParaRPr lang="en-US" altLang="zh-CN" dirty="0"/>
              </a:p>
              <a:p>
                <a:pPr marL="0" indent="0">
                  <a:buNone/>
                </a:pP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539552" y="1772816"/>
                <a:ext cx="8229600" cy="2016224"/>
              </a:xfrm>
              <a:blipFill rotWithShape="1">
                <a:blip r:embed="rId1"/>
                <a:stretch>
                  <a:fillRect l="-5" t="-26" r="5" b="-66202"/>
                </a:stretch>
              </a:blipFill>
            </p:spPr>
            <p:txBody>
              <a:bodyPr/>
              <a:lstStyle/>
              <a:p>
                <a:r>
                  <a:rPr lang="zh-CN" altLang="en-US">
                    <a:noFill/>
                  </a:rPr>
                  <a:t> </a:t>
                </a:r>
              </a:p>
            </p:txBody>
          </p:sp>
        </mc:Fallback>
      </mc:AlternateContent>
      <p:sp>
        <p:nvSpPr>
          <p:cNvPr id="5" name="文本框 4"/>
          <p:cNvSpPr txBox="1"/>
          <p:nvPr/>
        </p:nvSpPr>
        <p:spPr>
          <a:xfrm>
            <a:off x="539552" y="1016732"/>
            <a:ext cx="4633174" cy="646331"/>
          </a:xfrm>
          <a:prstGeom prst="rect">
            <a:avLst/>
          </a:prstGeom>
          <a:noFill/>
        </p:spPr>
        <p:txBody>
          <a:bodyPr wrap="square">
            <a:spAutoFit/>
          </a:bodyPr>
          <a:lstStyle/>
          <a:p>
            <a:pPr marL="0" indent="0">
              <a:buNone/>
            </a:pPr>
            <a:r>
              <a:rPr lang="en-US" altLang="zh-CN" sz="3600" u="none">
                <a:solidFill>
                  <a:srgbClr val="FF0000"/>
                </a:solidFill>
              </a:rPr>
              <a:t>Trivium</a:t>
            </a:r>
            <a:r>
              <a:rPr lang="zh-CN" altLang="en-US" sz="3600" u="none" dirty="0">
                <a:solidFill>
                  <a:srgbClr val="FF0000"/>
                </a:solidFill>
              </a:rPr>
              <a:t>参数设置</a:t>
            </a:r>
            <a:endParaRPr lang="en-US" altLang="zh-CN" sz="3600" u="none" dirty="0">
              <a:solidFill>
                <a:srgbClr val="FF0000"/>
              </a:solidFill>
            </a:endParaRPr>
          </a:p>
        </p:txBody>
      </p:sp>
      <mc:AlternateContent xmlns:mc="http://schemas.openxmlformats.org/markup-compatibility/2006">
        <mc:Choice xmlns:a14="http://schemas.microsoft.com/office/drawing/2010/main" Requires="a14">
          <p:sp>
            <p:nvSpPr>
              <p:cNvPr id="6" name="内容占位符 2"/>
              <p:cNvSpPr txBox="1"/>
              <p:nvPr/>
            </p:nvSpPr>
            <p:spPr bwMode="auto">
              <a:xfrm>
                <a:off x="584591" y="4618873"/>
                <a:ext cx="8229600" cy="1764196"/>
              </a:xfrm>
              <a:prstGeom prst="rect">
                <a:avLst/>
              </a:prstGeom>
              <a:noFill/>
              <a:ln w="9525">
                <a:noFill/>
                <a:miter lim="800000"/>
              </a:ln>
              <a:effectLst/>
            </p:spPr>
            <p:txBody>
              <a:bodyPr vert="horz" wrap="square" lIns="91440" tIns="45720" rIns="91440" bIns="45720" numCol="1" anchor="t" anchorCtr="0" compatLnSpc="1"/>
              <a:lstStyle>
                <a:lvl1pPr marL="342900" indent="-342900" algn="l" rtl="0" eaLnBrk="0" fontAlgn="base" hangingPunct="0">
                  <a:lnSpc>
                    <a:spcPct val="120000"/>
                  </a:lnSpc>
                  <a:spcBef>
                    <a:spcPts val="600"/>
                  </a:spcBef>
                  <a:spcAft>
                    <a:spcPct val="0"/>
                  </a:spcAft>
                  <a:buClr>
                    <a:schemeClr val="hlink"/>
                  </a:buClr>
                  <a:buSzPct val="90000"/>
                  <a:buFont typeface="Wingdings" panose="05000000000000000000" pitchFamily="2" charset="2"/>
                  <a:buBlip>
                    <a:blip r:embed="rId2"/>
                  </a:buBlip>
                  <a:defRPr sz="3200" b="1">
                    <a:solidFill>
                      <a:schemeClr val="accent4">
                        <a:lumMod val="10000"/>
                      </a:schemeClr>
                    </a:solidFill>
                    <a:effectLst/>
                    <a:latin typeface="Times New Roman" panose="02020603050405020304" pitchFamily="18" charset="0"/>
                    <a:ea typeface="黑体" panose="02010609060101010101" pitchFamily="49" charset="-122"/>
                    <a:cs typeface="Times New Roman" panose="02020603050405020304" pitchFamily="18" charset="0"/>
                  </a:defRPr>
                </a:lvl1pPr>
                <a:lvl2pPr marL="720090" indent="-269875" algn="l" rtl="0" eaLnBrk="0" fontAlgn="base" hangingPunct="0">
                  <a:lnSpc>
                    <a:spcPct val="120000"/>
                  </a:lnSpc>
                  <a:spcBef>
                    <a:spcPts val="600"/>
                  </a:spcBef>
                  <a:spcAft>
                    <a:spcPct val="0"/>
                  </a:spcAft>
                  <a:buClr>
                    <a:srgbClr val="FF0000"/>
                  </a:buClr>
                  <a:buFont typeface="Wingdings" panose="05000000000000000000" pitchFamily="2" charset="2"/>
                  <a:buChar char="l"/>
                  <a:defRPr sz="2800" b="1">
                    <a:solidFill>
                      <a:schemeClr val="accent4">
                        <a:lumMod val="10000"/>
                      </a:schemeClr>
                    </a:solidFill>
                    <a:effectLst/>
                    <a:latin typeface="Times New Roman" panose="02020603050405020304" pitchFamily="18" charset="0"/>
                    <a:ea typeface="黑体" panose="02010609060101010101" pitchFamily="49" charset="-122"/>
                    <a:cs typeface="Times New Roman" panose="02020603050405020304" pitchFamily="18" charset="0"/>
                  </a:defRPr>
                </a:lvl2pPr>
                <a:lvl3pPr marL="1080135" indent="-269875" algn="l" rtl="0" eaLnBrk="0" fontAlgn="base" hangingPunct="0">
                  <a:lnSpc>
                    <a:spcPct val="120000"/>
                  </a:lnSpc>
                  <a:spcBef>
                    <a:spcPts val="600"/>
                  </a:spcBef>
                  <a:spcAft>
                    <a:spcPct val="0"/>
                  </a:spcAft>
                  <a:buClr>
                    <a:schemeClr val="accent2"/>
                  </a:buClr>
                  <a:buSzPct val="90000"/>
                  <a:buFont typeface="Wingdings" panose="05000000000000000000" pitchFamily="2" charset="2"/>
                  <a:buBlip>
                    <a:blip r:embed="rId3"/>
                  </a:buBlip>
                  <a:defRPr sz="2800" b="1">
                    <a:solidFill>
                      <a:schemeClr val="accent4">
                        <a:lumMod val="10000"/>
                      </a:schemeClr>
                    </a:solidFill>
                    <a:effectLst/>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rtl="0" eaLnBrk="0" fontAlgn="base" hangingPunct="0">
                  <a:lnSpc>
                    <a:spcPct val="120000"/>
                  </a:lnSpc>
                  <a:spcBef>
                    <a:spcPts val="600"/>
                  </a:spcBef>
                  <a:spcAft>
                    <a:spcPct val="0"/>
                  </a:spcAft>
                  <a:buFont typeface="Wingdings" panose="05000000000000000000" pitchFamily="2" charset="2"/>
                  <a:buChar char="Ø"/>
                  <a:defRPr sz="2000" b="1">
                    <a:solidFill>
                      <a:schemeClr val="accent4">
                        <a:lumMod val="10000"/>
                      </a:schemeClr>
                    </a:solidFill>
                    <a:effectLst/>
                    <a:latin typeface="Times New Roman" panose="02020603050405020304" pitchFamily="18" charset="0"/>
                    <a:ea typeface="黑体" panose="02010609060101010101" pitchFamily="49" charset="-122"/>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4"/>
                  </a:buBlip>
                  <a:defRPr sz="2000" b="1">
                    <a:solidFill>
                      <a:schemeClr val="accent4">
                        <a:lumMod val="10000"/>
                      </a:schemeClr>
                    </a:solidFill>
                    <a:effectLst/>
                    <a:latin typeface="华文中宋" panose="02010600040101010101" pitchFamily="2" charset="-122"/>
                    <a:ea typeface="华文中宋" panose="02010600040101010101" pitchFamily="2" charset="-122"/>
                  </a:defRPr>
                </a:lvl5pPr>
                <a:lvl6pPr marL="2514600" indent="-228600" algn="l" rtl="0" fontAlgn="base">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effectLst>
                      <a:outerShdw blurRad="38100" dist="38100" dir="2700000" algn="tl">
                        <a:srgbClr val="000000"/>
                      </a:outerShdw>
                    </a:effectLst>
                    <a:latin typeface="+mn-lt"/>
                    <a:ea typeface="+mn-ea"/>
                  </a:defRPr>
                </a:lvl9pPr>
              </a:lstStyle>
              <a:p>
                <a14:m>
                  <m:oMath xmlns:m="http://schemas.openxmlformats.org/officeDocument/2006/math">
                    <m:d>
                      <m:dPr>
                        <m:ctrlPr>
                          <a:rPr lang="en-US" altLang="zh-CN" sz="2400" i="1" u="none" kern="0" smtClean="0">
                            <a:latin typeface="Cambria Math" panose="02040503050406030204" pitchFamily="18" charset="0"/>
                          </a:rPr>
                        </m:ctrlPr>
                      </m:dPr>
                      <m:e>
                        <m:sSub>
                          <m:sSubPr>
                            <m:ctrlPr>
                              <a:rPr lang="en-US" altLang="zh-CN" sz="2400" i="1" u="none" kern="0" smtClean="0">
                                <a:latin typeface="Cambria Math" panose="02040503050406030204" pitchFamily="18" charset="0"/>
                              </a:rPr>
                            </m:ctrlPr>
                          </m:sSubPr>
                          <m:e>
                            <m:r>
                              <a:rPr lang="en-US" altLang="zh-CN" sz="2400" i="1" u="none" kern="0" smtClean="0">
                                <a:latin typeface="Cambria Math" panose="02040503050406030204" pitchFamily="18" charset="0"/>
                              </a:rPr>
                              <m:t>𝑺</m:t>
                            </m:r>
                          </m:e>
                          <m:sub>
                            <m:r>
                              <a:rPr lang="en-US" altLang="zh-CN" sz="2400" i="1" u="none" kern="0" smtClean="0">
                                <a:latin typeface="Cambria Math" panose="02040503050406030204" pitchFamily="18" charset="0"/>
                              </a:rPr>
                              <m:t>𝟏</m:t>
                            </m:r>
                          </m:sub>
                        </m:sSub>
                        <m:r>
                          <a:rPr lang="en-US" altLang="zh-CN" sz="2400" i="1" u="none" kern="0" smtClean="0">
                            <a:latin typeface="Cambria Math" panose="02040503050406030204" pitchFamily="18" charset="0"/>
                          </a:rPr>
                          <m:t>,</m:t>
                        </m:r>
                        <m:sSub>
                          <m:sSubPr>
                            <m:ctrlPr>
                              <a:rPr lang="en-US" altLang="zh-CN" sz="2400" i="1" u="none" kern="0" smtClean="0">
                                <a:latin typeface="Cambria Math" panose="02040503050406030204" pitchFamily="18" charset="0"/>
                              </a:rPr>
                            </m:ctrlPr>
                          </m:sSubPr>
                          <m:e>
                            <m:r>
                              <a:rPr lang="en-US" altLang="zh-CN" sz="2400" i="1" u="none" kern="0" smtClean="0">
                                <a:latin typeface="Cambria Math" panose="02040503050406030204" pitchFamily="18" charset="0"/>
                              </a:rPr>
                              <m:t>𝑺</m:t>
                            </m:r>
                          </m:e>
                          <m:sub>
                            <m:r>
                              <a:rPr lang="en-US" altLang="zh-CN" sz="2400" i="1" u="none" kern="0" smtClean="0">
                                <a:latin typeface="Cambria Math" panose="02040503050406030204" pitchFamily="18" charset="0"/>
                              </a:rPr>
                              <m:t>𝟐</m:t>
                            </m:r>
                          </m:sub>
                        </m:sSub>
                        <m:r>
                          <a:rPr lang="en-US" altLang="zh-CN" sz="2400" i="1" u="none" kern="0" smtClean="0">
                            <a:latin typeface="Cambria Math" panose="02040503050406030204" pitchFamily="18" charset="0"/>
                          </a:rPr>
                          <m:t>,…,</m:t>
                        </m:r>
                        <m:sSub>
                          <m:sSubPr>
                            <m:ctrlPr>
                              <a:rPr lang="en-US" altLang="zh-CN" sz="2400" i="1" u="none" kern="0" smtClean="0">
                                <a:latin typeface="Cambria Math" panose="02040503050406030204" pitchFamily="18" charset="0"/>
                              </a:rPr>
                            </m:ctrlPr>
                          </m:sSubPr>
                          <m:e>
                            <m:r>
                              <a:rPr lang="en-US" altLang="zh-CN" sz="2400" i="1" u="none" kern="0" smtClean="0">
                                <a:latin typeface="Cambria Math" panose="02040503050406030204" pitchFamily="18" charset="0"/>
                              </a:rPr>
                              <m:t>𝑺</m:t>
                            </m:r>
                          </m:e>
                          <m:sub>
                            <m:r>
                              <a:rPr lang="en-US" altLang="zh-CN" sz="2400" i="1" u="none" kern="0" smtClean="0">
                                <a:latin typeface="Cambria Math" panose="02040503050406030204" pitchFamily="18" charset="0"/>
                              </a:rPr>
                              <m:t>𝟗𝟑</m:t>
                            </m:r>
                          </m:sub>
                        </m:sSub>
                      </m:e>
                    </m:d>
                    <m:r>
                      <a:rPr lang="en-US" altLang="zh-CN" sz="2400" i="1" u="none" kern="0" smtClean="0">
                        <a:latin typeface="Cambria Math" panose="02040503050406030204" pitchFamily="18" charset="0"/>
                      </a:rPr>
                      <m:t>=</m:t>
                    </m:r>
                    <m:d>
                      <m:dPr>
                        <m:ctrlPr>
                          <a:rPr lang="en-US" altLang="zh-CN" sz="2400" i="1" u="none" kern="0" smtClean="0">
                            <a:latin typeface="Cambria Math" panose="02040503050406030204" pitchFamily="18" charset="0"/>
                          </a:rPr>
                        </m:ctrlPr>
                      </m:dPr>
                      <m:e>
                        <m:sSub>
                          <m:sSubPr>
                            <m:ctrlPr>
                              <a:rPr lang="en-US" altLang="zh-CN" sz="2400" i="1" u="none" kern="0" smtClean="0">
                                <a:latin typeface="Cambria Math" panose="02040503050406030204" pitchFamily="18" charset="0"/>
                              </a:rPr>
                            </m:ctrlPr>
                          </m:sSubPr>
                          <m:e>
                            <m:r>
                              <a:rPr lang="en-US" altLang="zh-CN" sz="2400" i="1" u="none" kern="0" smtClean="0">
                                <a:latin typeface="Cambria Math" panose="02040503050406030204" pitchFamily="18" charset="0"/>
                              </a:rPr>
                              <m:t>𝑲</m:t>
                            </m:r>
                          </m:e>
                          <m:sub>
                            <m:r>
                              <a:rPr lang="en-US" altLang="zh-CN" sz="2400" i="1" u="none" kern="0" smtClean="0">
                                <a:latin typeface="Cambria Math" panose="02040503050406030204" pitchFamily="18" charset="0"/>
                              </a:rPr>
                              <m:t>𝟏</m:t>
                            </m:r>
                          </m:sub>
                        </m:sSub>
                        <m:r>
                          <a:rPr lang="en-US" altLang="zh-CN" sz="2400" i="1" u="none" kern="0" smtClean="0">
                            <a:latin typeface="Cambria Math" panose="02040503050406030204" pitchFamily="18" charset="0"/>
                          </a:rPr>
                          <m:t>,</m:t>
                        </m:r>
                        <m:sSub>
                          <m:sSubPr>
                            <m:ctrlPr>
                              <a:rPr lang="en-US" altLang="zh-CN" sz="2400" i="1" u="none" kern="0" smtClean="0">
                                <a:latin typeface="Cambria Math" panose="02040503050406030204" pitchFamily="18" charset="0"/>
                              </a:rPr>
                            </m:ctrlPr>
                          </m:sSubPr>
                          <m:e>
                            <m:r>
                              <a:rPr lang="en-US" altLang="zh-CN" sz="2400" i="1" u="none" kern="0" smtClean="0">
                                <a:latin typeface="Cambria Math" panose="02040503050406030204" pitchFamily="18" charset="0"/>
                              </a:rPr>
                              <m:t>𝑲</m:t>
                            </m:r>
                          </m:e>
                          <m:sub>
                            <m:r>
                              <a:rPr lang="en-US" altLang="zh-CN" sz="2400" i="1" u="none" kern="0" smtClean="0">
                                <a:latin typeface="Cambria Math" panose="02040503050406030204" pitchFamily="18" charset="0"/>
                              </a:rPr>
                              <m:t>𝟐</m:t>
                            </m:r>
                          </m:sub>
                        </m:sSub>
                        <m:r>
                          <a:rPr lang="en-US" altLang="zh-CN" sz="2400" i="1" u="none" kern="0" smtClean="0">
                            <a:latin typeface="Cambria Math" panose="02040503050406030204" pitchFamily="18" charset="0"/>
                          </a:rPr>
                          <m:t>,…,</m:t>
                        </m:r>
                        <m:sSub>
                          <m:sSubPr>
                            <m:ctrlPr>
                              <a:rPr lang="en-US" altLang="zh-CN" sz="2400" i="1" u="none" kern="0" smtClean="0">
                                <a:latin typeface="Cambria Math" panose="02040503050406030204" pitchFamily="18" charset="0"/>
                              </a:rPr>
                            </m:ctrlPr>
                          </m:sSubPr>
                          <m:e>
                            <m:r>
                              <a:rPr lang="en-US" altLang="zh-CN" sz="2400" i="1" u="none" kern="0" smtClean="0">
                                <a:latin typeface="Cambria Math" panose="02040503050406030204" pitchFamily="18" charset="0"/>
                              </a:rPr>
                              <m:t>𝑲</m:t>
                            </m:r>
                          </m:e>
                          <m:sub>
                            <m:r>
                              <a:rPr lang="en-US" altLang="zh-CN" sz="2400" i="1" u="none" kern="0" smtClean="0">
                                <a:latin typeface="Cambria Math" panose="02040503050406030204" pitchFamily="18" charset="0"/>
                              </a:rPr>
                              <m:t>𝟖𝟎</m:t>
                            </m:r>
                          </m:sub>
                        </m:sSub>
                        <m:r>
                          <a:rPr lang="en-US" altLang="zh-CN" sz="2400" i="1" u="none" kern="0" smtClean="0">
                            <a:latin typeface="Cambria Math" panose="02040503050406030204" pitchFamily="18" charset="0"/>
                          </a:rPr>
                          <m:t>,</m:t>
                        </m:r>
                        <m:r>
                          <a:rPr lang="en-US" altLang="zh-CN" sz="2400" i="1" u="none" kern="0" smtClean="0">
                            <a:latin typeface="Cambria Math" panose="02040503050406030204" pitchFamily="18" charset="0"/>
                          </a:rPr>
                          <m:t>𝟎</m:t>
                        </m:r>
                        <m:r>
                          <a:rPr lang="en-US" altLang="zh-CN" sz="2400" i="1" u="none" kern="0" smtClean="0">
                            <a:latin typeface="Cambria Math" panose="02040503050406030204" pitchFamily="18" charset="0"/>
                          </a:rPr>
                          <m:t>,…,</m:t>
                        </m:r>
                        <m:r>
                          <a:rPr lang="en-US" altLang="zh-CN" sz="2400" i="1" u="none" kern="0" smtClean="0">
                            <a:latin typeface="Cambria Math" panose="02040503050406030204" pitchFamily="18" charset="0"/>
                          </a:rPr>
                          <m:t>𝟎</m:t>
                        </m:r>
                      </m:e>
                    </m:d>
                  </m:oMath>
                </a14:m>
                <a:endParaRPr lang="en-US" altLang="zh-CN" sz="2400" u="none" kern="0" dirty="0"/>
              </a:p>
              <a:p>
                <a14:m>
                  <m:oMath xmlns:m="http://schemas.openxmlformats.org/officeDocument/2006/math">
                    <m:d>
                      <m:dPr>
                        <m:ctrlPr>
                          <a:rPr lang="en-US" altLang="zh-CN" sz="2400" i="1" u="none" kern="0" smtClean="0">
                            <a:latin typeface="Cambria Math" panose="02040503050406030204" pitchFamily="18" charset="0"/>
                          </a:rPr>
                        </m:ctrlPr>
                      </m:dPr>
                      <m:e>
                        <m:sSub>
                          <m:sSubPr>
                            <m:ctrlPr>
                              <a:rPr lang="en-US" altLang="zh-CN" sz="2400" i="1" u="none" kern="0" smtClean="0">
                                <a:latin typeface="Cambria Math" panose="02040503050406030204" pitchFamily="18" charset="0"/>
                              </a:rPr>
                            </m:ctrlPr>
                          </m:sSubPr>
                          <m:e>
                            <m:r>
                              <a:rPr lang="en-US" altLang="zh-CN" sz="2400" i="1" u="none" kern="0" smtClean="0">
                                <a:latin typeface="Cambria Math" panose="02040503050406030204" pitchFamily="18" charset="0"/>
                              </a:rPr>
                              <m:t>𝑺</m:t>
                            </m:r>
                          </m:e>
                          <m:sub>
                            <m:r>
                              <a:rPr lang="en-US" altLang="zh-CN" sz="2400" i="1" u="none" kern="0" smtClean="0">
                                <a:latin typeface="Cambria Math" panose="02040503050406030204" pitchFamily="18" charset="0"/>
                              </a:rPr>
                              <m:t>𝟗𝟒</m:t>
                            </m:r>
                          </m:sub>
                        </m:sSub>
                        <m:r>
                          <a:rPr lang="en-US" altLang="zh-CN" sz="2400" i="1" u="none" kern="0" smtClean="0">
                            <a:latin typeface="Cambria Math" panose="02040503050406030204" pitchFamily="18" charset="0"/>
                          </a:rPr>
                          <m:t>,</m:t>
                        </m:r>
                        <m:sSub>
                          <m:sSubPr>
                            <m:ctrlPr>
                              <a:rPr lang="en-US" altLang="zh-CN" sz="2400" i="1" u="none" kern="0" smtClean="0">
                                <a:latin typeface="Cambria Math" panose="02040503050406030204" pitchFamily="18" charset="0"/>
                              </a:rPr>
                            </m:ctrlPr>
                          </m:sSubPr>
                          <m:e>
                            <m:r>
                              <a:rPr lang="en-US" altLang="zh-CN" sz="2400" i="1" u="none" kern="0" smtClean="0">
                                <a:latin typeface="Cambria Math" panose="02040503050406030204" pitchFamily="18" charset="0"/>
                              </a:rPr>
                              <m:t>𝑺</m:t>
                            </m:r>
                          </m:e>
                          <m:sub>
                            <m:r>
                              <a:rPr lang="en-US" altLang="zh-CN" sz="2400" i="1" u="none" kern="0" smtClean="0">
                                <a:latin typeface="Cambria Math" panose="02040503050406030204" pitchFamily="18" charset="0"/>
                              </a:rPr>
                              <m:t>𝟗𝟓</m:t>
                            </m:r>
                          </m:sub>
                        </m:sSub>
                        <m:r>
                          <a:rPr lang="en-US" altLang="zh-CN" sz="2400" i="1" u="none" kern="0" smtClean="0">
                            <a:latin typeface="Cambria Math" panose="02040503050406030204" pitchFamily="18" charset="0"/>
                          </a:rPr>
                          <m:t>,…,</m:t>
                        </m:r>
                        <m:sSub>
                          <m:sSubPr>
                            <m:ctrlPr>
                              <a:rPr lang="en-US" altLang="zh-CN" sz="2400" i="1" u="none" kern="0" smtClean="0">
                                <a:latin typeface="Cambria Math" panose="02040503050406030204" pitchFamily="18" charset="0"/>
                              </a:rPr>
                            </m:ctrlPr>
                          </m:sSubPr>
                          <m:e>
                            <m:r>
                              <a:rPr lang="en-US" altLang="zh-CN" sz="2400" i="1" u="none" kern="0" smtClean="0">
                                <a:latin typeface="Cambria Math" panose="02040503050406030204" pitchFamily="18" charset="0"/>
                              </a:rPr>
                              <m:t>𝑺</m:t>
                            </m:r>
                          </m:e>
                          <m:sub>
                            <m:r>
                              <a:rPr lang="en-US" altLang="zh-CN" sz="2400" i="1" u="none" kern="0" smtClean="0">
                                <a:latin typeface="Cambria Math" panose="02040503050406030204" pitchFamily="18" charset="0"/>
                              </a:rPr>
                              <m:t>𝟏𝟕𝟕</m:t>
                            </m:r>
                          </m:sub>
                        </m:sSub>
                      </m:e>
                    </m:d>
                    <m:r>
                      <a:rPr lang="en-US" altLang="zh-CN" sz="2400" i="1" u="none" kern="0" smtClean="0">
                        <a:latin typeface="Cambria Math" panose="02040503050406030204" pitchFamily="18" charset="0"/>
                      </a:rPr>
                      <m:t>=</m:t>
                    </m:r>
                    <m:d>
                      <m:dPr>
                        <m:ctrlPr>
                          <a:rPr lang="en-US" altLang="zh-CN" sz="2400" i="1" u="none" kern="0" smtClean="0">
                            <a:latin typeface="Cambria Math" panose="02040503050406030204" pitchFamily="18" charset="0"/>
                          </a:rPr>
                        </m:ctrlPr>
                      </m:dPr>
                      <m:e>
                        <m:sSub>
                          <m:sSubPr>
                            <m:ctrlPr>
                              <a:rPr lang="en-US" altLang="zh-CN" sz="2400" i="1" u="none" kern="0" smtClean="0">
                                <a:latin typeface="Cambria Math" panose="02040503050406030204" pitchFamily="18" charset="0"/>
                              </a:rPr>
                            </m:ctrlPr>
                          </m:sSubPr>
                          <m:e>
                            <m:r>
                              <a:rPr lang="en-US" altLang="zh-CN" sz="2400" i="1" u="none" kern="0" smtClean="0">
                                <a:latin typeface="Cambria Math" panose="02040503050406030204" pitchFamily="18" charset="0"/>
                              </a:rPr>
                              <m:t>𝑰𝑽</m:t>
                            </m:r>
                          </m:e>
                          <m:sub>
                            <m:r>
                              <a:rPr lang="en-US" altLang="zh-CN" sz="2400" i="1" u="none" kern="0" smtClean="0">
                                <a:latin typeface="Cambria Math" panose="02040503050406030204" pitchFamily="18" charset="0"/>
                              </a:rPr>
                              <m:t>𝟏</m:t>
                            </m:r>
                          </m:sub>
                        </m:sSub>
                        <m:r>
                          <a:rPr lang="en-US" altLang="zh-CN" sz="2400" i="1" u="none" kern="0" smtClean="0">
                            <a:latin typeface="Cambria Math" panose="02040503050406030204" pitchFamily="18" charset="0"/>
                          </a:rPr>
                          <m:t>,</m:t>
                        </m:r>
                        <m:sSub>
                          <m:sSubPr>
                            <m:ctrlPr>
                              <a:rPr lang="en-US" altLang="zh-CN" sz="2400" i="1" u="none" kern="0" smtClean="0">
                                <a:latin typeface="Cambria Math" panose="02040503050406030204" pitchFamily="18" charset="0"/>
                              </a:rPr>
                            </m:ctrlPr>
                          </m:sSubPr>
                          <m:e>
                            <m:r>
                              <a:rPr lang="en-US" altLang="zh-CN" sz="2400" i="1" u="none" kern="0" smtClean="0">
                                <a:latin typeface="Cambria Math" panose="02040503050406030204" pitchFamily="18" charset="0"/>
                              </a:rPr>
                              <m:t>𝑰𝑽</m:t>
                            </m:r>
                          </m:e>
                          <m:sub>
                            <m:r>
                              <a:rPr lang="en-US" altLang="zh-CN" sz="2400" i="1" u="none" kern="0" smtClean="0">
                                <a:latin typeface="Cambria Math" panose="02040503050406030204" pitchFamily="18" charset="0"/>
                              </a:rPr>
                              <m:t>𝟐</m:t>
                            </m:r>
                          </m:sub>
                        </m:sSub>
                        <m:r>
                          <a:rPr lang="en-US" altLang="zh-CN" sz="2400" i="1" u="none" kern="0" smtClean="0">
                            <a:latin typeface="Cambria Math" panose="02040503050406030204" pitchFamily="18" charset="0"/>
                          </a:rPr>
                          <m:t>,…,</m:t>
                        </m:r>
                        <m:sSub>
                          <m:sSubPr>
                            <m:ctrlPr>
                              <a:rPr lang="en-US" altLang="zh-CN" sz="2400" i="1" u="none" kern="0" smtClean="0">
                                <a:latin typeface="Cambria Math" panose="02040503050406030204" pitchFamily="18" charset="0"/>
                              </a:rPr>
                            </m:ctrlPr>
                          </m:sSubPr>
                          <m:e>
                            <m:r>
                              <a:rPr lang="en-US" altLang="zh-CN" sz="2400" i="1" u="none" kern="0" smtClean="0">
                                <a:latin typeface="Cambria Math" panose="02040503050406030204" pitchFamily="18" charset="0"/>
                              </a:rPr>
                              <m:t>𝑰𝑽</m:t>
                            </m:r>
                          </m:e>
                          <m:sub>
                            <m:r>
                              <a:rPr lang="en-US" altLang="zh-CN" sz="2400" i="1" u="none" kern="0" smtClean="0">
                                <a:latin typeface="Cambria Math" panose="02040503050406030204" pitchFamily="18" charset="0"/>
                              </a:rPr>
                              <m:t>𝟖𝟎</m:t>
                            </m:r>
                          </m:sub>
                        </m:sSub>
                        <m:r>
                          <a:rPr lang="en-US" altLang="zh-CN" sz="2400" i="1" u="none" kern="0" smtClean="0">
                            <a:latin typeface="Cambria Math" panose="02040503050406030204" pitchFamily="18" charset="0"/>
                          </a:rPr>
                          <m:t>,</m:t>
                        </m:r>
                        <m:r>
                          <a:rPr lang="en-US" altLang="zh-CN" sz="2400" i="1" u="none" kern="0" smtClean="0">
                            <a:latin typeface="Cambria Math" panose="02040503050406030204" pitchFamily="18" charset="0"/>
                          </a:rPr>
                          <m:t>𝟎</m:t>
                        </m:r>
                        <m:r>
                          <a:rPr lang="en-US" altLang="zh-CN" sz="2400" i="1" u="none" kern="0" smtClean="0">
                            <a:latin typeface="Cambria Math" panose="02040503050406030204" pitchFamily="18" charset="0"/>
                          </a:rPr>
                          <m:t>,…,</m:t>
                        </m:r>
                        <m:r>
                          <a:rPr lang="en-US" altLang="zh-CN" sz="2400" i="1" u="none" kern="0" smtClean="0">
                            <a:latin typeface="Cambria Math" panose="02040503050406030204" pitchFamily="18" charset="0"/>
                          </a:rPr>
                          <m:t>𝟎</m:t>
                        </m:r>
                      </m:e>
                    </m:d>
                  </m:oMath>
                </a14:m>
                <a:endParaRPr lang="en-US" altLang="zh-CN" sz="2400" u="none" kern="0" dirty="0"/>
              </a:p>
              <a:p>
                <a14:m>
                  <m:oMath xmlns:m="http://schemas.openxmlformats.org/officeDocument/2006/math">
                    <m:d>
                      <m:dPr>
                        <m:ctrlPr>
                          <a:rPr lang="en-US" altLang="zh-CN" sz="2400" i="1" u="none" kern="0" smtClean="0">
                            <a:latin typeface="Cambria Math" panose="02040503050406030204" pitchFamily="18" charset="0"/>
                          </a:rPr>
                        </m:ctrlPr>
                      </m:dPr>
                      <m:e>
                        <m:sSub>
                          <m:sSubPr>
                            <m:ctrlPr>
                              <a:rPr lang="en-US" altLang="zh-CN" sz="2400" i="1" u="none" kern="0" smtClean="0">
                                <a:latin typeface="Cambria Math" panose="02040503050406030204" pitchFamily="18" charset="0"/>
                              </a:rPr>
                            </m:ctrlPr>
                          </m:sSubPr>
                          <m:e>
                            <m:r>
                              <a:rPr lang="en-US" altLang="zh-CN" sz="2400" i="1" u="none" kern="0" smtClean="0">
                                <a:latin typeface="Cambria Math" panose="02040503050406030204" pitchFamily="18" charset="0"/>
                              </a:rPr>
                              <m:t>𝑺</m:t>
                            </m:r>
                          </m:e>
                          <m:sub>
                            <m:r>
                              <a:rPr lang="en-US" altLang="zh-CN" sz="2400" i="1" u="none" kern="0" smtClean="0">
                                <a:latin typeface="Cambria Math" panose="02040503050406030204" pitchFamily="18" charset="0"/>
                              </a:rPr>
                              <m:t>𝟏𝟕𝟖</m:t>
                            </m:r>
                          </m:sub>
                        </m:sSub>
                        <m:r>
                          <a:rPr lang="en-US" altLang="zh-CN" sz="2400" i="1" u="none" kern="0" smtClean="0">
                            <a:latin typeface="Cambria Math" panose="02040503050406030204" pitchFamily="18" charset="0"/>
                          </a:rPr>
                          <m:t>,</m:t>
                        </m:r>
                        <m:sSub>
                          <m:sSubPr>
                            <m:ctrlPr>
                              <a:rPr lang="en-US" altLang="zh-CN" sz="2400" i="1" u="none" kern="0" smtClean="0">
                                <a:latin typeface="Cambria Math" panose="02040503050406030204" pitchFamily="18" charset="0"/>
                              </a:rPr>
                            </m:ctrlPr>
                          </m:sSubPr>
                          <m:e>
                            <m:r>
                              <a:rPr lang="en-US" altLang="zh-CN" sz="2400" i="1" u="none" kern="0" smtClean="0">
                                <a:latin typeface="Cambria Math" panose="02040503050406030204" pitchFamily="18" charset="0"/>
                              </a:rPr>
                              <m:t>𝑺</m:t>
                            </m:r>
                          </m:e>
                          <m:sub>
                            <m:r>
                              <a:rPr lang="en-US" altLang="zh-CN" sz="2400" i="1" u="none" kern="0" smtClean="0">
                                <a:latin typeface="Cambria Math" panose="02040503050406030204" pitchFamily="18" charset="0"/>
                              </a:rPr>
                              <m:t>𝟏𝟕𝟗</m:t>
                            </m:r>
                          </m:sub>
                        </m:sSub>
                        <m:r>
                          <a:rPr lang="en-US" altLang="zh-CN" sz="2400" i="1" u="none" kern="0" smtClean="0">
                            <a:latin typeface="Cambria Math" panose="02040503050406030204" pitchFamily="18" charset="0"/>
                          </a:rPr>
                          <m:t>,…,</m:t>
                        </m:r>
                        <m:sSub>
                          <m:sSubPr>
                            <m:ctrlPr>
                              <a:rPr lang="en-US" altLang="zh-CN" sz="2400" i="1" u="none" kern="0" smtClean="0">
                                <a:latin typeface="Cambria Math" panose="02040503050406030204" pitchFamily="18" charset="0"/>
                              </a:rPr>
                            </m:ctrlPr>
                          </m:sSubPr>
                          <m:e>
                            <m:r>
                              <a:rPr lang="en-US" altLang="zh-CN" sz="2400" i="1" u="none" kern="0" smtClean="0">
                                <a:latin typeface="Cambria Math" panose="02040503050406030204" pitchFamily="18" charset="0"/>
                              </a:rPr>
                              <m:t>𝑺</m:t>
                            </m:r>
                          </m:e>
                          <m:sub>
                            <m:r>
                              <a:rPr lang="en-US" altLang="zh-CN" sz="2400" i="1" u="none" kern="0" smtClean="0">
                                <a:latin typeface="Cambria Math" panose="02040503050406030204" pitchFamily="18" charset="0"/>
                              </a:rPr>
                              <m:t>𝟐𝟖𝟖</m:t>
                            </m:r>
                          </m:sub>
                        </m:sSub>
                      </m:e>
                    </m:d>
                    <m:r>
                      <a:rPr lang="en-US" altLang="zh-CN" sz="2400" i="1" u="none" kern="0" smtClean="0">
                        <a:latin typeface="Cambria Math" panose="02040503050406030204" pitchFamily="18" charset="0"/>
                      </a:rPr>
                      <m:t>=</m:t>
                    </m:r>
                    <m:d>
                      <m:dPr>
                        <m:ctrlPr>
                          <a:rPr lang="en-US" altLang="zh-CN" sz="2400" i="1" u="none" kern="0" smtClean="0">
                            <a:latin typeface="Cambria Math" panose="02040503050406030204" pitchFamily="18" charset="0"/>
                          </a:rPr>
                        </m:ctrlPr>
                      </m:dPr>
                      <m:e>
                        <m:r>
                          <a:rPr lang="en-US" altLang="zh-CN" sz="2400" i="1" u="none" kern="0" smtClean="0">
                            <a:latin typeface="Cambria Math" panose="02040503050406030204" pitchFamily="18" charset="0"/>
                          </a:rPr>
                          <m:t>𝟎</m:t>
                        </m:r>
                        <m:r>
                          <a:rPr lang="en-US" altLang="zh-CN" sz="2400" i="1" u="none" kern="0" smtClean="0">
                            <a:latin typeface="Cambria Math" panose="02040503050406030204" pitchFamily="18" charset="0"/>
                          </a:rPr>
                          <m:t>,</m:t>
                        </m:r>
                        <m:r>
                          <a:rPr lang="en-US" altLang="zh-CN" sz="2400" i="1" u="none" kern="0" smtClean="0">
                            <a:latin typeface="Cambria Math" panose="02040503050406030204" pitchFamily="18" charset="0"/>
                          </a:rPr>
                          <m:t>𝟎</m:t>
                        </m:r>
                        <m:r>
                          <a:rPr lang="en-US" altLang="zh-CN" sz="2400" i="1" u="none" kern="0" smtClean="0">
                            <a:latin typeface="Cambria Math" panose="02040503050406030204" pitchFamily="18" charset="0"/>
                          </a:rPr>
                          <m:t>,…,</m:t>
                        </m:r>
                        <m:r>
                          <a:rPr lang="en-US" altLang="zh-CN" sz="2400" i="1" u="none" kern="0" smtClean="0">
                            <a:latin typeface="Cambria Math" panose="02040503050406030204" pitchFamily="18" charset="0"/>
                          </a:rPr>
                          <m:t>𝟎</m:t>
                        </m:r>
                        <m:r>
                          <a:rPr lang="en-US" altLang="zh-CN" sz="2400" i="1" u="none" kern="0" smtClean="0">
                            <a:latin typeface="Cambria Math" panose="02040503050406030204" pitchFamily="18" charset="0"/>
                          </a:rPr>
                          <m:t>,</m:t>
                        </m:r>
                        <m:r>
                          <a:rPr lang="en-US" altLang="zh-CN" sz="2400" i="1" u="none" kern="0" smtClean="0">
                            <a:latin typeface="Cambria Math" panose="02040503050406030204" pitchFamily="18" charset="0"/>
                          </a:rPr>
                          <m:t>𝟏</m:t>
                        </m:r>
                        <m:r>
                          <a:rPr lang="en-US" altLang="zh-CN" sz="2400" i="1" u="none" kern="0" smtClean="0">
                            <a:latin typeface="Cambria Math" panose="02040503050406030204" pitchFamily="18" charset="0"/>
                          </a:rPr>
                          <m:t>,</m:t>
                        </m:r>
                        <m:r>
                          <a:rPr lang="en-US" altLang="zh-CN" sz="2400" i="1" u="none" kern="0" smtClean="0">
                            <a:latin typeface="Cambria Math" panose="02040503050406030204" pitchFamily="18" charset="0"/>
                          </a:rPr>
                          <m:t>𝟏</m:t>
                        </m:r>
                        <m:r>
                          <a:rPr lang="en-US" altLang="zh-CN" sz="2400" i="1" u="none" kern="0" smtClean="0">
                            <a:latin typeface="Cambria Math" panose="02040503050406030204" pitchFamily="18" charset="0"/>
                          </a:rPr>
                          <m:t>,</m:t>
                        </m:r>
                        <m:r>
                          <a:rPr lang="en-US" altLang="zh-CN" sz="2400" i="1" u="none" kern="0" smtClean="0">
                            <a:latin typeface="Cambria Math" panose="02040503050406030204" pitchFamily="18" charset="0"/>
                          </a:rPr>
                          <m:t>𝟏</m:t>
                        </m:r>
                      </m:e>
                    </m:d>
                  </m:oMath>
                </a14:m>
                <a:endParaRPr lang="zh-CN" altLang="en-US" u="none" kern="0" dirty="0"/>
              </a:p>
            </p:txBody>
          </p:sp>
        </mc:Choice>
        <mc:Fallback>
          <p:sp>
            <p:nvSpPr>
              <p:cNvPr id="6" name="内容占位符 2"/>
              <p:cNvSpPr txBox="1">
                <a:spLocks noRot="1" noChangeAspect="1" noMove="1" noResize="1" noEditPoints="1" noAdjustHandles="1" noChangeArrowheads="1" noChangeShapeType="1" noTextEdit="1"/>
              </p:cNvSpPr>
              <p:nvPr/>
            </p:nvSpPr>
            <p:spPr bwMode="auto">
              <a:xfrm>
                <a:off x="584591" y="4618873"/>
                <a:ext cx="8229600" cy="1764196"/>
              </a:xfrm>
              <a:prstGeom prst="rect">
                <a:avLst/>
              </a:prstGeom>
              <a:blipFill rotWithShape="1">
                <a:blip r:embed="rId5"/>
                <a:stretch>
                  <a:fillRect l="-5" t="-29" r="5" b="3"/>
                </a:stretch>
              </a:blipFill>
              <a:ln w="9525">
                <a:noFill/>
                <a:miter lim="800000"/>
              </a:ln>
              <a:effectLst/>
            </p:spPr>
            <p:txBody>
              <a:bodyPr/>
              <a:lstStyle/>
              <a:p>
                <a:r>
                  <a:rPr lang="zh-CN" altLang="en-US">
                    <a:noFill/>
                  </a:rPr>
                  <a:t> </a:t>
                </a:r>
              </a:p>
            </p:txBody>
          </p:sp>
        </mc:Fallback>
      </mc:AlternateContent>
      <p:sp>
        <p:nvSpPr>
          <p:cNvPr id="7" name="文本框 6"/>
          <p:cNvSpPr txBox="1"/>
          <p:nvPr/>
        </p:nvSpPr>
        <p:spPr>
          <a:xfrm>
            <a:off x="575556" y="3898793"/>
            <a:ext cx="4633174" cy="646331"/>
          </a:xfrm>
          <a:prstGeom prst="rect">
            <a:avLst/>
          </a:prstGeom>
          <a:noFill/>
        </p:spPr>
        <p:txBody>
          <a:bodyPr wrap="square">
            <a:spAutoFit/>
          </a:bodyPr>
          <a:lstStyle/>
          <a:p>
            <a:pPr marL="0" indent="0">
              <a:buNone/>
            </a:pPr>
            <a:r>
              <a:rPr lang="en-US" altLang="zh-CN" sz="3600" u="none">
                <a:solidFill>
                  <a:srgbClr val="FF0000"/>
                </a:solidFill>
              </a:rPr>
              <a:t>Trivium</a:t>
            </a:r>
            <a:r>
              <a:rPr lang="zh-CN" altLang="en-US" sz="3600" u="none" dirty="0">
                <a:solidFill>
                  <a:srgbClr val="FF0000"/>
                </a:solidFill>
              </a:rPr>
              <a:t>密钥</a:t>
            </a:r>
            <a:r>
              <a:rPr lang="en-US" altLang="zh-CN" sz="3600" u="none" dirty="0">
                <a:solidFill>
                  <a:srgbClr val="FF0000"/>
                </a:solidFill>
              </a:rPr>
              <a:t>-IV</a:t>
            </a:r>
            <a:r>
              <a:rPr lang="zh-CN" altLang="en-US" sz="3600" u="none" dirty="0">
                <a:solidFill>
                  <a:srgbClr val="FF0000"/>
                </a:solidFill>
              </a:rPr>
              <a:t>装载</a:t>
            </a:r>
            <a:endParaRPr lang="en-US" altLang="zh-CN" sz="3600" u="none" dirty="0">
              <a:solidFill>
                <a:srgbClr val="FF0000"/>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11560" y="1721532"/>
                <a:ext cx="5796644" cy="4299756"/>
              </a:xfrm>
            </p:spPr>
            <p:txBody>
              <a:bodyPr/>
              <a:lstStyle/>
              <a:p>
                <a:pPr algn="l"/>
                <a:r>
                  <a:rPr lang="pt-BR" altLang="zh-CN" sz="2400" dirty="0">
                    <a:latin typeface="CMBX10"/>
                  </a:rPr>
                  <a:t>For</a:t>
                </a:r>
                <a:r>
                  <a:rPr lang="pt-BR" altLang="zh-CN" sz="2400" i="1" u="none" strike="noStrike" baseline="0" dirty="0">
                    <a:latin typeface="CMBX10"/>
                  </a:rPr>
                  <a:t> </a:t>
                </a:r>
                <a14:m>
                  <m:oMath xmlns:m="http://schemas.openxmlformats.org/officeDocument/2006/math">
                    <m:r>
                      <a:rPr lang="en-US" altLang="zh-CN" sz="2400" b="1" i="1" u="none" strike="noStrike" baseline="0" smtClean="0">
                        <a:latin typeface="Cambria Math" panose="02040503050406030204" pitchFamily="18" charset="0"/>
                      </a:rPr>
                      <m:t>𝒊</m:t>
                    </m:r>
                    <m:r>
                      <a:rPr lang="en-US" altLang="zh-CN" sz="2400" b="1" i="1" u="none" strike="noStrike" baseline="0" smtClean="0">
                        <a:latin typeface="Cambria Math" panose="02040503050406030204" pitchFamily="18" charset="0"/>
                      </a:rPr>
                      <m:t>=</m:t>
                    </m:r>
                    <m:r>
                      <a:rPr lang="en-US" altLang="zh-CN" sz="2400" b="1" i="1" u="none" strike="noStrike" baseline="0" smtClean="0">
                        <a:latin typeface="Cambria Math" panose="02040503050406030204" pitchFamily="18" charset="0"/>
                      </a:rPr>
                      <m:t>𝟏</m:t>
                    </m:r>
                  </m:oMath>
                </a14:m>
                <a:r>
                  <a:rPr lang="pt-BR" altLang="zh-CN" sz="2400" i="1" u="none" strike="noStrike" baseline="0" dirty="0">
                    <a:latin typeface="CMR10"/>
                  </a:rPr>
                  <a:t> </a:t>
                </a:r>
                <a:r>
                  <a:rPr lang="pt-BR" altLang="zh-CN" sz="2400" u="none" strike="noStrike" baseline="0" dirty="0">
                    <a:latin typeface="CMR10"/>
                  </a:rPr>
                  <a:t>To</a:t>
                </a:r>
                <a:r>
                  <a:rPr lang="pt-BR" altLang="zh-CN" sz="2400" i="1" u="none" strike="noStrike" baseline="0" dirty="0">
                    <a:latin typeface="CMR10"/>
                  </a:rPr>
                  <a:t> </a:t>
                </a:r>
                <a14:m>
                  <m:oMath xmlns:m="http://schemas.openxmlformats.org/officeDocument/2006/math">
                    <m:r>
                      <a:rPr lang="en-US" altLang="zh-CN" sz="2400" b="1" i="1" u="none" strike="noStrike" baseline="0" smtClean="0">
                        <a:latin typeface="Cambria Math" panose="02040503050406030204" pitchFamily="18" charset="0"/>
                      </a:rPr>
                      <m:t>𝟏𝟏𝟓𝟐</m:t>
                    </m:r>
                    <m:r>
                      <a:rPr lang="en-US" altLang="zh-CN" sz="2400" b="1" i="1" u="none" strike="noStrike" baseline="0" smtClean="0">
                        <a:latin typeface="Cambria Math" panose="02040503050406030204" pitchFamily="18" charset="0"/>
                      </a:rPr>
                      <m:t>(=</m:t>
                    </m:r>
                    <m:r>
                      <a:rPr lang="en-US" altLang="zh-CN" sz="2400" b="1" i="1" u="none" strike="noStrike" baseline="0" smtClean="0">
                        <a:latin typeface="Cambria Math" panose="02040503050406030204" pitchFamily="18" charset="0"/>
                      </a:rPr>
                      <m:t>𝟒</m:t>
                    </m:r>
                    <m:r>
                      <a:rPr lang="en-US" altLang="zh-CN" sz="2400" b="1" i="1" u="none" strike="noStrike" baseline="0" smtClean="0">
                        <a:latin typeface="Cambria Math" panose="02040503050406030204" pitchFamily="18" charset="0"/>
                      </a:rPr>
                      <m:t>∗</m:t>
                    </m:r>
                    <m:r>
                      <a:rPr lang="en-US" altLang="zh-CN" sz="2400" b="1" i="1" u="none" strike="noStrike" baseline="0" smtClean="0">
                        <a:latin typeface="Cambria Math" panose="02040503050406030204" pitchFamily="18" charset="0"/>
                      </a:rPr>
                      <m:t>𝟐𝟖𝟖</m:t>
                    </m:r>
                    <m:r>
                      <a:rPr lang="en-US" altLang="zh-CN" sz="2400" b="1" i="1" u="none" strike="noStrike" baseline="0" smtClean="0">
                        <a:latin typeface="Cambria Math" panose="02040503050406030204" pitchFamily="18" charset="0"/>
                      </a:rPr>
                      <m:t>)</m:t>
                    </m:r>
                  </m:oMath>
                </a14:m>
                <a:r>
                  <a:rPr lang="pt-BR" altLang="zh-CN" sz="2400" i="1" u="none" strike="noStrike" baseline="0" dirty="0">
                    <a:latin typeface="CMMI10"/>
                  </a:rPr>
                  <a:t> </a:t>
                </a:r>
                <a:r>
                  <a:rPr lang="pt-BR" altLang="zh-CN" sz="2400" dirty="0">
                    <a:latin typeface="CMBX10"/>
                  </a:rPr>
                  <a:t>Do</a:t>
                </a:r>
                <a:endParaRPr lang="pt-BR" altLang="zh-CN" sz="2400" u="none" strike="noStrike" baseline="0" dirty="0">
                  <a:latin typeface="CMBX10"/>
                </a:endParaRPr>
              </a:p>
              <a:p>
                <a:pPr marL="793115" lvl="1" indent="-342900">
                  <a:buFont typeface="+mj-lt"/>
                  <a:buAutoNum type="arabicPeriod"/>
                </a:pPr>
                <a14:m>
                  <m:oMath xmlns:m="http://schemas.openxmlformats.org/officeDocument/2006/math">
                    <m:sSub>
                      <m:sSubPr>
                        <m:ctrlPr>
                          <a:rPr lang="en-US" altLang="zh-CN" sz="1800" i="1" u="none" strike="noStrike" baseline="0" dirty="0" smtClean="0">
                            <a:latin typeface="Cambria Math" panose="02040503050406030204" pitchFamily="18" charset="0"/>
                          </a:rPr>
                        </m:ctrlPr>
                      </m:sSubPr>
                      <m:e>
                        <m:r>
                          <a:rPr lang="en-US" altLang="zh-CN" sz="1800" b="1" i="1" u="none" strike="noStrike" baseline="0" dirty="0" smtClean="0">
                            <a:latin typeface="Cambria Math" panose="02040503050406030204" pitchFamily="18" charset="0"/>
                          </a:rPr>
                          <m:t>𝒕</m:t>
                        </m:r>
                      </m:e>
                      <m:sub>
                        <m:r>
                          <a:rPr lang="en-US" altLang="zh-CN" sz="1800" b="1" i="1" u="none" strike="noStrike" baseline="0" dirty="0" smtClean="0">
                            <a:latin typeface="Cambria Math" panose="02040503050406030204" pitchFamily="18" charset="0"/>
                          </a:rPr>
                          <m:t>𝟏</m:t>
                        </m:r>
                      </m:sub>
                    </m:sSub>
                    <m:r>
                      <a:rPr lang="en-US" altLang="zh-CN" sz="1800" b="1" i="1" u="none" strike="noStrike" baseline="0" dirty="0" smtClean="0">
                        <a:latin typeface="Cambria Math" panose="02040503050406030204" pitchFamily="18" charset="0"/>
                      </a:rPr>
                      <m:t>= </m:t>
                    </m:r>
                    <m:sSub>
                      <m:sSubPr>
                        <m:ctrlPr>
                          <a:rPr lang="en-US" altLang="zh-CN" sz="1800" i="1" u="none" strike="noStrike" baseline="0" dirty="0" smtClean="0">
                            <a:latin typeface="Cambria Math" panose="02040503050406030204" pitchFamily="18" charset="0"/>
                          </a:rPr>
                        </m:ctrlPr>
                      </m:sSubPr>
                      <m:e>
                        <m:r>
                          <a:rPr lang="en-US" altLang="zh-CN" sz="1800" b="1" i="1" u="none" strike="noStrike" baseline="0" dirty="0" smtClean="0">
                            <a:latin typeface="Cambria Math" panose="02040503050406030204" pitchFamily="18" charset="0"/>
                          </a:rPr>
                          <m:t>𝒔</m:t>
                        </m:r>
                      </m:e>
                      <m:sub>
                        <m:r>
                          <a:rPr lang="en-US" altLang="zh-CN" sz="1800" b="1" i="1" u="none" strike="noStrike" baseline="0" dirty="0" smtClean="0">
                            <a:latin typeface="Cambria Math" panose="02040503050406030204" pitchFamily="18" charset="0"/>
                          </a:rPr>
                          <m:t>𝟔𝟔</m:t>
                        </m:r>
                      </m:sub>
                    </m:sSub>
                    <m:r>
                      <a:rPr lang="en-US" altLang="zh-CN" sz="1800" b="1" i="1" u="none" strike="noStrike" baseline="0" dirty="0" smtClean="0">
                        <a:latin typeface="Cambria Math" panose="02040503050406030204" pitchFamily="18" charset="0"/>
                      </a:rPr>
                      <m:t>+</m:t>
                    </m:r>
                    <m:sSub>
                      <m:sSubPr>
                        <m:ctrlPr>
                          <a:rPr lang="en-US" altLang="zh-CN" sz="1800" i="1" u="none" strike="noStrike" baseline="0" dirty="0" smtClean="0">
                            <a:latin typeface="Cambria Math" panose="02040503050406030204" pitchFamily="18" charset="0"/>
                          </a:rPr>
                        </m:ctrlPr>
                      </m:sSubPr>
                      <m:e>
                        <m:r>
                          <a:rPr lang="en-US" altLang="zh-CN" sz="1800" b="1" i="1" u="none" strike="noStrike" baseline="0" dirty="0" smtClean="0">
                            <a:latin typeface="Cambria Math" panose="02040503050406030204" pitchFamily="18" charset="0"/>
                          </a:rPr>
                          <m:t>𝒔</m:t>
                        </m:r>
                      </m:e>
                      <m:sub>
                        <m:r>
                          <a:rPr lang="en-US" altLang="zh-CN" sz="1800" b="1" i="1" u="none" strike="noStrike" baseline="0" dirty="0" smtClean="0">
                            <a:latin typeface="Cambria Math" panose="02040503050406030204" pitchFamily="18" charset="0"/>
                          </a:rPr>
                          <m:t>𝟗𝟑</m:t>
                        </m:r>
                      </m:sub>
                    </m:sSub>
                  </m:oMath>
                </a14:m>
                <a:endParaRPr lang="en-US" altLang="zh-CN" sz="1800" i="1" u="none" strike="noStrike" baseline="0" dirty="0">
                  <a:latin typeface="Cambria Math" panose="02040503050406030204" pitchFamily="18" charset="0"/>
                </a:endParaRPr>
              </a:p>
              <a:p>
                <a:pPr marL="793115" lvl="1" indent="-342900">
                  <a:buFont typeface="+mj-lt"/>
                  <a:buAutoNum type="arabicPeriod"/>
                </a:pPr>
                <a14:m>
                  <m:oMath xmlns:m="http://schemas.openxmlformats.org/officeDocument/2006/math">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𝟐</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𝟏𝟔𝟐</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𝟏𝟕𝟕</m:t>
                        </m:r>
                      </m:sub>
                    </m:sSub>
                  </m:oMath>
                </a14:m>
                <a:endParaRPr lang="en-US" altLang="zh-CN" sz="1800" b="1" i="1" u="none" strike="noStrike" baseline="0" dirty="0">
                  <a:latin typeface="Cambria Math" panose="02040503050406030204" pitchFamily="18" charset="0"/>
                </a:endParaRPr>
              </a:p>
              <a:p>
                <a:pPr marL="793115" lvl="1" indent="-342900">
                  <a:buFont typeface="+mj-lt"/>
                  <a:buAutoNum type="arabicPeriod"/>
                </a:pPr>
                <a14:m>
                  <m:oMath xmlns:m="http://schemas.openxmlformats.org/officeDocument/2006/math">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𝟑</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𝟐𝟒𝟑</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𝟐𝟖𝟖</m:t>
                        </m:r>
                      </m:sub>
                    </m:sSub>
                  </m:oMath>
                </a14:m>
                <a:endParaRPr lang="en-US" altLang="zh-CN" sz="1800" b="1" i="1" u="none" strike="noStrike" baseline="0" dirty="0">
                  <a:latin typeface="Cambria Math" panose="02040503050406030204" pitchFamily="18" charset="0"/>
                </a:endParaRPr>
              </a:p>
              <a:p>
                <a:pPr marL="793115" lvl="1" indent="-342900">
                  <a:buFont typeface="+mj-lt"/>
                  <a:buAutoNum type="arabicPeriod"/>
                </a:pPr>
                <a14:m>
                  <m:oMath xmlns:m="http://schemas.openxmlformats.org/officeDocument/2006/math">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𝟏</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𝟏</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𝟗𝟏</m:t>
                        </m:r>
                      </m:sub>
                    </m:sSub>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𝟗𝟐</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𝟏𝟕𝟏</m:t>
                        </m:r>
                      </m:sub>
                    </m:sSub>
                  </m:oMath>
                </a14:m>
                <a:endParaRPr lang="en-US" altLang="zh-CN" sz="1800" b="1" i="1" u="none" strike="noStrike" baseline="0" dirty="0">
                  <a:latin typeface="Cambria Math" panose="02040503050406030204" pitchFamily="18" charset="0"/>
                </a:endParaRPr>
              </a:p>
              <a:p>
                <a:pPr marL="793115" lvl="1" indent="-342900">
                  <a:buFont typeface="+mj-lt"/>
                  <a:buAutoNum type="arabicPeriod"/>
                </a:pPr>
                <a14:m>
                  <m:oMath xmlns:m="http://schemas.openxmlformats.org/officeDocument/2006/math">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𝟐</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𝟐</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𝟏𝟕𝟓</m:t>
                        </m:r>
                      </m:sub>
                    </m:sSub>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𝟏𝟕𝟔</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𝟐𝟔𝟒</m:t>
                        </m:r>
                      </m:sub>
                    </m:sSub>
                  </m:oMath>
                </a14:m>
                <a:endParaRPr lang="en-US" altLang="zh-CN" sz="1800" b="1" i="1" u="none" strike="noStrike" baseline="0" dirty="0">
                  <a:latin typeface="Cambria Math" panose="02040503050406030204" pitchFamily="18" charset="0"/>
                </a:endParaRPr>
              </a:p>
              <a:p>
                <a:pPr marL="793115" lvl="1" indent="-342900">
                  <a:buFont typeface="+mj-lt"/>
                  <a:buAutoNum type="arabicPeriod"/>
                </a:pPr>
                <a14:m>
                  <m:oMath xmlns:m="http://schemas.openxmlformats.org/officeDocument/2006/math">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𝟑</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𝟑</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𝟐𝟖𝟔</m:t>
                        </m:r>
                      </m:sub>
                    </m:sSub>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𝟐𝟖𝟕</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𝟔𝟗</m:t>
                        </m:r>
                      </m:sub>
                    </m:sSub>
                  </m:oMath>
                </a14:m>
                <a:endParaRPr lang="en-US" altLang="zh-CN" sz="1800" b="1" i="1" u="none" strike="noStrike" baseline="0" dirty="0">
                  <a:latin typeface="Cambria Math" panose="02040503050406030204" pitchFamily="18" charset="0"/>
                </a:endParaRPr>
              </a:p>
              <a:p>
                <a:pPr marL="793115" lvl="1" indent="-342900">
                  <a:buFont typeface="+mj-lt"/>
                  <a:buAutoNum type="arabicPeriod"/>
                </a:pPr>
                <a14:m>
                  <m:oMath xmlns:m="http://schemas.openxmlformats.org/officeDocument/2006/math">
                    <m:d>
                      <m:dPr>
                        <m:ctrlPr>
                          <a:rPr lang="en-US" altLang="zh-CN" sz="1800" b="1" i="1" u="none" strike="noStrike" baseline="0" smtClean="0">
                            <a:latin typeface="Cambria Math" panose="02040503050406030204" pitchFamily="18" charset="0"/>
                          </a:rPr>
                        </m:ctrlPr>
                      </m:dPr>
                      <m:e>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𝟐</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𝟗𝟑</m:t>
                            </m:r>
                          </m:sub>
                        </m:sSub>
                      </m:e>
                    </m:d>
                    <m:r>
                      <a:rPr lang="en-US" altLang="zh-CN" sz="1800" b="1" i="1" u="none" strike="noStrike" baseline="0" smtClean="0">
                        <a:latin typeface="Cambria Math" panose="02040503050406030204" pitchFamily="18" charset="0"/>
                      </a:rPr>
                      <m:t>=</m:t>
                    </m:r>
                    <m:d>
                      <m:dPr>
                        <m:ctrlPr>
                          <a:rPr lang="en-US" altLang="zh-CN" sz="1800" b="1" i="1" u="none" strike="noStrike" baseline="0" smtClean="0">
                            <a:latin typeface="Cambria Math" panose="02040503050406030204" pitchFamily="18" charset="0"/>
                          </a:rPr>
                        </m:ctrlPr>
                      </m:dPr>
                      <m:e>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𝟑</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𝟗𝟐</m:t>
                            </m:r>
                          </m:sub>
                        </m:sSub>
                      </m:e>
                    </m:d>
                  </m:oMath>
                </a14:m>
                <a:endParaRPr lang="en-US" altLang="zh-CN" sz="1800" b="1" i="1" u="none" strike="noStrike" baseline="0" dirty="0">
                  <a:latin typeface="Cambria Math" panose="02040503050406030204" pitchFamily="18" charset="0"/>
                </a:endParaRPr>
              </a:p>
              <a:p>
                <a:pPr marL="793115" lvl="1" indent="-342900">
                  <a:buFont typeface="+mj-lt"/>
                  <a:buAutoNum type="arabicPeriod"/>
                </a:pPr>
                <a14:m>
                  <m:oMath xmlns:m="http://schemas.openxmlformats.org/officeDocument/2006/math">
                    <m:d>
                      <m:dPr>
                        <m:ctrlPr>
                          <a:rPr lang="en-US" altLang="zh-CN" sz="1800" b="1" i="1" u="none" strike="noStrike" baseline="0" smtClean="0">
                            <a:latin typeface="Cambria Math" panose="02040503050406030204" pitchFamily="18" charset="0"/>
                          </a:rPr>
                        </m:ctrlPr>
                      </m:dPr>
                      <m:e>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𝟗𝟒</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𝟗𝟓</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𝟏𝟕𝟕</m:t>
                            </m:r>
                          </m:sub>
                        </m:sSub>
                      </m:e>
                    </m:d>
                    <m:r>
                      <a:rPr lang="en-US" altLang="zh-CN" sz="1800" b="1" i="1" u="none" strike="noStrike" baseline="0" smtClean="0">
                        <a:latin typeface="Cambria Math" panose="02040503050406030204" pitchFamily="18" charset="0"/>
                      </a:rPr>
                      <m:t>=</m:t>
                    </m:r>
                    <m:d>
                      <m:dPr>
                        <m:ctrlPr>
                          <a:rPr lang="en-US" altLang="zh-CN" sz="1800" b="1" i="1" u="none" strike="noStrike" baseline="0" smtClean="0">
                            <a:latin typeface="Cambria Math" panose="02040503050406030204" pitchFamily="18" charset="0"/>
                          </a:rPr>
                        </m:ctrlPr>
                      </m:dPr>
                      <m:e>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𝟏</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𝟗𝟒</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𝟏𝟕𝟔</m:t>
                            </m:r>
                          </m:sub>
                        </m:sSub>
                      </m:e>
                    </m:d>
                  </m:oMath>
                </a14:m>
                <a:endParaRPr lang="en-US" altLang="zh-CN" sz="1800" b="1" i="1" u="none" strike="noStrike" baseline="0" dirty="0">
                  <a:latin typeface="Cambria Math" panose="02040503050406030204" pitchFamily="18" charset="0"/>
                </a:endParaRPr>
              </a:p>
              <a:p>
                <a:pPr marL="793115" lvl="1" indent="-342900">
                  <a:buFont typeface="+mj-lt"/>
                  <a:buAutoNum type="arabicPeriod"/>
                </a:pPr>
                <a14:m>
                  <m:oMath xmlns:m="http://schemas.openxmlformats.org/officeDocument/2006/math">
                    <m:d>
                      <m:dPr>
                        <m:ctrlPr>
                          <a:rPr lang="en-US" altLang="zh-CN" sz="1800" b="1" i="1" u="none" strike="noStrike" baseline="0" smtClean="0">
                            <a:latin typeface="Cambria Math" panose="02040503050406030204" pitchFamily="18" charset="0"/>
                          </a:rPr>
                        </m:ctrlPr>
                      </m:dPr>
                      <m:e>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𝟏𝟕𝟖</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𝟏𝟕𝟗</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𝟐𝟖𝟖</m:t>
                            </m:r>
                          </m:sub>
                        </m:sSub>
                      </m:e>
                    </m:d>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𝟐</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𝟏𝟕𝟖</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𝟐𝟖𝟕</m:t>
                        </m:r>
                      </m:sub>
                    </m:sSub>
                    <m:r>
                      <a:rPr lang="en-US" altLang="zh-CN" sz="1800" b="1" i="1" u="none" strike="noStrike" baseline="0" smtClean="0">
                        <a:latin typeface="Cambria Math" panose="02040503050406030204" pitchFamily="18" charset="0"/>
                      </a:rPr>
                      <m:t>)</m:t>
                    </m:r>
                  </m:oMath>
                </a14:m>
                <a:endParaRPr lang="en-US" altLang="zh-CN" sz="1800" i="1" u="none" strike="noStrike" baseline="0" dirty="0">
                  <a:latin typeface="Cambria Math" panose="02040503050406030204" pitchFamily="18" charset="0"/>
                </a:endParaRPr>
              </a:p>
              <a:p>
                <a:pPr marL="793115" lvl="1" indent="-342900">
                  <a:buFont typeface="+mj-lt"/>
                  <a:buAutoNum type="arabicPeriod"/>
                </a:pPr>
                <a:endParaRPr lang="en-US" altLang="zh-CN" sz="1800" i="1" u="none" strike="noStrike" baseline="0" dirty="0">
                  <a:latin typeface="Cambria Math" panose="02040503050406030204" pitchFamily="18" charset="0"/>
                </a:endParaRPr>
              </a:p>
              <a:p>
                <a:pPr marL="793115" lvl="1" indent="-342900">
                  <a:buFont typeface="+mj-lt"/>
                  <a:buAutoNum type="arabicPeriod"/>
                </a:pPr>
                <a:endParaRPr lang="en-US" altLang="zh-CN" sz="1800" i="1" u="none" strike="noStrike" baseline="0" dirty="0">
                  <a:latin typeface="Cambria Math" panose="02040503050406030204" pitchFamily="18" charset="0"/>
                </a:endParaRPr>
              </a:p>
              <a:p>
                <a:pPr marL="793115" lvl="1" indent="-342900">
                  <a:buFont typeface="+mj-lt"/>
                  <a:buAutoNum type="arabicPeriod"/>
                </a:pPr>
                <a:endParaRPr lang="en-US" altLang="zh-CN" sz="1800" i="1" u="none" strike="noStrike" baseline="0" dirty="0">
                  <a:latin typeface="Cambria Math" panose="02040503050406030204" pitchFamily="18" charset="0"/>
                </a:endParaRPr>
              </a:p>
              <a:p>
                <a:pPr marL="793115" lvl="1" indent="-342900">
                  <a:buFont typeface="+mj-lt"/>
                  <a:buAutoNum type="arabicPeriod"/>
                </a:pPr>
                <a:endParaRPr lang="en-US" altLang="zh-CN" sz="1800" i="1" u="none" strike="noStrike" baseline="0" dirty="0">
                  <a:latin typeface="Cambria Math" panose="02040503050406030204" pitchFamily="18" charset="0"/>
                </a:endParaRPr>
              </a:p>
              <a:p>
                <a:pPr marL="793115" lvl="1" indent="-342900">
                  <a:buFont typeface="+mj-lt"/>
                  <a:buAutoNum type="arabicPeriod"/>
                </a:pPr>
                <a:endParaRPr lang="en-US" altLang="zh-CN" sz="1800" i="1" u="none" strike="noStrike" baseline="0" dirty="0">
                  <a:latin typeface="Cambria Math" panose="02040503050406030204" pitchFamily="18" charset="0"/>
                </a:endParaRPr>
              </a:p>
              <a:p>
                <a:pPr marL="793115" lvl="1" indent="-342900">
                  <a:buFont typeface="+mj-lt"/>
                  <a:buAutoNum type="arabicPeriod"/>
                </a:pPr>
                <a:endParaRPr lang="en-US" altLang="zh-CN" sz="1800" i="1" u="none" strike="noStrike" baseline="0" dirty="0">
                  <a:latin typeface="Cambria Math" panose="02040503050406030204" pitchFamily="18" charset="0"/>
                </a:endParaRPr>
              </a:p>
              <a:p>
                <a:pPr marL="793115" lvl="1" indent="-342900">
                  <a:buFont typeface="+mj-lt"/>
                  <a:buAutoNum type="arabicPeriod"/>
                </a:pPr>
                <a:endParaRPr lang="en-US" altLang="zh-CN" sz="1800" i="1" u="none" strike="noStrike" baseline="0" dirty="0">
                  <a:latin typeface="Cambria Math" panose="02040503050406030204" pitchFamily="18" charset="0"/>
                </a:endParaRPr>
              </a:p>
              <a:p>
                <a:pPr marL="793115" lvl="1" indent="-342900">
                  <a:buFont typeface="+mj-lt"/>
                  <a:buAutoNum type="arabicPeriod"/>
                </a:pPr>
                <a:endParaRPr lang="en-US" altLang="zh-CN" sz="1800" i="1" u="none" strike="noStrike" baseline="0" dirty="0">
                  <a:latin typeface="Cambria Math" panose="02040503050406030204" pitchFamily="18" charset="0"/>
                </a:endParaRPr>
              </a:p>
              <a:p>
                <a:pPr marL="793115" lvl="1" indent="-342900">
                  <a:buFont typeface="+mj-lt"/>
                  <a:buAutoNum type="arabicPeriod"/>
                </a:pPr>
                <a:endParaRPr lang="en-US" altLang="zh-CN" sz="1800" i="1" u="none" strike="noStrike" baseline="0" dirty="0">
                  <a:latin typeface="CMR7"/>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611560" y="1721532"/>
                <a:ext cx="5796644" cy="4299756"/>
              </a:xfrm>
              <a:blipFill rotWithShape="1">
                <a:blip r:embed="rId1"/>
                <a:stretch>
                  <a:fillRect l="-1" t="-1" r="7" b="-80866"/>
                </a:stretch>
              </a:blipFill>
            </p:spPr>
            <p:txBody>
              <a:bodyPr/>
              <a:lstStyle/>
              <a:p>
                <a:r>
                  <a:rPr lang="zh-CN" altLang="en-US">
                    <a:noFill/>
                  </a:rPr>
                  <a:t> </a:t>
                </a:r>
              </a:p>
            </p:txBody>
          </p:sp>
        </mc:Fallback>
      </mc:AlternateContent>
      <p:sp>
        <p:nvSpPr>
          <p:cNvPr id="5" name="文本框 4"/>
          <p:cNvSpPr txBox="1"/>
          <p:nvPr/>
        </p:nvSpPr>
        <p:spPr>
          <a:xfrm>
            <a:off x="537735" y="1052736"/>
            <a:ext cx="4633174" cy="646331"/>
          </a:xfrm>
          <a:prstGeom prst="rect">
            <a:avLst/>
          </a:prstGeom>
          <a:noFill/>
        </p:spPr>
        <p:txBody>
          <a:bodyPr wrap="square">
            <a:spAutoFit/>
          </a:bodyPr>
          <a:lstStyle/>
          <a:p>
            <a:pPr marL="0" indent="0">
              <a:buNone/>
            </a:pPr>
            <a:r>
              <a:rPr lang="en-US" altLang="zh-CN" sz="3600" u="none" dirty="0">
                <a:solidFill>
                  <a:srgbClr val="FF0000"/>
                </a:solidFill>
              </a:rPr>
              <a:t>Trivium</a:t>
            </a:r>
            <a:r>
              <a:rPr lang="zh-CN" altLang="en-US" sz="3600" u="none" dirty="0">
                <a:solidFill>
                  <a:srgbClr val="FF0000"/>
                </a:solidFill>
              </a:rPr>
              <a:t>初始化更新</a:t>
            </a:r>
            <a:endParaRPr lang="en-US" altLang="zh-CN" sz="3600" u="none" dirty="0">
              <a:solidFill>
                <a:srgbClr val="FF00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37735" y="1052736"/>
            <a:ext cx="4633174" cy="646331"/>
          </a:xfrm>
          <a:prstGeom prst="rect">
            <a:avLst/>
          </a:prstGeom>
          <a:noFill/>
        </p:spPr>
        <p:txBody>
          <a:bodyPr wrap="square">
            <a:spAutoFit/>
          </a:bodyPr>
          <a:lstStyle/>
          <a:p>
            <a:pPr marL="0" indent="0">
              <a:buNone/>
            </a:pPr>
            <a:r>
              <a:rPr lang="en-US" altLang="zh-CN" sz="3600" u="none" dirty="0">
                <a:solidFill>
                  <a:srgbClr val="FF0000"/>
                </a:solidFill>
              </a:rPr>
              <a:t>Trivium</a:t>
            </a:r>
            <a:r>
              <a:rPr lang="zh-CN" altLang="en-US" sz="3600" u="none" dirty="0">
                <a:solidFill>
                  <a:srgbClr val="FF0000"/>
                </a:solidFill>
              </a:rPr>
              <a:t>初始化更新</a:t>
            </a:r>
            <a:endParaRPr lang="en-US" altLang="zh-CN" sz="3600" u="none" dirty="0">
              <a:solidFill>
                <a:srgbClr val="FF0000"/>
              </a:solidFill>
            </a:endParaRPr>
          </a:p>
        </p:txBody>
      </p:sp>
      <p:grpSp>
        <p:nvGrpSpPr>
          <p:cNvPr id="187" name="组合 186"/>
          <p:cNvGrpSpPr/>
          <p:nvPr/>
        </p:nvGrpSpPr>
        <p:grpSpPr>
          <a:xfrm>
            <a:off x="1550551" y="1918519"/>
            <a:ext cx="6042898" cy="3883245"/>
            <a:chOff x="1589442" y="1844824"/>
            <a:chExt cx="6042898" cy="3883245"/>
          </a:xfrm>
        </p:grpSpPr>
        <p:grpSp>
          <p:nvGrpSpPr>
            <p:cNvPr id="167" name="组合 166"/>
            <p:cNvGrpSpPr/>
            <p:nvPr/>
          </p:nvGrpSpPr>
          <p:grpSpPr>
            <a:xfrm>
              <a:off x="1589442" y="1844824"/>
              <a:ext cx="6042898" cy="3883245"/>
              <a:chOff x="647564" y="1844824"/>
              <a:chExt cx="6042898" cy="3883245"/>
            </a:xfrm>
          </p:grpSpPr>
          <p:sp>
            <p:nvSpPr>
              <p:cNvPr id="10" name="矩形 9"/>
              <p:cNvSpPr/>
              <p:nvPr/>
            </p:nvSpPr>
            <p:spPr bwMode="auto">
              <a:xfrm>
                <a:off x="1874999" y="2276872"/>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1" name="矩形 10"/>
              <p:cNvSpPr/>
              <p:nvPr/>
            </p:nvSpPr>
            <p:spPr bwMode="auto">
              <a:xfrm>
                <a:off x="1046907" y="2276872"/>
                <a:ext cx="4428492"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5" name="矩形 14"/>
              <p:cNvSpPr/>
              <p:nvPr/>
            </p:nvSpPr>
            <p:spPr bwMode="auto">
              <a:xfrm>
                <a:off x="2919115" y="2276872"/>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6" name="矩形 15"/>
              <p:cNvSpPr/>
              <p:nvPr/>
            </p:nvSpPr>
            <p:spPr bwMode="auto">
              <a:xfrm>
                <a:off x="5204919" y="2276872"/>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7" name="矩形 16"/>
              <p:cNvSpPr/>
              <p:nvPr/>
            </p:nvSpPr>
            <p:spPr bwMode="auto">
              <a:xfrm>
                <a:off x="4937238" y="2276872"/>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8" name="矩形 17"/>
              <p:cNvSpPr/>
              <p:nvPr/>
            </p:nvSpPr>
            <p:spPr bwMode="auto">
              <a:xfrm>
                <a:off x="4669557" y="2276872"/>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4" name="流程图: 汇总连接 33"/>
              <p:cNvSpPr/>
              <p:nvPr/>
            </p:nvSpPr>
            <p:spPr bwMode="auto">
              <a:xfrm>
                <a:off x="4981078" y="1844824"/>
                <a:ext cx="180000" cy="180020"/>
              </a:xfrm>
              <a:prstGeom prst="flowChartSummingJunction">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9" name="流程图: 或者 38"/>
              <p:cNvSpPr/>
              <p:nvPr/>
            </p:nvSpPr>
            <p:spPr bwMode="auto">
              <a:xfrm>
                <a:off x="5763431" y="2366892"/>
                <a:ext cx="180000" cy="180000"/>
              </a:xfrm>
              <a:prstGeom prst="flowChartOr">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41" name="直接箭头连接符 40"/>
              <p:cNvCxnSpPr>
                <a:stCxn id="16" idx="3"/>
                <a:endCxn id="39" idx="2"/>
              </p:cNvCxnSpPr>
              <p:nvPr/>
            </p:nvCxnSpPr>
            <p:spPr bwMode="auto">
              <a:xfrm>
                <a:off x="5472600" y="2456892"/>
                <a:ext cx="290831"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50" name="直接箭头连接符 49"/>
              <p:cNvCxnSpPr>
                <a:stCxn id="17" idx="0"/>
                <a:endCxn id="34" idx="4"/>
              </p:cNvCxnSpPr>
              <p:nvPr/>
            </p:nvCxnSpPr>
            <p:spPr bwMode="auto">
              <a:xfrm flipH="1" flipV="1">
                <a:off x="5071078" y="2024844"/>
                <a:ext cx="1"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52" name="连接符: 肘形 51"/>
              <p:cNvCxnSpPr>
                <a:stCxn id="18" idx="0"/>
                <a:endCxn id="34" idx="2"/>
              </p:cNvCxnSpPr>
              <p:nvPr/>
            </p:nvCxnSpPr>
            <p:spPr bwMode="auto">
              <a:xfrm rot="5400000" flipH="1" flipV="1">
                <a:off x="4721219" y="2017013"/>
                <a:ext cx="342038" cy="177680"/>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cxnSp>
            <p:nvCxnSpPr>
              <p:cNvPr id="73" name="直接连接符 72"/>
              <p:cNvCxnSpPr/>
              <p:nvPr/>
            </p:nvCxnSpPr>
            <p:spPr bwMode="auto">
              <a:xfrm>
                <a:off x="2008839" y="2636912"/>
                <a:ext cx="0" cy="216024"/>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75" name="直接连接符 74"/>
              <p:cNvCxnSpPr/>
              <p:nvPr/>
            </p:nvCxnSpPr>
            <p:spPr bwMode="auto">
              <a:xfrm>
                <a:off x="3052955" y="2060848"/>
                <a:ext cx="0" cy="216024"/>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77" name="连接符: 肘形 76"/>
              <p:cNvCxnSpPr>
                <a:endCxn id="39" idx="4"/>
              </p:cNvCxnSpPr>
              <p:nvPr/>
            </p:nvCxnSpPr>
            <p:spPr bwMode="auto">
              <a:xfrm flipV="1">
                <a:off x="2000143" y="2546892"/>
                <a:ext cx="3853288" cy="306044"/>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sp>
            <p:nvSpPr>
              <p:cNvPr id="78" name="流程图: 或者 77"/>
              <p:cNvSpPr/>
              <p:nvPr/>
            </p:nvSpPr>
            <p:spPr bwMode="auto">
              <a:xfrm>
                <a:off x="6219631" y="2366892"/>
                <a:ext cx="180000" cy="180000"/>
              </a:xfrm>
              <a:prstGeom prst="flowChartOr">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79" name="直接箭头连接符 78"/>
              <p:cNvCxnSpPr>
                <a:endCxn id="78" idx="2"/>
              </p:cNvCxnSpPr>
              <p:nvPr/>
            </p:nvCxnSpPr>
            <p:spPr bwMode="auto">
              <a:xfrm>
                <a:off x="5928800" y="2456892"/>
                <a:ext cx="290831"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81" name="连接符: 肘形 80"/>
              <p:cNvCxnSpPr>
                <a:stCxn id="34" idx="0"/>
                <a:endCxn id="78" idx="0"/>
              </p:cNvCxnSpPr>
              <p:nvPr/>
            </p:nvCxnSpPr>
            <p:spPr bwMode="auto">
              <a:xfrm rot="16200000" flipH="1">
                <a:off x="5429320" y="1486582"/>
                <a:ext cx="522068" cy="1238553"/>
              </a:xfrm>
              <a:prstGeom prst="bentConnector3">
                <a:avLst>
                  <a:gd name="adj1" fmla="val -14595"/>
                </a:avLst>
              </a:prstGeom>
              <a:solidFill>
                <a:schemeClr val="accent1"/>
              </a:solidFill>
              <a:ln w="19050" cap="flat" cmpd="sng" algn="ctr">
                <a:solidFill>
                  <a:srgbClr val="000000"/>
                </a:solidFill>
                <a:prstDash val="solid"/>
                <a:round/>
                <a:headEnd type="none" w="med" len="med"/>
                <a:tailEnd type="triangle"/>
              </a:ln>
              <a:effectLst/>
            </p:spPr>
          </p:cxnSp>
          <p:sp>
            <p:nvSpPr>
              <p:cNvPr id="85" name="流程图: 或者 84"/>
              <p:cNvSpPr/>
              <p:nvPr/>
            </p:nvSpPr>
            <p:spPr bwMode="auto">
              <a:xfrm>
                <a:off x="647564" y="2366031"/>
                <a:ext cx="180000" cy="180000"/>
              </a:xfrm>
              <a:prstGeom prst="flowChartOr">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91" name="连接符: 肘形 90"/>
              <p:cNvCxnSpPr>
                <a:endCxn id="85" idx="0"/>
              </p:cNvCxnSpPr>
              <p:nvPr/>
            </p:nvCxnSpPr>
            <p:spPr bwMode="auto">
              <a:xfrm rot="10800000" flipV="1">
                <a:off x="737565" y="2060847"/>
                <a:ext cx="2325567" cy="305183"/>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cxnSp>
            <p:nvCxnSpPr>
              <p:cNvPr id="93" name="连接符: 肘形 92"/>
              <p:cNvCxnSpPr>
                <a:stCxn id="85" idx="6"/>
                <a:endCxn id="11" idx="1"/>
              </p:cNvCxnSpPr>
              <p:nvPr/>
            </p:nvCxnSpPr>
            <p:spPr bwMode="auto">
              <a:xfrm>
                <a:off x="827564" y="2456031"/>
                <a:ext cx="219343" cy="861"/>
              </a:xfrm>
              <a:prstGeom prst="bentConnector3">
                <a:avLst/>
              </a:prstGeom>
              <a:solidFill>
                <a:schemeClr val="accent1"/>
              </a:solidFill>
              <a:ln w="19050" cap="flat" cmpd="sng" algn="ctr">
                <a:solidFill>
                  <a:srgbClr val="000000"/>
                </a:solidFill>
                <a:prstDash val="solid"/>
                <a:round/>
                <a:headEnd type="none" w="med" len="med"/>
                <a:tailEnd type="triangle"/>
              </a:ln>
              <a:effectLst/>
            </p:spPr>
          </p:cxnSp>
          <p:cxnSp>
            <p:nvCxnSpPr>
              <p:cNvPr id="95" name="直接箭头连接符 94"/>
              <p:cNvCxnSpPr/>
              <p:nvPr/>
            </p:nvCxnSpPr>
            <p:spPr bwMode="auto">
              <a:xfrm>
                <a:off x="6399631" y="2456031"/>
                <a:ext cx="290831"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98" name="矩形 97"/>
              <p:cNvSpPr/>
              <p:nvPr/>
            </p:nvSpPr>
            <p:spPr bwMode="auto">
              <a:xfrm>
                <a:off x="1874999" y="3664720"/>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99" name="矩形 98"/>
              <p:cNvSpPr/>
              <p:nvPr/>
            </p:nvSpPr>
            <p:spPr bwMode="auto">
              <a:xfrm>
                <a:off x="1046907" y="3664720"/>
                <a:ext cx="4428492"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00" name="矩形 99"/>
              <p:cNvSpPr/>
              <p:nvPr/>
            </p:nvSpPr>
            <p:spPr bwMode="auto">
              <a:xfrm>
                <a:off x="2919115" y="3664720"/>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01" name="矩形 100"/>
              <p:cNvSpPr/>
              <p:nvPr/>
            </p:nvSpPr>
            <p:spPr bwMode="auto">
              <a:xfrm>
                <a:off x="5204919" y="3664720"/>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02" name="矩形 101"/>
              <p:cNvSpPr/>
              <p:nvPr/>
            </p:nvSpPr>
            <p:spPr bwMode="auto">
              <a:xfrm>
                <a:off x="4937238" y="3664720"/>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03" name="矩形 102"/>
              <p:cNvSpPr/>
              <p:nvPr/>
            </p:nvSpPr>
            <p:spPr bwMode="auto">
              <a:xfrm>
                <a:off x="4669557" y="3664720"/>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04" name="流程图: 汇总连接 103"/>
              <p:cNvSpPr/>
              <p:nvPr/>
            </p:nvSpPr>
            <p:spPr bwMode="auto">
              <a:xfrm>
                <a:off x="4981078" y="3232672"/>
                <a:ext cx="180000" cy="180020"/>
              </a:xfrm>
              <a:prstGeom prst="flowChartSummingJunction">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05" name="流程图: 或者 104"/>
              <p:cNvSpPr/>
              <p:nvPr/>
            </p:nvSpPr>
            <p:spPr bwMode="auto">
              <a:xfrm>
                <a:off x="5763431" y="3754740"/>
                <a:ext cx="180000" cy="180000"/>
              </a:xfrm>
              <a:prstGeom prst="flowChartOr">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106" name="直接箭头连接符 105"/>
              <p:cNvCxnSpPr>
                <a:stCxn id="101" idx="3"/>
                <a:endCxn id="105" idx="2"/>
              </p:cNvCxnSpPr>
              <p:nvPr/>
            </p:nvCxnSpPr>
            <p:spPr bwMode="auto">
              <a:xfrm>
                <a:off x="5472600" y="3844740"/>
                <a:ext cx="290831"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107" name="直接箭头连接符 106"/>
              <p:cNvCxnSpPr>
                <a:stCxn id="102" idx="0"/>
                <a:endCxn id="104" idx="4"/>
              </p:cNvCxnSpPr>
              <p:nvPr/>
            </p:nvCxnSpPr>
            <p:spPr bwMode="auto">
              <a:xfrm flipH="1" flipV="1">
                <a:off x="5071078" y="3412692"/>
                <a:ext cx="1"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108" name="连接符: 肘形 107"/>
              <p:cNvCxnSpPr>
                <a:stCxn id="103" idx="0"/>
                <a:endCxn id="104" idx="2"/>
              </p:cNvCxnSpPr>
              <p:nvPr/>
            </p:nvCxnSpPr>
            <p:spPr bwMode="auto">
              <a:xfrm rot="5400000" flipH="1" flipV="1">
                <a:off x="4721219" y="3404861"/>
                <a:ext cx="342038" cy="177680"/>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cxnSp>
            <p:nvCxnSpPr>
              <p:cNvPr id="109" name="直接连接符 108"/>
              <p:cNvCxnSpPr/>
              <p:nvPr/>
            </p:nvCxnSpPr>
            <p:spPr bwMode="auto">
              <a:xfrm>
                <a:off x="2008839" y="4024760"/>
                <a:ext cx="0" cy="216024"/>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110" name="直接连接符 109"/>
              <p:cNvCxnSpPr/>
              <p:nvPr/>
            </p:nvCxnSpPr>
            <p:spPr bwMode="auto">
              <a:xfrm>
                <a:off x="3052955" y="3448696"/>
                <a:ext cx="0" cy="216024"/>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111" name="连接符: 肘形 110"/>
              <p:cNvCxnSpPr>
                <a:endCxn id="105" idx="4"/>
              </p:cNvCxnSpPr>
              <p:nvPr/>
            </p:nvCxnSpPr>
            <p:spPr bwMode="auto">
              <a:xfrm flipV="1">
                <a:off x="2000143" y="3934740"/>
                <a:ext cx="3853288" cy="306044"/>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sp>
            <p:nvSpPr>
              <p:cNvPr id="112" name="流程图: 或者 111"/>
              <p:cNvSpPr/>
              <p:nvPr/>
            </p:nvSpPr>
            <p:spPr bwMode="auto">
              <a:xfrm>
                <a:off x="6219631" y="3754740"/>
                <a:ext cx="180000" cy="180000"/>
              </a:xfrm>
              <a:prstGeom prst="flowChartOr">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113" name="直接箭头连接符 112"/>
              <p:cNvCxnSpPr>
                <a:endCxn id="112" idx="2"/>
              </p:cNvCxnSpPr>
              <p:nvPr/>
            </p:nvCxnSpPr>
            <p:spPr bwMode="auto">
              <a:xfrm>
                <a:off x="5928800" y="3844740"/>
                <a:ext cx="290831"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114" name="连接符: 肘形 113"/>
              <p:cNvCxnSpPr>
                <a:stCxn id="104" idx="0"/>
                <a:endCxn id="112" idx="0"/>
              </p:cNvCxnSpPr>
              <p:nvPr/>
            </p:nvCxnSpPr>
            <p:spPr bwMode="auto">
              <a:xfrm rot="16200000" flipH="1">
                <a:off x="5429320" y="2874430"/>
                <a:ext cx="522068" cy="1238553"/>
              </a:xfrm>
              <a:prstGeom prst="bentConnector3">
                <a:avLst>
                  <a:gd name="adj1" fmla="val -14595"/>
                </a:avLst>
              </a:prstGeom>
              <a:solidFill>
                <a:schemeClr val="accent1"/>
              </a:solidFill>
              <a:ln w="19050" cap="flat" cmpd="sng" algn="ctr">
                <a:solidFill>
                  <a:srgbClr val="000000"/>
                </a:solidFill>
                <a:prstDash val="solid"/>
                <a:round/>
                <a:headEnd type="none" w="med" len="med"/>
                <a:tailEnd type="triangle"/>
              </a:ln>
              <a:effectLst/>
            </p:spPr>
          </p:cxnSp>
          <p:sp>
            <p:nvSpPr>
              <p:cNvPr id="115" name="流程图: 或者 114"/>
              <p:cNvSpPr/>
              <p:nvPr/>
            </p:nvSpPr>
            <p:spPr bwMode="auto">
              <a:xfrm>
                <a:off x="647564" y="3753879"/>
                <a:ext cx="180000" cy="180000"/>
              </a:xfrm>
              <a:prstGeom prst="flowChartOr">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116" name="连接符: 肘形 115"/>
              <p:cNvCxnSpPr>
                <a:endCxn id="115" idx="0"/>
              </p:cNvCxnSpPr>
              <p:nvPr/>
            </p:nvCxnSpPr>
            <p:spPr bwMode="auto">
              <a:xfrm rot="10800000" flipV="1">
                <a:off x="737565" y="3448695"/>
                <a:ext cx="2325567" cy="305183"/>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cxnSp>
            <p:nvCxnSpPr>
              <p:cNvPr id="117" name="连接符: 肘形 116"/>
              <p:cNvCxnSpPr>
                <a:stCxn id="115" idx="6"/>
                <a:endCxn id="99" idx="1"/>
              </p:cNvCxnSpPr>
              <p:nvPr/>
            </p:nvCxnSpPr>
            <p:spPr bwMode="auto">
              <a:xfrm>
                <a:off x="827564" y="3843879"/>
                <a:ext cx="219343" cy="861"/>
              </a:xfrm>
              <a:prstGeom prst="bentConnector3">
                <a:avLst/>
              </a:prstGeom>
              <a:solidFill>
                <a:schemeClr val="accent1"/>
              </a:solidFill>
              <a:ln w="19050" cap="flat" cmpd="sng" algn="ctr">
                <a:solidFill>
                  <a:srgbClr val="000000"/>
                </a:solidFill>
                <a:prstDash val="solid"/>
                <a:round/>
                <a:headEnd type="none" w="med" len="med"/>
                <a:tailEnd type="triangle"/>
              </a:ln>
              <a:effectLst/>
            </p:spPr>
          </p:cxnSp>
          <p:cxnSp>
            <p:nvCxnSpPr>
              <p:cNvPr id="118" name="直接箭头连接符 117"/>
              <p:cNvCxnSpPr/>
              <p:nvPr/>
            </p:nvCxnSpPr>
            <p:spPr bwMode="auto">
              <a:xfrm>
                <a:off x="6399631" y="3843879"/>
                <a:ext cx="290831"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120" name="矩形 119"/>
              <p:cNvSpPr/>
              <p:nvPr/>
            </p:nvSpPr>
            <p:spPr bwMode="auto">
              <a:xfrm>
                <a:off x="1874999" y="5052569"/>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21" name="矩形 120"/>
              <p:cNvSpPr/>
              <p:nvPr/>
            </p:nvSpPr>
            <p:spPr bwMode="auto">
              <a:xfrm>
                <a:off x="1046907" y="5052569"/>
                <a:ext cx="4428492"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22" name="矩形 121"/>
              <p:cNvSpPr/>
              <p:nvPr/>
            </p:nvSpPr>
            <p:spPr bwMode="auto">
              <a:xfrm>
                <a:off x="2919115" y="5052569"/>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23" name="矩形 122"/>
              <p:cNvSpPr/>
              <p:nvPr/>
            </p:nvSpPr>
            <p:spPr bwMode="auto">
              <a:xfrm>
                <a:off x="5204919" y="5052569"/>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24" name="矩形 123"/>
              <p:cNvSpPr/>
              <p:nvPr/>
            </p:nvSpPr>
            <p:spPr bwMode="auto">
              <a:xfrm>
                <a:off x="4937238" y="5052569"/>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25" name="矩形 124"/>
              <p:cNvSpPr/>
              <p:nvPr/>
            </p:nvSpPr>
            <p:spPr bwMode="auto">
              <a:xfrm>
                <a:off x="4669557" y="5052569"/>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26" name="流程图: 汇总连接 125"/>
              <p:cNvSpPr/>
              <p:nvPr/>
            </p:nvSpPr>
            <p:spPr bwMode="auto">
              <a:xfrm>
                <a:off x="4981078" y="4620521"/>
                <a:ext cx="180000" cy="180020"/>
              </a:xfrm>
              <a:prstGeom prst="flowChartSummingJunction">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27" name="流程图: 或者 126"/>
              <p:cNvSpPr/>
              <p:nvPr/>
            </p:nvSpPr>
            <p:spPr bwMode="auto">
              <a:xfrm>
                <a:off x="5763431" y="5142589"/>
                <a:ext cx="180000" cy="180000"/>
              </a:xfrm>
              <a:prstGeom prst="flowChartOr">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128" name="直接箭头连接符 127"/>
              <p:cNvCxnSpPr>
                <a:stCxn id="123" idx="3"/>
                <a:endCxn id="127" idx="2"/>
              </p:cNvCxnSpPr>
              <p:nvPr/>
            </p:nvCxnSpPr>
            <p:spPr bwMode="auto">
              <a:xfrm>
                <a:off x="5472600" y="5232589"/>
                <a:ext cx="290831"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129" name="直接箭头连接符 128"/>
              <p:cNvCxnSpPr>
                <a:stCxn id="124" idx="0"/>
                <a:endCxn id="126" idx="4"/>
              </p:cNvCxnSpPr>
              <p:nvPr/>
            </p:nvCxnSpPr>
            <p:spPr bwMode="auto">
              <a:xfrm flipH="1" flipV="1">
                <a:off x="5071078" y="4800541"/>
                <a:ext cx="1"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130" name="连接符: 肘形 129"/>
              <p:cNvCxnSpPr>
                <a:stCxn id="125" idx="0"/>
                <a:endCxn id="126" idx="2"/>
              </p:cNvCxnSpPr>
              <p:nvPr/>
            </p:nvCxnSpPr>
            <p:spPr bwMode="auto">
              <a:xfrm rot="5400000" flipH="1" flipV="1">
                <a:off x="4721219" y="4792710"/>
                <a:ext cx="342038" cy="177680"/>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cxnSp>
            <p:nvCxnSpPr>
              <p:cNvPr id="131" name="直接连接符 130"/>
              <p:cNvCxnSpPr/>
              <p:nvPr/>
            </p:nvCxnSpPr>
            <p:spPr bwMode="auto">
              <a:xfrm>
                <a:off x="2008839" y="5412609"/>
                <a:ext cx="0" cy="216024"/>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132" name="直接连接符 131"/>
              <p:cNvCxnSpPr/>
              <p:nvPr/>
            </p:nvCxnSpPr>
            <p:spPr bwMode="auto">
              <a:xfrm>
                <a:off x="3052955" y="4836545"/>
                <a:ext cx="0" cy="216024"/>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133" name="连接符: 肘形 132"/>
              <p:cNvCxnSpPr>
                <a:endCxn id="127" idx="4"/>
              </p:cNvCxnSpPr>
              <p:nvPr/>
            </p:nvCxnSpPr>
            <p:spPr bwMode="auto">
              <a:xfrm flipV="1">
                <a:off x="2000143" y="5322589"/>
                <a:ext cx="3853288" cy="306044"/>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sp>
            <p:nvSpPr>
              <p:cNvPr id="134" name="流程图: 或者 133"/>
              <p:cNvSpPr/>
              <p:nvPr/>
            </p:nvSpPr>
            <p:spPr bwMode="auto">
              <a:xfrm>
                <a:off x="6219631" y="5142589"/>
                <a:ext cx="180000" cy="180000"/>
              </a:xfrm>
              <a:prstGeom prst="flowChartOr">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135" name="直接箭头连接符 134"/>
              <p:cNvCxnSpPr>
                <a:endCxn id="134" idx="2"/>
              </p:cNvCxnSpPr>
              <p:nvPr/>
            </p:nvCxnSpPr>
            <p:spPr bwMode="auto">
              <a:xfrm>
                <a:off x="5928800" y="5232589"/>
                <a:ext cx="290831"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136" name="连接符: 肘形 135"/>
              <p:cNvCxnSpPr>
                <a:stCxn id="126" idx="0"/>
                <a:endCxn id="134" idx="0"/>
              </p:cNvCxnSpPr>
              <p:nvPr/>
            </p:nvCxnSpPr>
            <p:spPr bwMode="auto">
              <a:xfrm rot="16200000" flipH="1">
                <a:off x="5429320" y="4262279"/>
                <a:ext cx="522068" cy="1238553"/>
              </a:xfrm>
              <a:prstGeom prst="bentConnector3">
                <a:avLst>
                  <a:gd name="adj1" fmla="val -14595"/>
                </a:avLst>
              </a:prstGeom>
              <a:solidFill>
                <a:schemeClr val="accent1"/>
              </a:solidFill>
              <a:ln w="19050" cap="flat" cmpd="sng" algn="ctr">
                <a:solidFill>
                  <a:srgbClr val="000000"/>
                </a:solidFill>
                <a:prstDash val="solid"/>
                <a:round/>
                <a:headEnd type="none" w="med" len="med"/>
                <a:tailEnd type="triangle"/>
              </a:ln>
              <a:effectLst/>
            </p:spPr>
          </p:cxnSp>
          <p:sp>
            <p:nvSpPr>
              <p:cNvPr id="137" name="流程图: 或者 136"/>
              <p:cNvSpPr/>
              <p:nvPr/>
            </p:nvSpPr>
            <p:spPr bwMode="auto">
              <a:xfrm>
                <a:off x="647564" y="5141728"/>
                <a:ext cx="180000" cy="180000"/>
              </a:xfrm>
              <a:prstGeom prst="flowChartOr">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138" name="连接符: 肘形 137"/>
              <p:cNvCxnSpPr>
                <a:endCxn id="137" idx="0"/>
              </p:cNvCxnSpPr>
              <p:nvPr/>
            </p:nvCxnSpPr>
            <p:spPr bwMode="auto">
              <a:xfrm rot="10800000" flipV="1">
                <a:off x="737565" y="4836544"/>
                <a:ext cx="2325567" cy="305183"/>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cxnSp>
            <p:nvCxnSpPr>
              <p:cNvPr id="139" name="连接符: 肘形 138"/>
              <p:cNvCxnSpPr>
                <a:stCxn id="137" idx="6"/>
                <a:endCxn id="121" idx="1"/>
              </p:cNvCxnSpPr>
              <p:nvPr/>
            </p:nvCxnSpPr>
            <p:spPr bwMode="auto">
              <a:xfrm>
                <a:off x="827564" y="5231728"/>
                <a:ext cx="219343" cy="861"/>
              </a:xfrm>
              <a:prstGeom prst="bentConnector3">
                <a:avLst/>
              </a:prstGeom>
              <a:solidFill>
                <a:schemeClr val="accent1"/>
              </a:solidFill>
              <a:ln w="19050" cap="flat" cmpd="sng" algn="ctr">
                <a:solidFill>
                  <a:srgbClr val="000000"/>
                </a:solidFill>
                <a:prstDash val="solid"/>
                <a:round/>
                <a:headEnd type="none" w="med" len="med"/>
                <a:tailEnd type="triangle"/>
              </a:ln>
              <a:effectLst/>
            </p:spPr>
          </p:cxnSp>
          <p:cxnSp>
            <p:nvCxnSpPr>
              <p:cNvPr id="140" name="直接箭头连接符 139"/>
              <p:cNvCxnSpPr/>
              <p:nvPr/>
            </p:nvCxnSpPr>
            <p:spPr bwMode="auto">
              <a:xfrm>
                <a:off x="6399631" y="5231728"/>
                <a:ext cx="290831"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153" name="直接箭头连接符 152"/>
              <p:cNvCxnSpPr/>
              <p:nvPr/>
            </p:nvCxnSpPr>
            <p:spPr bwMode="auto">
              <a:xfrm>
                <a:off x="6672886" y="2456031"/>
                <a:ext cx="0" cy="504917"/>
              </a:xfrm>
              <a:prstGeom prst="straightConnector1">
                <a:avLst/>
              </a:prstGeom>
              <a:solidFill>
                <a:schemeClr val="accent1"/>
              </a:solidFill>
              <a:ln w="19050" cap="flat" cmpd="sng" algn="ctr">
                <a:solidFill>
                  <a:schemeClr val="bg1">
                    <a:lumMod val="60000"/>
                    <a:lumOff val="40000"/>
                  </a:schemeClr>
                </a:solidFill>
                <a:prstDash val="solid"/>
                <a:round/>
                <a:headEnd type="none" w="med" len="med"/>
                <a:tailEnd type="none" w="sm" len="sm"/>
              </a:ln>
              <a:effectLst/>
            </p:spPr>
          </p:cxnSp>
          <p:cxnSp>
            <p:nvCxnSpPr>
              <p:cNvPr id="154" name="直接箭头连接符 153"/>
              <p:cNvCxnSpPr/>
              <p:nvPr/>
            </p:nvCxnSpPr>
            <p:spPr bwMode="auto">
              <a:xfrm>
                <a:off x="6675324" y="3835303"/>
                <a:ext cx="0" cy="475805"/>
              </a:xfrm>
              <a:prstGeom prst="straightConnector1">
                <a:avLst/>
              </a:prstGeom>
              <a:solidFill>
                <a:schemeClr val="accent1"/>
              </a:solidFill>
              <a:ln w="19050" cap="flat" cmpd="sng" algn="ctr">
                <a:solidFill>
                  <a:schemeClr val="bg1">
                    <a:lumMod val="60000"/>
                    <a:lumOff val="40000"/>
                  </a:schemeClr>
                </a:solidFill>
                <a:prstDash val="solid"/>
                <a:round/>
                <a:headEnd type="none" w="med" len="med"/>
                <a:tailEnd type="none"/>
              </a:ln>
              <a:effectLst/>
            </p:spPr>
          </p:cxnSp>
          <p:cxnSp>
            <p:nvCxnSpPr>
              <p:cNvPr id="155" name="直接箭头连接符 154"/>
              <p:cNvCxnSpPr/>
              <p:nvPr/>
            </p:nvCxnSpPr>
            <p:spPr bwMode="auto">
              <a:xfrm>
                <a:off x="6679557" y="5223152"/>
                <a:ext cx="0" cy="504917"/>
              </a:xfrm>
              <a:prstGeom prst="straightConnector1">
                <a:avLst/>
              </a:prstGeom>
              <a:solidFill>
                <a:schemeClr val="accent1"/>
              </a:solidFill>
              <a:ln w="19050" cap="flat" cmpd="sng" algn="ctr">
                <a:solidFill>
                  <a:schemeClr val="bg1">
                    <a:lumMod val="60000"/>
                    <a:lumOff val="40000"/>
                  </a:schemeClr>
                </a:solidFill>
                <a:prstDash val="solid"/>
                <a:round/>
                <a:headEnd type="none" w="med" len="med"/>
                <a:tailEnd type="none"/>
              </a:ln>
              <a:effectLst/>
            </p:spPr>
          </p:cxnSp>
          <p:cxnSp>
            <p:nvCxnSpPr>
              <p:cNvPr id="157" name="连接符: 肘形 156"/>
              <p:cNvCxnSpPr>
                <a:endCxn id="115" idx="2"/>
              </p:cNvCxnSpPr>
              <p:nvPr/>
            </p:nvCxnSpPr>
            <p:spPr bwMode="auto">
              <a:xfrm rot="10800000" flipV="1">
                <a:off x="647565" y="2960947"/>
                <a:ext cx="6031993" cy="882931"/>
              </a:xfrm>
              <a:prstGeom prst="bentConnector3">
                <a:avLst>
                  <a:gd name="adj1" fmla="val 103790"/>
                </a:avLst>
              </a:prstGeom>
              <a:solidFill>
                <a:schemeClr val="accent1"/>
              </a:solidFill>
              <a:ln w="19050" cap="flat" cmpd="sng" algn="ctr">
                <a:solidFill>
                  <a:schemeClr val="bg1">
                    <a:lumMod val="60000"/>
                    <a:lumOff val="40000"/>
                  </a:schemeClr>
                </a:solidFill>
                <a:prstDash val="solid"/>
                <a:round/>
                <a:headEnd type="none" w="med" len="med"/>
                <a:tailEnd type="triangle"/>
              </a:ln>
              <a:effectLst/>
            </p:spPr>
          </p:cxnSp>
          <p:cxnSp>
            <p:nvCxnSpPr>
              <p:cNvPr id="159" name="连接符: 肘形 158"/>
              <p:cNvCxnSpPr>
                <a:endCxn id="137" idx="3"/>
              </p:cNvCxnSpPr>
              <p:nvPr/>
            </p:nvCxnSpPr>
            <p:spPr bwMode="auto">
              <a:xfrm rot="10800000" flipV="1">
                <a:off x="647565" y="4311108"/>
                <a:ext cx="6031993" cy="920619"/>
              </a:xfrm>
              <a:prstGeom prst="bentConnector3">
                <a:avLst>
                  <a:gd name="adj1" fmla="val 103790"/>
                </a:avLst>
              </a:prstGeom>
              <a:solidFill>
                <a:schemeClr val="accent1"/>
              </a:solidFill>
              <a:ln w="19050" cap="flat" cmpd="sng" algn="ctr">
                <a:solidFill>
                  <a:schemeClr val="bg1">
                    <a:lumMod val="60000"/>
                    <a:lumOff val="40000"/>
                  </a:schemeClr>
                </a:solidFill>
                <a:prstDash val="solid"/>
                <a:round/>
                <a:headEnd type="none" w="med" len="med"/>
                <a:tailEnd type="triangle"/>
              </a:ln>
              <a:effectLst/>
            </p:spPr>
          </p:cxnSp>
          <p:cxnSp>
            <p:nvCxnSpPr>
              <p:cNvPr id="161" name="连接符: 肘形 160"/>
              <p:cNvCxnSpPr>
                <a:endCxn id="85" idx="2"/>
              </p:cNvCxnSpPr>
              <p:nvPr/>
            </p:nvCxnSpPr>
            <p:spPr bwMode="auto">
              <a:xfrm rot="10800000">
                <a:off x="647564" y="2456031"/>
                <a:ext cx="6042898" cy="3272038"/>
              </a:xfrm>
              <a:prstGeom prst="bentConnector3">
                <a:avLst>
                  <a:gd name="adj1" fmla="val 106305"/>
                </a:avLst>
              </a:prstGeom>
              <a:solidFill>
                <a:schemeClr val="accent1"/>
              </a:solidFill>
              <a:ln w="19050" cap="flat" cmpd="sng" algn="ctr">
                <a:solidFill>
                  <a:schemeClr val="bg1">
                    <a:lumMod val="60000"/>
                    <a:lumOff val="40000"/>
                  </a:schemeClr>
                </a:solidFill>
                <a:prstDash val="solid"/>
                <a:round/>
                <a:headEnd type="none" w="med" len="med"/>
                <a:tailEnd type="triangle"/>
              </a:ln>
              <a:effectLst/>
            </p:spPr>
          </p:cxnSp>
        </p:grpSp>
        <mc:AlternateContent xmlns:mc="http://schemas.openxmlformats.org/markup-compatibility/2006">
          <mc:Choice xmlns:a14="http://schemas.microsoft.com/office/drawing/2010/main" Requires="a14">
            <p:sp>
              <p:nvSpPr>
                <p:cNvPr id="169" name="文本框 168"/>
                <p:cNvSpPr txBox="1"/>
                <p:nvPr/>
              </p:nvSpPr>
              <p:spPr>
                <a:xfrm>
                  <a:off x="1946710" y="2312876"/>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𝟏</m:t>
                            </m:r>
                          </m:sub>
                        </m:sSub>
                      </m:oMath>
                    </m:oMathPara>
                  </a14:m>
                  <a:endParaRPr lang="zh-CN" altLang="en-US" sz="1400" u="none" dirty="0"/>
                </a:p>
              </p:txBody>
            </p:sp>
          </mc:Choice>
          <mc:Fallback>
            <p:sp>
              <p:nvSpPr>
                <p:cNvPr id="169" name="文本框 168"/>
                <p:cNvSpPr txBox="1">
                  <a:spLocks noRot="1" noChangeAspect="1" noMove="1" noResize="1" noEditPoints="1" noAdjustHandles="1" noChangeArrowheads="1" noChangeShapeType="1" noTextEdit="1"/>
                </p:cNvSpPr>
                <p:nvPr/>
              </p:nvSpPr>
              <p:spPr>
                <a:xfrm>
                  <a:off x="1946710" y="2312876"/>
                  <a:ext cx="260238" cy="261610"/>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0" name="文本框 169"/>
                <p:cNvSpPr txBox="1"/>
                <p:nvPr/>
              </p:nvSpPr>
              <p:spPr>
                <a:xfrm>
                  <a:off x="3804586" y="2312876"/>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𝟔𝟗</m:t>
                            </m:r>
                          </m:sub>
                        </m:sSub>
                      </m:oMath>
                    </m:oMathPara>
                  </a14:m>
                  <a:endParaRPr lang="zh-CN" altLang="en-US" sz="1400" u="none" dirty="0"/>
                </a:p>
              </p:txBody>
            </p:sp>
          </mc:Choice>
          <mc:Fallback>
            <p:sp>
              <p:nvSpPr>
                <p:cNvPr id="170" name="文本框 169"/>
                <p:cNvSpPr txBox="1">
                  <a:spLocks noRot="1" noChangeAspect="1" noMove="1" noResize="1" noEditPoints="1" noAdjustHandles="1" noChangeArrowheads="1" noChangeShapeType="1" noTextEdit="1"/>
                </p:cNvSpPr>
                <p:nvPr/>
              </p:nvSpPr>
              <p:spPr>
                <a:xfrm>
                  <a:off x="3804586" y="2312876"/>
                  <a:ext cx="260238" cy="261610"/>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1" name="文本框 170"/>
                <p:cNvSpPr txBox="1"/>
                <p:nvPr/>
              </p:nvSpPr>
              <p:spPr>
                <a:xfrm>
                  <a:off x="2753027" y="2313488"/>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𝟔𝟔</m:t>
                            </m:r>
                          </m:sub>
                        </m:sSub>
                      </m:oMath>
                    </m:oMathPara>
                  </a14:m>
                  <a:endParaRPr lang="zh-CN" altLang="en-US" sz="1400" u="none" dirty="0"/>
                </a:p>
              </p:txBody>
            </p:sp>
          </mc:Choice>
          <mc:Fallback>
            <p:sp>
              <p:nvSpPr>
                <p:cNvPr id="171" name="文本框 170"/>
                <p:cNvSpPr txBox="1">
                  <a:spLocks noRot="1" noChangeAspect="1" noMove="1" noResize="1" noEditPoints="1" noAdjustHandles="1" noChangeArrowheads="1" noChangeShapeType="1" noTextEdit="1"/>
                </p:cNvSpPr>
                <p:nvPr/>
              </p:nvSpPr>
              <p:spPr>
                <a:xfrm>
                  <a:off x="2753027" y="2313488"/>
                  <a:ext cx="260238" cy="261610"/>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2" name="文本框 171"/>
                <p:cNvSpPr txBox="1"/>
                <p:nvPr/>
              </p:nvSpPr>
              <p:spPr>
                <a:xfrm>
                  <a:off x="5802007" y="2312876"/>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𝟗𝟐</m:t>
                            </m:r>
                          </m:sub>
                        </m:sSub>
                      </m:oMath>
                    </m:oMathPara>
                  </a14:m>
                  <a:endParaRPr lang="zh-CN" altLang="en-US" sz="1400" u="none" dirty="0"/>
                </a:p>
              </p:txBody>
            </p:sp>
          </mc:Choice>
          <mc:Fallback>
            <p:sp>
              <p:nvSpPr>
                <p:cNvPr id="172" name="文本框 171"/>
                <p:cNvSpPr txBox="1">
                  <a:spLocks noRot="1" noChangeAspect="1" noMove="1" noResize="1" noEditPoints="1" noAdjustHandles="1" noChangeArrowheads="1" noChangeShapeType="1" noTextEdit="1"/>
                </p:cNvSpPr>
                <p:nvPr/>
              </p:nvSpPr>
              <p:spPr>
                <a:xfrm>
                  <a:off x="5802007" y="2312876"/>
                  <a:ext cx="260238" cy="261610"/>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3" name="文本框 172"/>
                <p:cNvSpPr txBox="1"/>
                <p:nvPr/>
              </p:nvSpPr>
              <p:spPr>
                <a:xfrm>
                  <a:off x="5530605" y="2312876"/>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𝟗𝟏</m:t>
                            </m:r>
                          </m:sub>
                        </m:sSub>
                      </m:oMath>
                    </m:oMathPara>
                  </a14:m>
                  <a:endParaRPr lang="zh-CN" altLang="en-US" sz="1400" u="none" dirty="0"/>
                </a:p>
              </p:txBody>
            </p:sp>
          </mc:Choice>
          <mc:Fallback>
            <p:sp>
              <p:nvSpPr>
                <p:cNvPr id="173" name="文本框 172"/>
                <p:cNvSpPr txBox="1">
                  <a:spLocks noRot="1" noChangeAspect="1" noMove="1" noResize="1" noEditPoints="1" noAdjustHandles="1" noChangeArrowheads="1" noChangeShapeType="1" noTextEdit="1"/>
                </p:cNvSpPr>
                <p:nvPr/>
              </p:nvSpPr>
              <p:spPr>
                <a:xfrm>
                  <a:off x="5530605" y="2312876"/>
                  <a:ext cx="260238" cy="261610"/>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4" name="文本框 173"/>
                <p:cNvSpPr txBox="1"/>
                <p:nvPr/>
              </p:nvSpPr>
              <p:spPr>
                <a:xfrm>
                  <a:off x="6081732" y="2312876"/>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𝟗𝟑</m:t>
                            </m:r>
                          </m:sub>
                        </m:sSub>
                      </m:oMath>
                    </m:oMathPara>
                  </a14:m>
                  <a:endParaRPr lang="zh-CN" altLang="en-US" sz="1400" u="none" dirty="0"/>
                </a:p>
              </p:txBody>
            </p:sp>
          </mc:Choice>
          <mc:Fallback>
            <p:sp>
              <p:nvSpPr>
                <p:cNvPr id="174" name="文本框 173"/>
                <p:cNvSpPr txBox="1">
                  <a:spLocks noRot="1" noChangeAspect="1" noMove="1" noResize="1" noEditPoints="1" noAdjustHandles="1" noChangeArrowheads="1" noChangeShapeType="1" noTextEdit="1"/>
                </p:cNvSpPr>
                <p:nvPr/>
              </p:nvSpPr>
              <p:spPr>
                <a:xfrm>
                  <a:off x="6081732" y="2312876"/>
                  <a:ext cx="260238" cy="261610"/>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5" name="文本框 174"/>
                <p:cNvSpPr txBox="1"/>
                <p:nvPr/>
              </p:nvSpPr>
              <p:spPr>
                <a:xfrm>
                  <a:off x="1946710" y="3717032"/>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𝟗𝟒</m:t>
                            </m:r>
                          </m:sub>
                        </m:sSub>
                      </m:oMath>
                    </m:oMathPara>
                  </a14:m>
                  <a:endParaRPr lang="zh-CN" altLang="en-US" sz="1400" u="none" dirty="0"/>
                </a:p>
              </p:txBody>
            </p:sp>
          </mc:Choice>
          <mc:Fallback>
            <p:sp>
              <p:nvSpPr>
                <p:cNvPr id="175" name="文本框 174"/>
                <p:cNvSpPr txBox="1">
                  <a:spLocks noRot="1" noChangeAspect="1" noMove="1" noResize="1" noEditPoints="1" noAdjustHandles="1" noChangeArrowheads="1" noChangeShapeType="1" noTextEdit="1"/>
                </p:cNvSpPr>
                <p:nvPr/>
              </p:nvSpPr>
              <p:spPr>
                <a:xfrm>
                  <a:off x="1946710" y="3717032"/>
                  <a:ext cx="260238" cy="261610"/>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6" name="文本框 175"/>
                <p:cNvSpPr txBox="1"/>
                <p:nvPr/>
              </p:nvSpPr>
              <p:spPr>
                <a:xfrm>
                  <a:off x="3785686" y="3704213"/>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𝟏𝟕𝟏</m:t>
                            </m:r>
                          </m:sub>
                        </m:sSub>
                      </m:oMath>
                    </m:oMathPara>
                  </a14:m>
                  <a:endParaRPr lang="zh-CN" altLang="en-US" sz="1400" u="none" dirty="0"/>
                </a:p>
              </p:txBody>
            </p:sp>
          </mc:Choice>
          <mc:Fallback>
            <p:sp>
              <p:nvSpPr>
                <p:cNvPr id="176" name="文本框 175"/>
                <p:cNvSpPr txBox="1">
                  <a:spLocks noRot="1" noChangeAspect="1" noMove="1" noResize="1" noEditPoints="1" noAdjustHandles="1" noChangeArrowheads="1" noChangeShapeType="1" noTextEdit="1"/>
                </p:cNvSpPr>
                <p:nvPr/>
              </p:nvSpPr>
              <p:spPr>
                <a:xfrm>
                  <a:off x="3785686" y="3704213"/>
                  <a:ext cx="260238" cy="261610"/>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7" name="文本框 176"/>
                <p:cNvSpPr txBox="1"/>
                <p:nvPr/>
              </p:nvSpPr>
              <p:spPr>
                <a:xfrm>
                  <a:off x="2737939" y="3705872"/>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𝟏𝟔𝟐</m:t>
                            </m:r>
                          </m:sub>
                        </m:sSub>
                      </m:oMath>
                    </m:oMathPara>
                  </a14:m>
                  <a:endParaRPr lang="zh-CN" altLang="en-US" sz="1400" u="none" dirty="0"/>
                </a:p>
              </p:txBody>
            </p:sp>
          </mc:Choice>
          <mc:Fallback>
            <p:sp>
              <p:nvSpPr>
                <p:cNvPr id="177" name="文本框 176"/>
                <p:cNvSpPr txBox="1">
                  <a:spLocks noRot="1" noChangeAspect="1" noMove="1" noResize="1" noEditPoints="1" noAdjustHandles="1" noChangeArrowheads="1" noChangeShapeType="1" noTextEdit="1"/>
                </p:cNvSpPr>
                <p:nvPr/>
              </p:nvSpPr>
              <p:spPr>
                <a:xfrm>
                  <a:off x="2737939" y="3705872"/>
                  <a:ext cx="260238" cy="261610"/>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8" name="文本框 177"/>
                <p:cNvSpPr txBox="1"/>
                <p:nvPr/>
              </p:nvSpPr>
              <p:spPr>
                <a:xfrm>
                  <a:off x="5802007" y="3717032"/>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𝟏𝟕𝟔</m:t>
                            </m:r>
                          </m:sub>
                        </m:sSub>
                      </m:oMath>
                    </m:oMathPara>
                  </a14:m>
                  <a:endParaRPr lang="zh-CN" altLang="en-US" sz="1400" u="none" dirty="0"/>
                </a:p>
              </p:txBody>
            </p:sp>
          </mc:Choice>
          <mc:Fallback>
            <p:sp>
              <p:nvSpPr>
                <p:cNvPr id="178" name="文本框 177"/>
                <p:cNvSpPr txBox="1">
                  <a:spLocks noRot="1" noChangeAspect="1" noMove="1" noResize="1" noEditPoints="1" noAdjustHandles="1" noChangeArrowheads="1" noChangeShapeType="1" noTextEdit="1"/>
                </p:cNvSpPr>
                <p:nvPr/>
              </p:nvSpPr>
              <p:spPr>
                <a:xfrm>
                  <a:off x="5802007" y="3717032"/>
                  <a:ext cx="260238" cy="261610"/>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9" name="文本框 178"/>
                <p:cNvSpPr txBox="1"/>
                <p:nvPr/>
              </p:nvSpPr>
              <p:spPr>
                <a:xfrm>
                  <a:off x="5530605" y="3717032"/>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𝟏𝟕𝟓</m:t>
                            </m:r>
                          </m:sub>
                        </m:sSub>
                      </m:oMath>
                    </m:oMathPara>
                  </a14:m>
                  <a:endParaRPr lang="zh-CN" altLang="en-US" sz="1400" u="none" dirty="0"/>
                </a:p>
              </p:txBody>
            </p:sp>
          </mc:Choice>
          <mc:Fallback>
            <p:sp>
              <p:nvSpPr>
                <p:cNvPr id="179" name="文本框 178"/>
                <p:cNvSpPr txBox="1">
                  <a:spLocks noRot="1" noChangeAspect="1" noMove="1" noResize="1" noEditPoints="1" noAdjustHandles="1" noChangeArrowheads="1" noChangeShapeType="1" noTextEdit="1"/>
                </p:cNvSpPr>
                <p:nvPr/>
              </p:nvSpPr>
              <p:spPr>
                <a:xfrm>
                  <a:off x="5530605" y="3717032"/>
                  <a:ext cx="260238" cy="261610"/>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0" name="文本框 179"/>
                <p:cNvSpPr txBox="1"/>
                <p:nvPr/>
              </p:nvSpPr>
              <p:spPr>
                <a:xfrm>
                  <a:off x="6065966" y="3718037"/>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𝟏𝟕𝟕</m:t>
                            </m:r>
                          </m:sub>
                        </m:sSub>
                      </m:oMath>
                    </m:oMathPara>
                  </a14:m>
                  <a:endParaRPr lang="zh-CN" altLang="en-US" sz="1400" u="none" dirty="0"/>
                </a:p>
              </p:txBody>
            </p:sp>
          </mc:Choice>
          <mc:Fallback>
            <p:sp>
              <p:nvSpPr>
                <p:cNvPr id="180" name="文本框 179"/>
                <p:cNvSpPr txBox="1">
                  <a:spLocks noRot="1" noChangeAspect="1" noMove="1" noResize="1" noEditPoints="1" noAdjustHandles="1" noChangeArrowheads="1" noChangeShapeType="1" noTextEdit="1"/>
                </p:cNvSpPr>
                <p:nvPr/>
              </p:nvSpPr>
              <p:spPr>
                <a:xfrm>
                  <a:off x="6065966" y="3718037"/>
                  <a:ext cx="260238" cy="261610"/>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1" name="文本框 180"/>
                <p:cNvSpPr txBox="1"/>
                <p:nvPr/>
              </p:nvSpPr>
              <p:spPr>
                <a:xfrm>
                  <a:off x="1949482" y="5085184"/>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𝟏𝟕𝟖</m:t>
                            </m:r>
                          </m:sub>
                        </m:sSub>
                      </m:oMath>
                    </m:oMathPara>
                  </a14:m>
                  <a:endParaRPr lang="zh-CN" altLang="en-US" sz="1400" u="none" dirty="0"/>
                </a:p>
              </p:txBody>
            </p:sp>
          </mc:Choice>
          <mc:Fallback>
            <p:sp>
              <p:nvSpPr>
                <p:cNvPr id="181" name="文本框 180"/>
                <p:cNvSpPr txBox="1">
                  <a:spLocks noRot="1" noChangeAspect="1" noMove="1" noResize="1" noEditPoints="1" noAdjustHandles="1" noChangeArrowheads="1" noChangeShapeType="1" noTextEdit="1"/>
                </p:cNvSpPr>
                <p:nvPr/>
              </p:nvSpPr>
              <p:spPr>
                <a:xfrm>
                  <a:off x="1949482" y="5085184"/>
                  <a:ext cx="260238" cy="261610"/>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2" name="文本框 181"/>
                <p:cNvSpPr txBox="1"/>
                <p:nvPr/>
              </p:nvSpPr>
              <p:spPr>
                <a:xfrm>
                  <a:off x="3785686" y="5085184"/>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𝟐𝟔𝟒</m:t>
                            </m:r>
                          </m:sub>
                        </m:sSub>
                      </m:oMath>
                    </m:oMathPara>
                  </a14:m>
                  <a:endParaRPr lang="zh-CN" altLang="en-US" sz="1400" u="none" dirty="0"/>
                </a:p>
              </p:txBody>
            </p:sp>
          </mc:Choice>
          <mc:Fallback>
            <p:sp>
              <p:nvSpPr>
                <p:cNvPr id="182" name="文本框 181"/>
                <p:cNvSpPr txBox="1">
                  <a:spLocks noRot="1" noChangeAspect="1" noMove="1" noResize="1" noEditPoints="1" noAdjustHandles="1" noChangeArrowheads="1" noChangeShapeType="1" noTextEdit="1"/>
                </p:cNvSpPr>
                <p:nvPr/>
              </p:nvSpPr>
              <p:spPr>
                <a:xfrm>
                  <a:off x="3785686" y="5085184"/>
                  <a:ext cx="260238" cy="261610"/>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3" name="文本框 182"/>
                <p:cNvSpPr txBox="1"/>
                <p:nvPr/>
              </p:nvSpPr>
              <p:spPr>
                <a:xfrm>
                  <a:off x="2740711" y="5085184"/>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𝟐𝟒𝟑</m:t>
                            </m:r>
                          </m:sub>
                        </m:sSub>
                      </m:oMath>
                    </m:oMathPara>
                  </a14:m>
                  <a:endParaRPr lang="zh-CN" altLang="en-US" sz="1400" u="none" dirty="0"/>
                </a:p>
              </p:txBody>
            </p:sp>
          </mc:Choice>
          <mc:Fallback>
            <p:sp>
              <p:nvSpPr>
                <p:cNvPr id="183" name="文本框 182"/>
                <p:cNvSpPr txBox="1">
                  <a:spLocks noRot="1" noChangeAspect="1" noMove="1" noResize="1" noEditPoints="1" noAdjustHandles="1" noChangeArrowheads="1" noChangeShapeType="1" noTextEdit="1"/>
                </p:cNvSpPr>
                <p:nvPr/>
              </p:nvSpPr>
              <p:spPr>
                <a:xfrm>
                  <a:off x="2740711" y="5085184"/>
                  <a:ext cx="260238" cy="261610"/>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4" name="文本框 183"/>
                <p:cNvSpPr txBox="1"/>
                <p:nvPr/>
              </p:nvSpPr>
              <p:spPr>
                <a:xfrm>
                  <a:off x="5804779" y="5085184"/>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𝟐𝟖𝟕</m:t>
                            </m:r>
                          </m:sub>
                        </m:sSub>
                      </m:oMath>
                    </m:oMathPara>
                  </a14:m>
                  <a:endParaRPr lang="zh-CN" altLang="en-US" sz="1400" u="none" dirty="0"/>
                </a:p>
              </p:txBody>
            </p:sp>
          </mc:Choice>
          <mc:Fallback>
            <p:sp>
              <p:nvSpPr>
                <p:cNvPr id="184" name="文本框 183"/>
                <p:cNvSpPr txBox="1">
                  <a:spLocks noRot="1" noChangeAspect="1" noMove="1" noResize="1" noEditPoints="1" noAdjustHandles="1" noChangeArrowheads="1" noChangeShapeType="1" noTextEdit="1"/>
                </p:cNvSpPr>
                <p:nvPr/>
              </p:nvSpPr>
              <p:spPr>
                <a:xfrm>
                  <a:off x="5804779" y="5085184"/>
                  <a:ext cx="260238" cy="261610"/>
                </a:xfrm>
                <a:prstGeom prst="rect">
                  <a:avLst/>
                </a:prstGeom>
                <a:blipFill rotWithShape="1">
                  <a:blip r:embed="rId1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5" name="文本框 184"/>
                <p:cNvSpPr txBox="1"/>
                <p:nvPr/>
              </p:nvSpPr>
              <p:spPr>
                <a:xfrm>
                  <a:off x="5533377" y="5085184"/>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𝟐𝟖𝟔</m:t>
                            </m:r>
                          </m:sub>
                        </m:sSub>
                      </m:oMath>
                    </m:oMathPara>
                  </a14:m>
                  <a:endParaRPr lang="zh-CN" altLang="en-US" sz="1400" u="none" dirty="0"/>
                </a:p>
              </p:txBody>
            </p:sp>
          </mc:Choice>
          <mc:Fallback>
            <p:sp>
              <p:nvSpPr>
                <p:cNvPr id="185" name="文本框 184"/>
                <p:cNvSpPr txBox="1">
                  <a:spLocks noRot="1" noChangeAspect="1" noMove="1" noResize="1" noEditPoints="1" noAdjustHandles="1" noChangeArrowheads="1" noChangeShapeType="1" noTextEdit="1"/>
                </p:cNvSpPr>
                <p:nvPr/>
              </p:nvSpPr>
              <p:spPr>
                <a:xfrm>
                  <a:off x="5533377" y="5085184"/>
                  <a:ext cx="260238" cy="261610"/>
                </a:xfrm>
                <a:prstGeom prst="rect">
                  <a:avLst/>
                </a:prstGeom>
                <a:blipFill rotWithShape="1">
                  <a:blip r:embed="rId1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6" name="文本框 185"/>
                <p:cNvSpPr txBox="1"/>
                <p:nvPr/>
              </p:nvSpPr>
              <p:spPr>
                <a:xfrm>
                  <a:off x="6068738" y="5085184"/>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𝟐𝟖𝟖</m:t>
                            </m:r>
                          </m:sub>
                        </m:sSub>
                      </m:oMath>
                    </m:oMathPara>
                  </a14:m>
                  <a:endParaRPr lang="zh-CN" altLang="en-US" sz="1400" u="none" dirty="0"/>
                </a:p>
              </p:txBody>
            </p:sp>
          </mc:Choice>
          <mc:Fallback>
            <p:sp>
              <p:nvSpPr>
                <p:cNvPr id="186" name="文本框 185"/>
                <p:cNvSpPr txBox="1">
                  <a:spLocks noRot="1" noChangeAspect="1" noMove="1" noResize="1" noEditPoints="1" noAdjustHandles="1" noChangeArrowheads="1" noChangeShapeType="1" noTextEdit="1"/>
                </p:cNvSpPr>
                <p:nvPr/>
              </p:nvSpPr>
              <p:spPr>
                <a:xfrm>
                  <a:off x="6068738" y="5085184"/>
                  <a:ext cx="260238" cy="261610"/>
                </a:xfrm>
                <a:prstGeom prst="rect">
                  <a:avLst/>
                </a:prstGeom>
                <a:blipFill rotWithShape="1">
                  <a:blip r:embed="rId18"/>
                </a:blipFill>
              </p:spPr>
              <p:txBody>
                <a:bodyPr/>
                <a:lstStyle/>
                <a:p>
                  <a:r>
                    <a:rPr lang="zh-CN" altLang="en-US">
                      <a:noFill/>
                    </a:rPr>
                    <a:t> </a:t>
                  </a:r>
                </a:p>
              </p:txBody>
            </p:sp>
          </mc:Fallback>
        </mc:AlternateContent>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37735" y="1052736"/>
            <a:ext cx="4633174" cy="646331"/>
          </a:xfrm>
          <a:prstGeom prst="rect">
            <a:avLst/>
          </a:prstGeom>
          <a:noFill/>
        </p:spPr>
        <p:txBody>
          <a:bodyPr wrap="square">
            <a:spAutoFit/>
          </a:bodyPr>
          <a:lstStyle/>
          <a:p>
            <a:pPr marL="0" indent="0">
              <a:buNone/>
            </a:pPr>
            <a:r>
              <a:rPr lang="en-US" altLang="zh-CN" sz="3600" u="none" dirty="0">
                <a:solidFill>
                  <a:srgbClr val="FF0000"/>
                </a:solidFill>
              </a:rPr>
              <a:t>Trivium</a:t>
            </a:r>
            <a:r>
              <a:rPr lang="zh-CN" altLang="en-US" sz="3600" u="none" dirty="0">
                <a:solidFill>
                  <a:srgbClr val="FF0000"/>
                </a:solidFill>
              </a:rPr>
              <a:t>初始化更新</a:t>
            </a:r>
            <a:endParaRPr lang="en-US" altLang="zh-CN" sz="3600" u="none" dirty="0">
              <a:solidFill>
                <a:srgbClr val="FF0000"/>
              </a:solidFill>
            </a:endParaRPr>
          </a:p>
        </p:txBody>
      </p:sp>
      <p:pic>
        <p:nvPicPr>
          <p:cNvPr id="3" name="图片 2" descr="图片包含 背景图案&#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27094" y="1916832"/>
            <a:ext cx="4448962" cy="3996444"/>
          </a:xfrm>
          <a:prstGeom prst="rect">
            <a:avLst/>
          </a:prstGeom>
        </p:spPr>
      </p:pic>
      <p:pic>
        <p:nvPicPr>
          <p:cNvPr id="4" name="图片 3" descr="文本&#10;&#10;描述已自动生成"/>
          <p:cNvPicPr>
            <a:picLocks noChangeAspect="1"/>
          </p:cNvPicPr>
          <p:nvPr/>
        </p:nvPicPr>
        <p:blipFill rotWithShape="1">
          <a:blip r:embed="rId2" cstate="print">
            <a:extLst>
              <a:ext uri="{28A0092B-C50C-407E-A947-70E740481C1C}">
                <a14:useLocalDpi xmlns:a14="http://schemas.microsoft.com/office/drawing/2010/main" val="0"/>
              </a:ext>
            </a:extLst>
          </a:blip>
          <a:srcRect r="14597" b="3146"/>
          <a:stretch>
            <a:fillRect/>
          </a:stretch>
        </p:blipFill>
        <p:spPr>
          <a:xfrm>
            <a:off x="4797205" y="1912723"/>
            <a:ext cx="4358102" cy="3669018"/>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内容占位符 2"/>
              <p:cNvSpPr>
                <a:spLocks noGrp="1"/>
              </p:cNvSpPr>
              <p:nvPr>
                <p:ph idx="1"/>
              </p:nvPr>
            </p:nvSpPr>
            <p:spPr>
              <a:xfrm>
                <a:off x="611560" y="1721532"/>
                <a:ext cx="5796644" cy="4299756"/>
              </a:xfrm>
            </p:spPr>
            <p:txBody>
              <a:bodyPr/>
              <a:lstStyle/>
              <a:p>
                <a:pPr algn="l"/>
                <a:r>
                  <a:rPr lang="pt-BR" altLang="zh-CN" sz="2400" dirty="0">
                    <a:latin typeface="CMBX10"/>
                  </a:rPr>
                  <a:t>For</a:t>
                </a:r>
                <a:r>
                  <a:rPr lang="pt-BR" altLang="zh-CN" sz="2400" i="1" u="none" strike="noStrike" baseline="0" dirty="0">
                    <a:latin typeface="CMBX10"/>
                  </a:rPr>
                  <a:t> </a:t>
                </a:r>
                <a14:m>
                  <m:oMath xmlns:m="http://schemas.openxmlformats.org/officeDocument/2006/math">
                    <m:r>
                      <a:rPr lang="en-US" altLang="zh-CN" sz="2400" b="1" i="1" u="none" strike="noStrike" baseline="0" smtClean="0">
                        <a:latin typeface="Cambria Math" panose="02040503050406030204" pitchFamily="18" charset="0"/>
                      </a:rPr>
                      <m:t>𝒊</m:t>
                    </m:r>
                    <m:r>
                      <a:rPr lang="en-US" altLang="zh-CN" sz="2400" b="1" i="1" u="none" strike="noStrike" baseline="0" smtClean="0">
                        <a:latin typeface="Cambria Math" panose="02040503050406030204" pitchFamily="18" charset="0"/>
                      </a:rPr>
                      <m:t>=</m:t>
                    </m:r>
                    <m:r>
                      <a:rPr lang="en-US" altLang="zh-CN" sz="2400" b="1" i="1" u="none" strike="noStrike" baseline="0" smtClean="0">
                        <a:latin typeface="Cambria Math" panose="02040503050406030204" pitchFamily="18" charset="0"/>
                      </a:rPr>
                      <m:t>𝟏</m:t>
                    </m:r>
                  </m:oMath>
                </a14:m>
                <a:r>
                  <a:rPr lang="pt-BR" altLang="zh-CN" sz="2400" i="1" u="none" strike="noStrike" baseline="0" dirty="0">
                    <a:latin typeface="CMR10"/>
                  </a:rPr>
                  <a:t> </a:t>
                </a:r>
                <a:r>
                  <a:rPr lang="pt-BR" altLang="zh-CN" sz="2400" u="none" strike="noStrike" baseline="0" dirty="0">
                    <a:latin typeface="CMR10"/>
                  </a:rPr>
                  <a:t>To</a:t>
                </a:r>
                <a:r>
                  <a:rPr lang="pt-BR" altLang="zh-CN" sz="2400" i="1" u="none" strike="noStrike" baseline="0" dirty="0">
                    <a:latin typeface="CMR10"/>
                  </a:rPr>
                  <a:t> </a:t>
                </a:r>
                <a14:m>
                  <m:oMath xmlns:m="http://schemas.openxmlformats.org/officeDocument/2006/math">
                    <m:r>
                      <a:rPr lang="en-US" altLang="zh-CN" sz="2400" b="1" i="1" u="none" strike="noStrike" baseline="0" smtClean="0">
                        <a:latin typeface="Cambria Math" panose="02040503050406030204" pitchFamily="18" charset="0"/>
                      </a:rPr>
                      <m:t>𝟏𝟏𝟓𝟐</m:t>
                    </m:r>
                    <m:r>
                      <a:rPr lang="en-US" altLang="zh-CN" sz="2400" b="1" i="1" u="none" strike="noStrike" baseline="0" smtClean="0">
                        <a:latin typeface="Cambria Math" panose="02040503050406030204" pitchFamily="18" charset="0"/>
                      </a:rPr>
                      <m:t>(=</m:t>
                    </m:r>
                    <m:r>
                      <a:rPr lang="en-US" altLang="zh-CN" sz="2400" b="1" i="1" u="none" strike="noStrike" baseline="0" smtClean="0">
                        <a:latin typeface="Cambria Math" panose="02040503050406030204" pitchFamily="18" charset="0"/>
                      </a:rPr>
                      <m:t>𝟒</m:t>
                    </m:r>
                    <m:r>
                      <a:rPr lang="en-US" altLang="zh-CN" sz="2400" b="1" i="1" u="none" strike="noStrike" baseline="0" smtClean="0">
                        <a:latin typeface="Cambria Math" panose="02040503050406030204" pitchFamily="18" charset="0"/>
                      </a:rPr>
                      <m:t>∗</m:t>
                    </m:r>
                    <m:r>
                      <a:rPr lang="en-US" altLang="zh-CN" sz="2400" b="1" i="1" u="none" strike="noStrike" baseline="0" smtClean="0">
                        <a:latin typeface="Cambria Math" panose="02040503050406030204" pitchFamily="18" charset="0"/>
                      </a:rPr>
                      <m:t>𝟐𝟖𝟖</m:t>
                    </m:r>
                    <m:r>
                      <a:rPr lang="en-US" altLang="zh-CN" sz="2400" b="1" i="1" u="none" strike="noStrike" baseline="0" smtClean="0">
                        <a:latin typeface="Cambria Math" panose="02040503050406030204" pitchFamily="18" charset="0"/>
                      </a:rPr>
                      <m:t>)</m:t>
                    </m:r>
                  </m:oMath>
                </a14:m>
                <a:r>
                  <a:rPr lang="pt-BR" altLang="zh-CN" sz="2400" i="1" u="none" strike="noStrike" baseline="0" dirty="0">
                    <a:latin typeface="CMMI10"/>
                  </a:rPr>
                  <a:t> </a:t>
                </a:r>
                <a:r>
                  <a:rPr lang="pt-BR" altLang="zh-CN" sz="2400" dirty="0">
                    <a:latin typeface="CMBX10"/>
                  </a:rPr>
                  <a:t>Do</a:t>
                </a:r>
                <a:endParaRPr lang="pt-BR" altLang="zh-CN" sz="2400" u="none" strike="noStrike" baseline="0" dirty="0">
                  <a:latin typeface="CMBX10"/>
                </a:endParaRPr>
              </a:p>
              <a:p>
                <a:pPr marL="793115" lvl="1" indent="-342900">
                  <a:buFont typeface="+mj-lt"/>
                  <a:buAutoNum type="arabicPeriod"/>
                </a:pPr>
                <a14:m>
                  <m:oMath xmlns:m="http://schemas.openxmlformats.org/officeDocument/2006/math">
                    <m:sSub>
                      <m:sSubPr>
                        <m:ctrlPr>
                          <a:rPr lang="en-US" altLang="zh-CN" sz="1800" i="1" u="none" strike="noStrike" baseline="0" dirty="0" smtClean="0">
                            <a:latin typeface="Cambria Math" panose="02040503050406030204" pitchFamily="18" charset="0"/>
                          </a:rPr>
                        </m:ctrlPr>
                      </m:sSubPr>
                      <m:e>
                        <m:r>
                          <a:rPr lang="en-US" altLang="zh-CN" sz="1800" b="1" i="1" u="none" strike="noStrike" baseline="0" dirty="0" smtClean="0">
                            <a:latin typeface="Cambria Math" panose="02040503050406030204" pitchFamily="18" charset="0"/>
                          </a:rPr>
                          <m:t>𝒕</m:t>
                        </m:r>
                      </m:e>
                      <m:sub>
                        <m:r>
                          <a:rPr lang="en-US" altLang="zh-CN" sz="1800" b="1" i="1" u="none" strike="noStrike" baseline="0" dirty="0" smtClean="0">
                            <a:latin typeface="Cambria Math" panose="02040503050406030204" pitchFamily="18" charset="0"/>
                          </a:rPr>
                          <m:t>𝟏</m:t>
                        </m:r>
                      </m:sub>
                    </m:sSub>
                    <m:r>
                      <a:rPr lang="en-US" altLang="zh-CN" sz="1800" b="1" i="1" u="none" strike="noStrike" baseline="0" dirty="0" smtClean="0">
                        <a:latin typeface="Cambria Math" panose="02040503050406030204" pitchFamily="18" charset="0"/>
                      </a:rPr>
                      <m:t>= </m:t>
                    </m:r>
                    <m:sSub>
                      <m:sSubPr>
                        <m:ctrlPr>
                          <a:rPr lang="en-US" altLang="zh-CN" sz="1800" i="1" u="none" strike="noStrike" baseline="0" dirty="0" smtClean="0">
                            <a:latin typeface="Cambria Math" panose="02040503050406030204" pitchFamily="18" charset="0"/>
                          </a:rPr>
                        </m:ctrlPr>
                      </m:sSubPr>
                      <m:e>
                        <m:r>
                          <a:rPr lang="en-US" altLang="zh-CN" sz="1800" b="1" i="1" u="none" strike="noStrike" baseline="0" dirty="0" smtClean="0">
                            <a:latin typeface="Cambria Math" panose="02040503050406030204" pitchFamily="18" charset="0"/>
                          </a:rPr>
                          <m:t>𝒔</m:t>
                        </m:r>
                      </m:e>
                      <m:sub>
                        <m:r>
                          <a:rPr lang="en-US" altLang="zh-CN" sz="1800" b="1" i="1" u="none" strike="noStrike" baseline="0" dirty="0" smtClean="0">
                            <a:latin typeface="Cambria Math" panose="02040503050406030204" pitchFamily="18" charset="0"/>
                          </a:rPr>
                          <m:t>𝟔𝟔</m:t>
                        </m:r>
                      </m:sub>
                    </m:sSub>
                    <m:r>
                      <a:rPr lang="en-US" altLang="zh-CN" sz="1800" b="1" i="1" u="none" strike="noStrike" baseline="0" dirty="0" smtClean="0">
                        <a:latin typeface="Cambria Math" panose="02040503050406030204" pitchFamily="18" charset="0"/>
                      </a:rPr>
                      <m:t>+</m:t>
                    </m:r>
                    <m:sSub>
                      <m:sSubPr>
                        <m:ctrlPr>
                          <a:rPr lang="en-US" altLang="zh-CN" sz="1800" i="1" u="none" strike="noStrike" baseline="0" dirty="0" smtClean="0">
                            <a:latin typeface="Cambria Math" panose="02040503050406030204" pitchFamily="18" charset="0"/>
                          </a:rPr>
                        </m:ctrlPr>
                      </m:sSubPr>
                      <m:e>
                        <m:r>
                          <a:rPr lang="en-US" altLang="zh-CN" sz="1800" b="1" i="1" u="none" strike="noStrike" baseline="0" dirty="0" smtClean="0">
                            <a:latin typeface="Cambria Math" panose="02040503050406030204" pitchFamily="18" charset="0"/>
                          </a:rPr>
                          <m:t>𝒔</m:t>
                        </m:r>
                      </m:e>
                      <m:sub>
                        <m:r>
                          <a:rPr lang="en-US" altLang="zh-CN" sz="1800" b="1" i="1" u="none" strike="noStrike" baseline="0" dirty="0" smtClean="0">
                            <a:latin typeface="Cambria Math" panose="02040503050406030204" pitchFamily="18" charset="0"/>
                          </a:rPr>
                          <m:t>𝟗𝟑</m:t>
                        </m:r>
                      </m:sub>
                    </m:sSub>
                  </m:oMath>
                </a14:m>
                <a:endParaRPr lang="en-US" altLang="zh-CN" sz="1800" i="1" u="none" strike="noStrike" baseline="0" dirty="0">
                  <a:latin typeface="Cambria Math" panose="02040503050406030204" pitchFamily="18" charset="0"/>
                </a:endParaRPr>
              </a:p>
              <a:p>
                <a:pPr marL="793115" lvl="1" indent="-342900">
                  <a:buFont typeface="+mj-lt"/>
                  <a:buAutoNum type="arabicPeriod"/>
                </a:pPr>
                <a14:m>
                  <m:oMath xmlns:m="http://schemas.openxmlformats.org/officeDocument/2006/math">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𝟐</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𝟏𝟔𝟐</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𝟏𝟕𝟕</m:t>
                        </m:r>
                      </m:sub>
                    </m:sSub>
                  </m:oMath>
                </a14:m>
                <a:endParaRPr lang="en-US" altLang="zh-CN" sz="1800" b="1" i="1" u="none" strike="noStrike" baseline="0" dirty="0">
                  <a:latin typeface="Cambria Math" panose="02040503050406030204" pitchFamily="18" charset="0"/>
                </a:endParaRPr>
              </a:p>
              <a:p>
                <a:pPr marL="793115" lvl="1" indent="-342900">
                  <a:buFont typeface="+mj-lt"/>
                  <a:buAutoNum type="arabicPeriod"/>
                </a:pPr>
                <a14:m>
                  <m:oMath xmlns:m="http://schemas.openxmlformats.org/officeDocument/2006/math">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𝟑</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𝟐𝟒𝟑</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𝟐𝟖𝟖</m:t>
                        </m:r>
                      </m:sub>
                    </m:sSub>
                  </m:oMath>
                </a14:m>
                <a:endParaRPr lang="en-US" altLang="zh-CN" sz="1800" b="1" i="1" u="none" strike="noStrike" baseline="0" dirty="0">
                  <a:latin typeface="Cambria Math" panose="02040503050406030204" pitchFamily="18" charset="0"/>
                </a:endParaRPr>
              </a:p>
              <a:p>
                <a:pPr marL="793115" lvl="1" indent="-342900">
                  <a:buFont typeface="+mj-lt"/>
                  <a:buAutoNum type="arabicPeriod"/>
                </a:pPr>
                <a14:m>
                  <m:oMath xmlns:m="http://schemas.openxmlformats.org/officeDocument/2006/math">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𝒛</m:t>
                        </m:r>
                      </m:e>
                      <m:sub>
                        <m:r>
                          <a:rPr lang="en-US" altLang="zh-CN" sz="1800" b="1" i="1" u="none" strike="noStrike" baseline="0" smtClean="0">
                            <a:latin typeface="Cambria Math" panose="02040503050406030204" pitchFamily="18" charset="0"/>
                          </a:rPr>
                          <m:t>𝒊</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𝟏</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𝟐</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𝟑</m:t>
                        </m:r>
                      </m:sub>
                    </m:sSub>
                  </m:oMath>
                </a14:m>
                <a:endParaRPr lang="en-US" altLang="zh-CN" sz="1800" b="1" i="1" u="none" strike="noStrike" baseline="0" dirty="0">
                  <a:latin typeface="Cambria Math" panose="02040503050406030204" pitchFamily="18" charset="0"/>
                </a:endParaRPr>
              </a:p>
              <a:p>
                <a:pPr marL="793115" lvl="1" indent="-342900">
                  <a:buFont typeface="+mj-lt"/>
                  <a:buAutoNum type="arabicPeriod"/>
                </a:pPr>
                <a14:m>
                  <m:oMath xmlns:m="http://schemas.openxmlformats.org/officeDocument/2006/math">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𝟏</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𝟏</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𝟗𝟏</m:t>
                        </m:r>
                      </m:sub>
                    </m:sSub>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𝟗𝟐</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𝟏𝟕𝟏</m:t>
                        </m:r>
                      </m:sub>
                    </m:sSub>
                  </m:oMath>
                </a14:m>
                <a:endParaRPr lang="en-US" altLang="zh-CN" sz="1800" b="1" i="1" u="none" strike="noStrike" baseline="0" dirty="0">
                  <a:latin typeface="Cambria Math" panose="02040503050406030204" pitchFamily="18" charset="0"/>
                </a:endParaRPr>
              </a:p>
              <a:p>
                <a:pPr marL="793115" lvl="1" indent="-342900">
                  <a:buFont typeface="+mj-lt"/>
                  <a:buAutoNum type="arabicPeriod"/>
                </a:pPr>
                <a14:m>
                  <m:oMath xmlns:m="http://schemas.openxmlformats.org/officeDocument/2006/math">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𝟐</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𝟐</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𝟏𝟕𝟓</m:t>
                        </m:r>
                      </m:sub>
                    </m:sSub>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𝟏𝟕𝟔</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𝟐𝟔𝟒</m:t>
                        </m:r>
                      </m:sub>
                    </m:sSub>
                  </m:oMath>
                </a14:m>
                <a:endParaRPr lang="en-US" altLang="zh-CN" sz="1800" b="1" i="1" u="none" strike="noStrike" baseline="0" dirty="0">
                  <a:latin typeface="Cambria Math" panose="02040503050406030204" pitchFamily="18" charset="0"/>
                </a:endParaRPr>
              </a:p>
              <a:p>
                <a:pPr marL="793115" lvl="1" indent="-342900">
                  <a:buFont typeface="+mj-lt"/>
                  <a:buAutoNum type="arabicPeriod"/>
                </a:pPr>
                <a14:m>
                  <m:oMath xmlns:m="http://schemas.openxmlformats.org/officeDocument/2006/math">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𝟑</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𝟑</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𝟐𝟖𝟔</m:t>
                        </m:r>
                      </m:sub>
                    </m:sSub>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𝟐𝟖𝟕</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𝟔𝟗</m:t>
                        </m:r>
                      </m:sub>
                    </m:sSub>
                  </m:oMath>
                </a14:m>
                <a:endParaRPr lang="en-US" altLang="zh-CN" sz="1800" b="1" i="1" u="none" strike="noStrike" baseline="0" dirty="0">
                  <a:latin typeface="Cambria Math" panose="02040503050406030204" pitchFamily="18" charset="0"/>
                </a:endParaRPr>
              </a:p>
              <a:p>
                <a:pPr marL="793115" lvl="1" indent="-342900">
                  <a:buFont typeface="+mj-lt"/>
                  <a:buAutoNum type="arabicPeriod"/>
                </a:pPr>
                <a14:m>
                  <m:oMath xmlns:m="http://schemas.openxmlformats.org/officeDocument/2006/math">
                    <m:d>
                      <m:dPr>
                        <m:ctrlPr>
                          <a:rPr lang="en-US" altLang="zh-CN" sz="1800" b="1" i="1" u="none" strike="noStrike" baseline="0" smtClean="0">
                            <a:latin typeface="Cambria Math" panose="02040503050406030204" pitchFamily="18" charset="0"/>
                          </a:rPr>
                        </m:ctrlPr>
                      </m:dPr>
                      <m:e>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𝟐</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𝟗𝟑</m:t>
                            </m:r>
                          </m:sub>
                        </m:sSub>
                      </m:e>
                    </m:d>
                    <m:r>
                      <a:rPr lang="en-US" altLang="zh-CN" sz="1800" b="1" i="1" u="none" strike="noStrike" baseline="0" smtClean="0">
                        <a:latin typeface="Cambria Math" panose="02040503050406030204" pitchFamily="18" charset="0"/>
                      </a:rPr>
                      <m:t>=</m:t>
                    </m:r>
                    <m:d>
                      <m:dPr>
                        <m:ctrlPr>
                          <a:rPr lang="en-US" altLang="zh-CN" sz="1800" b="1" i="1" u="none" strike="noStrike" baseline="0" smtClean="0">
                            <a:latin typeface="Cambria Math" panose="02040503050406030204" pitchFamily="18" charset="0"/>
                          </a:rPr>
                        </m:ctrlPr>
                      </m:dPr>
                      <m:e>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𝟑</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𝟗𝟐</m:t>
                            </m:r>
                          </m:sub>
                        </m:sSub>
                      </m:e>
                    </m:d>
                  </m:oMath>
                </a14:m>
                <a:endParaRPr lang="en-US" altLang="zh-CN" sz="1800" b="1" i="1" u="none" strike="noStrike" baseline="0" dirty="0">
                  <a:latin typeface="Cambria Math" panose="02040503050406030204" pitchFamily="18" charset="0"/>
                </a:endParaRPr>
              </a:p>
              <a:p>
                <a:pPr marL="793115" lvl="1" indent="-342900">
                  <a:buFont typeface="+mj-lt"/>
                  <a:buAutoNum type="arabicPeriod"/>
                </a:pPr>
                <a14:m>
                  <m:oMath xmlns:m="http://schemas.openxmlformats.org/officeDocument/2006/math">
                    <m:d>
                      <m:dPr>
                        <m:ctrlPr>
                          <a:rPr lang="en-US" altLang="zh-CN" sz="1800" b="1" i="1" u="none" strike="noStrike" baseline="0" smtClean="0">
                            <a:latin typeface="Cambria Math" panose="02040503050406030204" pitchFamily="18" charset="0"/>
                          </a:rPr>
                        </m:ctrlPr>
                      </m:dPr>
                      <m:e>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𝟗𝟒</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𝟗𝟓</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𝟏𝟕𝟕</m:t>
                            </m:r>
                          </m:sub>
                        </m:sSub>
                      </m:e>
                    </m:d>
                    <m:r>
                      <a:rPr lang="en-US" altLang="zh-CN" sz="1800" b="1" i="1" u="none" strike="noStrike" baseline="0" smtClean="0">
                        <a:latin typeface="Cambria Math" panose="02040503050406030204" pitchFamily="18" charset="0"/>
                      </a:rPr>
                      <m:t>=</m:t>
                    </m:r>
                    <m:d>
                      <m:dPr>
                        <m:ctrlPr>
                          <a:rPr lang="en-US" altLang="zh-CN" sz="1800" b="1" i="1" u="none" strike="noStrike" baseline="0" smtClean="0">
                            <a:latin typeface="Cambria Math" panose="02040503050406030204" pitchFamily="18" charset="0"/>
                          </a:rPr>
                        </m:ctrlPr>
                      </m:dPr>
                      <m:e>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𝟏</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𝟗𝟒</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𝟏𝟕𝟔</m:t>
                            </m:r>
                          </m:sub>
                        </m:sSub>
                      </m:e>
                    </m:d>
                  </m:oMath>
                </a14:m>
                <a:endParaRPr lang="en-US" altLang="zh-CN" sz="1800" b="1" i="1" u="none" strike="noStrike" baseline="0" dirty="0">
                  <a:latin typeface="Cambria Math" panose="02040503050406030204" pitchFamily="18" charset="0"/>
                </a:endParaRPr>
              </a:p>
              <a:p>
                <a:pPr marL="793115" lvl="1" indent="-342900">
                  <a:buFont typeface="+mj-lt"/>
                  <a:buAutoNum type="arabicPeriod"/>
                </a:pPr>
                <a14:m>
                  <m:oMath xmlns:m="http://schemas.openxmlformats.org/officeDocument/2006/math">
                    <m:d>
                      <m:dPr>
                        <m:ctrlPr>
                          <a:rPr lang="en-US" altLang="zh-CN" sz="1800" b="1" i="1" u="none" strike="noStrike" baseline="0" smtClean="0">
                            <a:latin typeface="Cambria Math" panose="02040503050406030204" pitchFamily="18" charset="0"/>
                          </a:rPr>
                        </m:ctrlPr>
                      </m:dPr>
                      <m:e>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𝟏𝟕𝟖</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𝟏𝟕𝟗</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𝟐𝟖𝟖</m:t>
                            </m:r>
                          </m:sub>
                        </m:sSub>
                      </m:e>
                    </m:d>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𝒕</m:t>
                        </m:r>
                      </m:e>
                      <m:sub>
                        <m:r>
                          <a:rPr lang="en-US" altLang="zh-CN" sz="1800" b="1" i="1" u="none" strike="noStrike" baseline="0" smtClean="0">
                            <a:latin typeface="Cambria Math" panose="02040503050406030204" pitchFamily="18" charset="0"/>
                          </a:rPr>
                          <m:t>𝟐</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𝟏𝟕𝟖</m:t>
                        </m:r>
                      </m:sub>
                    </m:sSub>
                    <m:r>
                      <a:rPr lang="en-US" altLang="zh-CN" sz="1800" b="1" i="1" u="none" strike="noStrike" baseline="0" smtClean="0">
                        <a:latin typeface="Cambria Math" panose="02040503050406030204" pitchFamily="18" charset="0"/>
                      </a:rPr>
                      <m:t>,…,</m:t>
                    </m:r>
                    <m:sSub>
                      <m:sSubPr>
                        <m:ctrlPr>
                          <a:rPr lang="en-US" altLang="zh-CN" sz="1800" b="1" i="1" u="none" strike="noStrike" baseline="0" smtClean="0">
                            <a:latin typeface="Cambria Math" panose="02040503050406030204" pitchFamily="18" charset="0"/>
                          </a:rPr>
                        </m:ctrlPr>
                      </m:sSubPr>
                      <m:e>
                        <m:r>
                          <a:rPr lang="en-US" altLang="zh-CN" sz="1800" b="1" i="1" u="none" strike="noStrike" baseline="0" smtClean="0">
                            <a:latin typeface="Cambria Math" panose="02040503050406030204" pitchFamily="18" charset="0"/>
                          </a:rPr>
                          <m:t>𝒔</m:t>
                        </m:r>
                      </m:e>
                      <m:sub>
                        <m:r>
                          <a:rPr lang="en-US" altLang="zh-CN" sz="1800" b="1" i="1" u="none" strike="noStrike" baseline="0" smtClean="0">
                            <a:latin typeface="Cambria Math" panose="02040503050406030204" pitchFamily="18" charset="0"/>
                          </a:rPr>
                          <m:t>𝟐𝟖𝟕</m:t>
                        </m:r>
                      </m:sub>
                    </m:sSub>
                    <m:r>
                      <a:rPr lang="en-US" altLang="zh-CN" sz="1800" b="1" i="1" u="none" strike="noStrike" baseline="0" smtClean="0">
                        <a:latin typeface="Cambria Math" panose="02040503050406030204" pitchFamily="18" charset="0"/>
                      </a:rPr>
                      <m:t>)</m:t>
                    </m:r>
                  </m:oMath>
                </a14:m>
                <a:endParaRPr lang="en-US" altLang="zh-CN" sz="1800" i="1" u="none" strike="noStrike" baseline="0" dirty="0">
                  <a:latin typeface="Cambria Math" panose="02040503050406030204" pitchFamily="18" charset="0"/>
                </a:endParaRPr>
              </a:p>
              <a:p>
                <a:pPr marL="793115" lvl="1" indent="-342900">
                  <a:buFont typeface="+mj-lt"/>
                  <a:buAutoNum type="arabicPeriod"/>
                </a:pPr>
                <a:endParaRPr lang="en-US" altLang="zh-CN" sz="1800" i="1" u="none" strike="noStrike" baseline="0" dirty="0">
                  <a:latin typeface="Cambria Math" panose="02040503050406030204" pitchFamily="18" charset="0"/>
                </a:endParaRPr>
              </a:p>
              <a:p>
                <a:pPr marL="793115" lvl="1" indent="-342900">
                  <a:buFont typeface="+mj-lt"/>
                  <a:buAutoNum type="arabicPeriod"/>
                </a:pPr>
                <a:endParaRPr lang="en-US" altLang="zh-CN" sz="1800" i="1" u="none" strike="noStrike" baseline="0" dirty="0">
                  <a:latin typeface="Cambria Math" panose="02040503050406030204" pitchFamily="18" charset="0"/>
                </a:endParaRPr>
              </a:p>
              <a:p>
                <a:pPr marL="793115" lvl="1" indent="-342900">
                  <a:buFont typeface="+mj-lt"/>
                  <a:buAutoNum type="arabicPeriod"/>
                </a:pPr>
                <a:endParaRPr lang="en-US" altLang="zh-CN" sz="1800" i="1" u="none" strike="noStrike" baseline="0" dirty="0">
                  <a:latin typeface="Cambria Math" panose="02040503050406030204" pitchFamily="18" charset="0"/>
                </a:endParaRPr>
              </a:p>
              <a:p>
                <a:pPr marL="793115" lvl="1" indent="-342900">
                  <a:buFont typeface="+mj-lt"/>
                  <a:buAutoNum type="arabicPeriod"/>
                </a:pPr>
                <a:endParaRPr lang="en-US" altLang="zh-CN" sz="1800" i="1" u="none" strike="noStrike" baseline="0" dirty="0">
                  <a:latin typeface="Cambria Math" panose="02040503050406030204" pitchFamily="18" charset="0"/>
                </a:endParaRPr>
              </a:p>
              <a:p>
                <a:pPr marL="793115" lvl="1" indent="-342900">
                  <a:buFont typeface="+mj-lt"/>
                  <a:buAutoNum type="arabicPeriod"/>
                </a:pPr>
                <a:endParaRPr lang="en-US" altLang="zh-CN" sz="1800" i="1" u="none" strike="noStrike" baseline="0" dirty="0">
                  <a:latin typeface="Cambria Math" panose="02040503050406030204" pitchFamily="18" charset="0"/>
                </a:endParaRPr>
              </a:p>
              <a:p>
                <a:pPr marL="793115" lvl="1" indent="-342900">
                  <a:buFont typeface="+mj-lt"/>
                  <a:buAutoNum type="arabicPeriod"/>
                </a:pPr>
                <a:endParaRPr lang="en-US" altLang="zh-CN" sz="1800" i="1" u="none" strike="noStrike" baseline="0" dirty="0">
                  <a:latin typeface="Cambria Math" panose="02040503050406030204" pitchFamily="18" charset="0"/>
                </a:endParaRPr>
              </a:p>
              <a:p>
                <a:pPr marL="793115" lvl="1" indent="-342900">
                  <a:buFont typeface="+mj-lt"/>
                  <a:buAutoNum type="arabicPeriod"/>
                </a:pPr>
                <a:endParaRPr lang="en-US" altLang="zh-CN" sz="1800" i="1" u="none" strike="noStrike" baseline="0" dirty="0">
                  <a:latin typeface="Cambria Math" panose="02040503050406030204" pitchFamily="18" charset="0"/>
                </a:endParaRPr>
              </a:p>
              <a:p>
                <a:pPr marL="793115" lvl="1" indent="-342900">
                  <a:buFont typeface="+mj-lt"/>
                  <a:buAutoNum type="arabicPeriod"/>
                </a:pPr>
                <a:endParaRPr lang="en-US" altLang="zh-CN" sz="1800" i="1" u="none" strike="noStrike" baseline="0" dirty="0">
                  <a:latin typeface="Cambria Math" panose="02040503050406030204" pitchFamily="18" charset="0"/>
                </a:endParaRPr>
              </a:p>
              <a:p>
                <a:pPr marL="793115" lvl="1" indent="-342900">
                  <a:buFont typeface="+mj-lt"/>
                  <a:buAutoNum type="arabicPeriod"/>
                </a:pPr>
                <a:endParaRPr lang="en-US" altLang="zh-CN" sz="1800" i="1" u="none" strike="noStrike" baseline="0" dirty="0">
                  <a:latin typeface="CMR7"/>
                </a:endParaRPr>
              </a:p>
            </p:txBody>
          </p:sp>
        </mc:Choice>
        <mc:Fallback>
          <p:sp>
            <p:nvSpPr>
              <p:cNvPr id="7" name="内容占位符 2"/>
              <p:cNvSpPr>
                <a:spLocks noRot="1" noChangeAspect="1" noMove="1" noResize="1" noEditPoints="1" noAdjustHandles="1" noChangeArrowheads="1" noChangeShapeType="1" noTextEdit="1"/>
              </p:cNvSpPr>
              <p:nvPr>
                <p:ph idx="1"/>
              </p:nvPr>
            </p:nvSpPr>
            <p:spPr>
              <a:xfrm>
                <a:off x="611560" y="1721532"/>
                <a:ext cx="5796644" cy="4299756"/>
              </a:xfrm>
              <a:blipFill rotWithShape="1">
                <a:blip r:embed="rId1"/>
                <a:stretch>
                  <a:fillRect l="-1" t="-1" r="7" b="-90288"/>
                </a:stretch>
              </a:blipFill>
            </p:spPr>
            <p:txBody>
              <a:bodyPr/>
              <a:lstStyle/>
              <a:p>
                <a:r>
                  <a:rPr lang="zh-CN" altLang="en-US">
                    <a:noFill/>
                  </a:rPr>
                  <a:t> </a:t>
                </a:r>
              </a:p>
            </p:txBody>
          </p:sp>
        </mc:Fallback>
      </mc:AlternateContent>
      <p:sp>
        <p:nvSpPr>
          <p:cNvPr id="5" name="文本框 4"/>
          <p:cNvSpPr txBox="1"/>
          <p:nvPr/>
        </p:nvSpPr>
        <p:spPr>
          <a:xfrm>
            <a:off x="537735" y="1052736"/>
            <a:ext cx="4633174" cy="646331"/>
          </a:xfrm>
          <a:prstGeom prst="rect">
            <a:avLst/>
          </a:prstGeom>
          <a:noFill/>
        </p:spPr>
        <p:txBody>
          <a:bodyPr wrap="square">
            <a:spAutoFit/>
          </a:bodyPr>
          <a:lstStyle/>
          <a:p>
            <a:pPr marL="0" indent="0">
              <a:buNone/>
            </a:pPr>
            <a:r>
              <a:rPr lang="en-US" altLang="zh-CN" sz="3600" u="none" dirty="0">
                <a:solidFill>
                  <a:srgbClr val="FF0000"/>
                </a:solidFill>
              </a:rPr>
              <a:t>Trivium</a:t>
            </a:r>
            <a:r>
              <a:rPr lang="zh-CN" altLang="en-US" sz="3600" u="none" dirty="0">
                <a:solidFill>
                  <a:srgbClr val="FF0000"/>
                </a:solidFill>
              </a:rPr>
              <a:t>生成密钥流</a:t>
            </a:r>
            <a:endParaRPr lang="en-US" altLang="zh-CN" sz="3600" u="none" dirty="0">
              <a:solidFill>
                <a:srgbClr val="FF0000"/>
              </a:solidFill>
            </a:endParaRPr>
          </a:p>
        </p:txBody>
      </p:sp>
      <p:sp>
        <p:nvSpPr>
          <p:cNvPr id="6" name="矩形: 圆角 5"/>
          <p:cNvSpPr/>
          <p:nvPr/>
        </p:nvSpPr>
        <p:spPr bwMode="auto">
          <a:xfrm>
            <a:off x="1403648" y="3501008"/>
            <a:ext cx="1980220" cy="324036"/>
          </a:xfrm>
          <a:prstGeom prst="roundRect">
            <a:avLst/>
          </a:prstGeom>
          <a:noFill/>
          <a:ln w="158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8" name="图片 7" descr="图片包含 日程表&#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9972" y="2365701"/>
            <a:ext cx="4083011" cy="2126597"/>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537735" y="1052736"/>
            <a:ext cx="4633174" cy="646331"/>
          </a:xfrm>
          <a:prstGeom prst="rect">
            <a:avLst/>
          </a:prstGeom>
          <a:noFill/>
        </p:spPr>
        <p:txBody>
          <a:bodyPr wrap="square">
            <a:spAutoFit/>
          </a:bodyPr>
          <a:lstStyle/>
          <a:p>
            <a:pPr marL="0" indent="0">
              <a:buNone/>
            </a:pPr>
            <a:r>
              <a:rPr lang="en-US" altLang="zh-CN" sz="3600" u="none" dirty="0">
                <a:solidFill>
                  <a:srgbClr val="FF0000"/>
                </a:solidFill>
              </a:rPr>
              <a:t>Trivium</a:t>
            </a:r>
            <a:r>
              <a:rPr lang="zh-CN" altLang="en-US" sz="3600" u="none" dirty="0">
                <a:solidFill>
                  <a:srgbClr val="FF0000"/>
                </a:solidFill>
              </a:rPr>
              <a:t>生成密钥流</a:t>
            </a:r>
            <a:endParaRPr lang="en-US" altLang="zh-CN" sz="3600" u="none" dirty="0">
              <a:solidFill>
                <a:srgbClr val="FF0000"/>
              </a:solidFill>
            </a:endParaRPr>
          </a:p>
        </p:txBody>
      </p:sp>
      <p:grpSp>
        <p:nvGrpSpPr>
          <p:cNvPr id="120" name="组合 119"/>
          <p:cNvGrpSpPr/>
          <p:nvPr/>
        </p:nvGrpSpPr>
        <p:grpSpPr>
          <a:xfrm>
            <a:off x="935596" y="1916832"/>
            <a:ext cx="7919092" cy="4153141"/>
            <a:chOff x="1043608" y="1928891"/>
            <a:chExt cx="7919092" cy="4153141"/>
          </a:xfrm>
        </p:grpSpPr>
        <p:sp>
          <p:nvSpPr>
            <p:cNvPr id="23" name="矩形 22"/>
            <p:cNvSpPr/>
            <p:nvPr/>
          </p:nvSpPr>
          <p:spPr bwMode="auto">
            <a:xfrm>
              <a:off x="2271043" y="2360939"/>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24" name="矩形 23"/>
            <p:cNvSpPr/>
            <p:nvPr/>
          </p:nvSpPr>
          <p:spPr bwMode="auto">
            <a:xfrm>
              <a:off x="1442951" y="2360939"/>
              <a:ext cx="4428492"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25" name="矩形 24"/>
            <p:cNvSpPr/>
            <p:nvPr/>
          </p:nvSpPr>
          <p:spPr bwMode="auto">
            <a:xfrm>
              <a:off x="3315159" y="2360939"/>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26" name="矩形 25"/>
            <p:cNvSpPr/>
            <p:nvPr/>
          </p:nvSpPr>
          <p:spPr bwMode="auto">
            <a:xfrm>
              <a:off x="5600963" y="2360939"/>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27" name="矩形 26"/>
            <p:cNvSpPr/>
            <p:nvPr/>
          </p:nvSpPr>
          <p:spPr bwMode="auto">
            <a:xfrm>
              <a:off x="5333282" y="2360939"/>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28" name="矩形 27"/>
            <p:cNvSpPr/>
            <p:nvPr/>
          </p:nvSpPr>
          <p:spPr bwMode="auto">
            <a:xfrm>
              <a:off x="5065601" y="2360939"/>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29" name="流程图: 汇总连接 28"/>
            <p:cNvSpPr/>
            <p:nvPr/>
          </p:nvSpPr>
          <p:spPr bwMode="auto">
            <a:xfrm>
              <a:off x="5377122" y="1928891"/>
              <a:ext cx="180000" cy="180020"/>
            </a:xfrm>
            <a:prstGeom prst="flowChartSummingJunction">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0" name="流程图: 或者 29"/>
            <p:cNvSpPr/>
            <p:nvPr/>
          </p:nvSpPr>
          <p:spPr bwMode="auto">
            <a:xfrm>
              <a:off x="6159475" y="2450959"/>
              <a:ext cx="180000" cy="180000"/>
            </a:xfrm>
            <a:prstGeom prst="flowChartOr">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31" name="直接箭头连接符 30"/>
            <p:cNvCxnSpPr>
              <a:stCxn id="26" idx="3"/>
              <a:endCxn id="30" idx="2"/>
            </p:cNvCxnSpPr>
            <p:nvPr/>
          </p:nvCxnSpPr>
          <p:spPr bwMode="auto">
            <a:xfrm>
              <a:off x="5868644" y="2540959"/>
              <a:ext cx="290831"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32" name="直接箭头连接符 31"/>
            <p:cNvCxnSpPr>
              <a:stCxn id="27" idx="0"/>
              <a:endCxn id="29" idx="4"/>
            </p:cNvCxnSpPr>
            <p:nvPr/>
          </p:nvCxnSpPr>
          <p:spPr bwMode="auto">
            <a:xfrm flipH="1" flipV="1">
              <a:off x="5467122" y="2108911"/>
              <a:ext cx="1"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33" name="连接符: 肘形 32"/>
            <p:cNvCxnSpPr>
              <a:stCxn id="28" idx="0"/>
              <a:endCxn id="29" idx="2"/>
            </p:cNvCxnSpPr>
            <p:nvPr/>
          </p:nvCxnSpPr>
          <p:spPr bwMode="auto">
            <a:xfrm rot="5400000" flipH="1" flipV="1">
              <a:off x="5117263" y="2101080"/>
              <a:ext cx="342038" cy="177680"/>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cxnSp>
          <p:nvCxnSpPr>
            <p:cNvPr id="34" name="直接连接符 33"/>
            <p:cNvCxnSpPr/>
            <p:nvPr/>
          </p:nvCxnSpPr>
          <p:spPr bwMode="auto">
            <a:xfrm>
              <a:off x="2404883" y="2720979"/>
              <a:ext cx="0" cy="216024"/>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35" name="直接连接符 34"/>
            <p:cNvCxnSpPr/>
            <p:nvPr/>
          </p:nvCxnSpPr>
          <p:spPr bwMode="auto">
            <a:xfrm>
              <a:off x="3448999" y="2144915"/>
              <a:ext cx="0" cy="216024"/>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36" name="连接符: 肘形 35"/>
            <p:cNvCxnSpPr>
              <a:endCxn id="30" idx="4"/>
            </p:cNvCxnSpPr>
            <p:nvPr/>
          </p:nvCxnSpPr>
          <p:spPr bwMode="auto">
            <a:xfrm flipV="1">
              <a:off x="2396187" y="2630959"/>
              <a:ext cx="3853288" cy="306044"/>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sp>
          <p:nvSpPr>
            <p:cNvPr id="37" name="流程图: 或者 36"/>
            <p:cNvSpPr/>
            <p:nvPr/>
          </p:nvSpPr>
          <p:spPr bwMode="auto">
            <a:xfrm>
              <a:off x="6615675" y="2450959"/>
              <a:ext cx="180000" cy="180000"/>
            </a:xfrm>
            <a:prstGeom prst="flowChartOr">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38" name="直接箭头连接符 37"/>
            <p:cNvCxnSpPr>
              <a:endCxn id="37" idx="2"/>
            </p:cNvCxnSpPr>
            <p:nvPr/>
          </p:nvCxnSpPr>
          <p:spPr bwMode="auto">
            <a:xfrm>
              <a:off x="6324844" y="2540959"/>
              <a:ext cx="290831"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39" name="连接符: 肘形 38"/>
            <p:cNvCxnSpPr>
              <a:stCxn id="29" idx="0"/>
              <a:endCxn id="37" idx="0"/>
            </p:cNvCxnSpPr>
            <p:nvPr/>
          </p:nvCxnSpPr>
          <p:spPr bwMode="auto">
            <a:xfrm rot="16200000" flipH="1">
              <a:off x="5825364" y="1570649"/>
              <a:ext cx="522068" cy="1238553"/>
            </a:xfrm>
            <a:prstGeom prst="bentConnector3">
              <a:avLst>
                <a:gd name="adj1" fmla="val -14595"/>
              </a:avLst>
            </a:prstGeom>
            <a:solidFill>
              <a:schemeClr val="accent1"/>
            </a:solidFill>
            <a:ln w="19050" cap="flat" cmpd="sng" algn="ctr">
              <a:solidFill>
                <a:srgbClr val="000000"/>
              </a:solidFill>
              <a:prstDash val="solid"/>
              <a:round/>
              <a:headEnd type="none" w="med" len="med"/>
              <a:tailEnd type="triangle"/>
            </a:ln>
            <a:effectLst/>
          </p:spPr>
        </p:cxnSp>
        <p:sp>
          <p:nvSpPr>
            <p:cNvPr id="40" name="流程图: 或者 39"/>
            <p:cNvSpPr/>
            <p:nvPr/>
          </p:nvSpPr>
          <p:spPr bwMode="auto">
            <a:xfrm>
              <a:off x="1043608" y="2450098"/>
              <a:ext cx="180000" cy="180000"/>
            </a:xfrm>
            <a:prstGeom prst="flowChartOr">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41" name="连接符: 肘形 40"/>
            <p:cNvCxnSpPr>
              <a:endCxn id="40" idx="0"/>
            </p:cNvCxnSpPr>
            <p:nvPr/>
          </p:nvCxnSpPr>
          <p:spPr bwMode="auto">
            <a:xfrm rot="10800000" flipV="1">
              <a:off x="1133609" y="2144914"/>
              <a:ext cx="2325567" cy="305183"/>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cxnSp>
          <p:nvCxnSpPr>
            <p:cNvPr id="42" name="连接符: 肘形 41"/>
            <p:cNvCxnSpPr>
              <a:stCxn id="40" idx="6"/>
              <a:endCxn id="24" idx="1"/>
            </p:cNvCxnSpPr>
            <p:nvPr/>
          </p:nvCxnSpPr>
          <p:spPr bwMode="auto">
            <a:xfrm>
              <a:off x="1223608" y="2540098"/>
              <a:ext cx="219343" cy="861"/>
            </a:xfrm>
            <a:prstGeom prst="bentConnector3">
              <a:avLst/>
            </a:prstGeom>
            <a:solidFill>
              <a:schemeClr val="accent1"/>
            </a:solidFill>
            <a:ln w="19050" cap="flat" cmpd="sng" algn="ctr">
              <a:solidFill>
                <a:srgbClr val="000000"/>
              </a:solidFill>
              <a:prstDash val="solid"/>
              <a:round/>
              <a:headEnd type="none" w="med" len="med"/>
              <a:tailEnd type="triangle"/>
            </a:ln>
            <a:effectLst/>
          </p:spPr>
        </p:cxnSp>
        <p:cxnSp>
          <p:nvCxnSpPr>
            <p:cNvPr id="43" name="直接箭头连接符 42"/>
            <p:cNvCxnSpPr/>
            <p:nvPr/>
          </p:nvCxnSpPr>
          <p:spPr bwMode="auto">
            <a:xfrm>
              <a:off x="6795675" y="2540098"/>
              <a:ext cx="290831"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44" name="矩形 43"/>
            <p:cNvSpPr/>
            <p:nvPr/>
          </p:nvSpPr>
          <p:spPr bwMode="auto">
            <a:xfrm>
              <a:off x="2271043" y="3748787"/>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45" name="矩形 44"/>
            <p:cNvSpPr/>
            <p:nvPr/>
          </p:nvSpPr>
          <p:spPr bwMode="auto">
            <a:xfrm>
              <a:off x="1442951" y="3748787"/>
              <a:ext cx="4428492"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46" name="矩形 45"/>
            <p:cNvSpPr/>
            <p:nvPr/>
          </p:nvSpPr>
          <p:spPr bwMode="auto">
            <a:xfrm>
              <a:off x="3315159" y="3748787"/>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47" name="矩形 46"/>
            <p:cNvSpPr/>
            <p:nvPr/>
          </p:nvSpPr>
          <p:spPr bwMode="auto">
            <a:xfrm>
              <a:off x="5600963" y="3748787"/>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48" name="矩形 47"/>
            <p:cNvSpPr/>
            <p:nvPr/>
          </p:nvSpPr>
          <p:spPr bwMode="auto">
            <a:xfrm>
              <a:off x="5333282" y="3748787"/>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49" name="矩形 48"/>
            <p:cNvSpPr/>
            <p:nvPr/>
          </p:nvSpPr>
          <p:spPr bwMode="auto">
            <a:xfrm>
              <a:off x="5065601" y="3748787"/>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50" name="流程图: 汇总连接 49"/>
            <p:cNvSpPr/>
            <p:nvPr/>
          </p:nvSpPr>
          <p:spPr bwMode="auto">
            <a:xfrm>
              <a:off x="5377122" y="3316739"/>
              <a:ext cx="180000" cy="180020"/>
            </a:xfrm>
            <a:prstGeom prst="flowChartSummingJunction">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51" name="流程图: 或者 50"/>
            <p:cNvSpPr/>
            <p:nvPr/>
          </p:nvSpPr>
          <p:spPr bwMode="auto">
            <a:xfrm>
              <a:off x="6159475" y="3838807"/>
              <a:ext cx="180000" cy="180000"/>
            </a:xfrm>
            <a:prstGeom prst="flowChartOr">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52" name="直接箭头连接符 51"/>
            <p:cNvCxnSpPr>
              <a:stCxn id="47" idx="3"/>
              <a:endCxn id="51" idx="2"/>
            </p:cNvCxnSpPr>
            <p:nvPr/>
          </p:nvCxnSpPr>
          <p:spPr bwMode="auto">
            <a:xfrm>
              <a:off x="5868644" y="3928807"/>
              <a:ext cx="290831"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53" name="直接箭头连接符 52"/>
            <p:cNvCxnSpPr>
              <a:stCxn id="48" idx="0"/>
              <a:endCxn id="50" idx="4"/>
            </p:cNvCxnSpPr>
            <p:nvPr/>
          </p:nvCxnSpPr>
          <p:spPr bwMode="auto">
            <a:xfrm flipH="1" flipV="1">
              <a:off x="5467122" y="3496759"/>
              <a:ext cx="1"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54" name="连接符: 肘形 53"/>
            <p:cNvCxnSpPr>
              <a:stCxn id="49" idx="0"/>
              <a:endCxn id="50" idx="2"/>
            </p:cNvCxnSpPr>
            <p:nvPr/>
          </p:nvCxnSpPr>
          <p:spPr bwMode="auto">
            <a:xfrm rot="5400000" flipH="1" flipV="1">
              <a:off x="5117263" y="3488928"/>
              <a:ext cx="342038" cy="177680"/>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cxnSp>
          <p:nvCxnSpPr>
            <p:cNvPr id="55" name="直接连接符 54"/>
            <p:cNvCxnSpPr/>
            <p:nvPr/>
          </p:nvCxnSpPr>
          <p:spPr bwMode="auto">
            <a:xfrm>
              <a:off x="2404883" y="4108827"/>
              <a:ext cx="0" cy="216024"/>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56" name="直接连接符 55"/>
            <p:cNvCxnSpPr/>
            <p:nvPr/>
          </p:nvCxnSpPr>
          <p:spPr bwMode="auto">
            <a:xfrm>
              <a:off x="3448999" y="3532763"/>
              <a:ext cx="0" cy="216024"/>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57" name="连接符: 肘形 56"/>
            <p:cNvCxnSpPr>
              <a:endCxn id="51" idx="4"/>
            </p:cNvCxnSpPr>
            <p:nvPr/>
          </p:nvCxnSpPr>
          <p:spPr bwMode="auto">
            <a:xfrm flipV="1">
              <a:off x="2396187" y="4018807"/>
              <a:ext cx="3853288" cy="306044"/>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sp>
          <p:nvSpPr>
            <p:cNvPr id="58" name="流程图: 或者 57"/>
            <p:cNvSpPr/>
            <p:nvPr/>
          </p:nvSpPr>
          <p:spPr bwMode="auto">
            <a:xfrm>
              <a:off x="6615675" y="3838807"/>
              <a:ext cx="180000" cy="180000"/>
            </a:xfrm>
            <a:prstGeom prst="flowChartOr">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59" name="直接箭头连接符 58"/>
            <p:cNvCxnSpPr>
              <a:endCxn id="58" idx="2"/>
            </p:cNvCxnSpPr>
            <p:nvPr/>
          </p:nvCxnSpPr>
          <p:spPr bwMode="auto">
            <a:xfrm>
              <a:off x="6324844" y="3928807"/>
              <a:ext cx="290831"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60" name="连接符: 肘形 59"/>
            <p:cNvCxnSpPr>
              <a:stCxn id="50" idx="0"/>
              <a:endCxn id="58" idx="0"/>
            </p:cNvCxnSpPr>
            <p:nvPr/>
          </p:nvCxnSpPr>
          <p:spPr bwMode="auto">
            <a:xfrm rot="16200000" flipH="1">
              <a:off x="5825364" y="2958497"/>
              <a:ext cx="522068" cy="1238553"/>
            </a:xfrm>
            <a:prstGeom prst="bentConnector3">
              <a:avLst>
                <a:gd name="adj1" fmla="val -14595"/>
              </a:avLst>
            </a:prstGeom>
            <a:solidFill>
              <a:schemeClr val="accent1"/>
            </a:solidFill>
            <a:ln w="19050" cap="flat" cmpd="sng" algn="ctr">
              <a:solidFill>
                <a:srgbClr val="000000"/>
              </a:solidFill>
              <a:prstDash val="solid"/>
              <a:round/>
              <a:headEnd type="none" w="med" len="med"/>
              <a:tailEnd type="triangle"/>
            </a:ln>
            <a:effectLst/>
          </p:spPr>
        </p:cxnSp>
        <p:sp>
          <p:nvSpPr>
            <p:cNvPr id="61" name="流程图: 或者 60"/>
            <p:cNvSpPr/>
            <p:nvPr/>
          </p:nvSpPr>
          <p:spPr bwMode="auto">
            <a:xfrm>
              <a:off x="1043608" y="3837946"/>
              <a:ext cx="180000" cy="180000"/>
            </a:xfrm>
            <a:prstGeom prst="flowChartOr">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62" name="连接符: 肘形 61"/>
            <p:cNvCxnSpPr>
              <a:endCxn id="61" idx="0"/>
            </p:cNvCxnSpPr>
            <p:nvPr/>
          </p:nvCxnSpPr>
          <p:spPr bwMode="auto">
            <a:xfrm rot="10800000" flipV="1">
              <a:off x="1133609" y="3532762"/>
              <a:ext cx="2325567" cy="305183"/>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cxnSp>
          <p:nvCxnSpPr>
            <p:cNvPr id="63" name="连接符: 肘形 62"/>
            <p:cNvCxnSpPr>
              <a:stCxn id="61" idx="6"/>
              <a:endCxn id="45" idx="1"/>
            </p:cNvCxnSpPr>
            <p:nvPr/>
          </p:nvCxnSpPr>
          <p:spPr bwMode="auto">
            <a:xfrm>
              <a:off x="1223608" y="3927946"/>
              <a:ext cx="219343" cy="861"/>
            </a:xfrm>
            <a:prstGeom prst="bentConnector3">
              <a:avLst/>
            </a:prstGeom>
            <a:solidFill>
              <a:schemeClr val="accent1"/>
            </a:solidFill>
            <a:ln w="19050" cap="flat" cmpd="sng" algn="ctr">
              <a:solidFill>
                <a:srgbClr val="000000"/>
              </a:solidFill>
              <a:prstDash val="solid"/>
              <a:round/>
              <a:headEnd type="none" w="med" len="med"/>
              <a:tailEnd type="triangle"/>
            </a:ln>
            <a:effectLst/>
          </p:spPr>
        </p:cxnSp>
        <p:cxnSp>
          <p:nvCxnSpPr>
            <p:cNvPr id="64" name="直接箭头连接符 63"/>
            <p:cNvCxnSpPr/>
            <p:nvPr/>
          </p:nvCxnSpPr>
          <p:spPr bwMode="auto">
            <a:xfrm>
              <a:off x="6795675" y="3927946"/>
              <a:ext cx="290831"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sp>
          <p:nvSpPr>
            <p:cNvPr id="65" name="矩形 64"/>
            <p:cNvSpPr/>
            <p:nvPr/>
          </p:nvSpPr>
          <p:spPr bwMode="auto">
            <a:xfrm>
              <a:off x="2271043" y="5136636"/>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66" name="矩形 65"/>
            <p:cNvSpPr/>
            <p:nvPr/>
          </p:nvSpPr>
          <p:spPr bwMode="auto">
            <a:xfrm>
              <a:off x="1442951" y="5136636"/>
              <a:ext cx="4428492"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67" name="矩形 66"/>
            <p:cNvSpPr/>
            <p:nvPr/>
          </p:nvSpPr>
          <p:spPr bwMode="auto">
            <a:xfrm>
              <a:off x="3315159" y="5136636"/>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68" name="矩形 67"/>
            <p:cNvSpPr/>
            <p:nvPr/>
          </p:nvSpPr>
          <p:spPr bwMode="auto">
            <a:xfrm>
              <a:off x="5600963" y="5136636"/>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69" name="矩形 68"/>
            <p:cNvSpPr/>
            <p:nvPr/>
          </p:nvSpPr>
          <p:spPr bwMode="auto">
            <a:xfrm>
              <a:off x="5333282" y="5136636"/>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70" name="矩形 69"/>
            <p:cNvSpPr/>
            <p:nvPr/>
          </p:nvSpPr>
          <p:spPr bwMode="auto">
            <a:xfrm>
              <a:off x="5065601" y="5136636"/>
              <a:ext cx="267681" cy="360040"/>
            </a:xfrm>
            <a:prstGeom prst="rect">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71" name="流程图: 汇总连接 70"/>
            <p:cNvSpPr/>
            <p:nvPr/>
          </p:nvSpPr>
          <p:spPr bwMode="auto">
            <a:xfrm>
              <a:off x="5377122" y="4704588"/>
              <a:ext cx="180000" cy="180020"/>
            </a:xfrm>
            <a:prstGeom prst="flowChartSummingJunction">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72" name="流程图: 或者 71"/>
            <p:cNvSpPr/>
            <p:nvPr/>
          </p:nvSpPr>
          <p:spPr bwMode="auto">
            <a:xfrm>
              <a:off x="6159475" y="5226656"/>
              <a:ext cx="180000" cy="180000"/>
            </a:xfrm>
            <a:prstGeom prst="flowChartOr">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73" name="直接箭头连接符 72"/>
            <p:cNvCxnSpPr>
              <a:stCxn id="68" idx="3"/>
              <a:endCxn id="72" idx="2"/>
            </p:cNvCxnSpPr>
            <p:nvPr/>
          </p:nvCxnSpPr>
          <p:spPr bwMode="auto">
            <a:xfrm>
              <a:off x="5868644" y="5316656"/>
              <a:ext cx="290831"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74" name="直接箭头连接符 73"/>
            <p:cNvCxnSpPr>
              <a:stCxn id="69" idx="0"/>
              <a:endCxn id="71" idx="4"/>
            </p:cNvCxnSpPr>
            <p:nvPr/>
          </p:nvCxnSpPr>
          <p:spPr bwMode="auto">
            <a:xfrm flipH="1" flipV="1">
              <a:off x="5467122" y="4884608"/>
              <a:ext cx="1" cy="252028"/>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75" name="连接符: 肘形 74"/>
            <p:cNvCxnSpPr>
              <a:stCxn id="70" idx="0"/>
              <a:endCxn id="71" idx="2"/>
            </p:cNvCxnSpPr>
            <p:nvPr/>
          </p:nvCxnSpPr>
          <p:spPr bwMode="auto">
            <a:xfrm rot="5400000" flipH="1" flipV="1">
              <a:off x="5117263" y="4876777"/>
              <a:ext cx="342038" cy="177680"/>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cxnSp>
          <p:nvCxnSpPr>
            <p:cNvPr id="76" name="直接连接符 75"/>
            <p:cNvCxnSpPr/>
            <p:nvPr/>
          </p:nvCxnSpPr>
          <p:spPr bwMode="auto">
            <a:xfrm>
              <a:off x="2404883" y="5496676"/>
              <a:ext cx="0" cy="216024"/>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77" name="直接连接符 76"/>
            <p:cNvCxnSpPr/>
            <p:nvPr/>
          </p:nvCxnSpPr>
          <p:spPr bwMode="auto">
            <a:xfrm>
              <a:off x="3448999" y="4920612"/>
              <a:ext cx="0" cy="216024"/>
            </a:xfrm>
            <a:prstGeom prst="line">
              <a:avLst/>
            </a:prstGeom>
            <a:solidFill>
              <a:schemeClr val="accent1"/>
            </a:solidFill>
            <a:ln w="19050" cap="flat" cmpd="sng" algn="ctr">
              <a:solidFill>
                <a:srgbClr val="000000"/>
              </a:solidFill>
              <a:prstDash val="solid"/>
              <a:round/>
              <a:headEnd type="none" w="med" len="med"/>
              <a:tailEnd type="none"/>
            </a:ln>
            <a:effectLst/>
          </p:spPr>
        </p:cxnSp>
        <p:cxnSp>
          <p:nvCxnSpPr>
            <p:cNvPr id="78" name="连接符: 肘形 77"/>
            <p:cNvCxnSpPr>
              <a:endCxn id="72" idx="4"/>
            </p:cNvCxnSpPr>
            <p:nvPr/>
          </p:nvCxnSpPr>
          <p:spPr bwMode="auto">
            <a:xfrm flipV="1">
              <a:off x="2396187" y="5406656"/>
              <a:ext cx="3853288" cy="306044"/>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sp>
          <p:nvSpPr>
            <p:cNvPr id="79" name="流程图: 或者 78"/>
            <p:cNvSpPr/>
            <p:nvPr/>
          </p:nvSpPr>
          <p:spPr bwMode="auto">
            <a:xfrm>
              <a:off x="6615675" y="5226656"/>
              <a:ext cx="180000" cy="180000"/>
            </a:xfrm>
            <a:prstGeom prst="flowChartOr">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80" name="直接箭头连接符 79"/>
            <p:cNvCxnSpPr>
              <a:endCxn id="79" idx="2"/>
            </p:cNvCxnSpPr>
            <p:nvPr/>
          </p:nvCxnSpPr>
          <p:spPr bwMode="auto">
            <a:xfrm>
              <a:off x="6324844" y="5316656"/>
              <a:ext cx="290831"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81" name="连接符: 肘形 80"/>
            <p:cNvCxnSpPr>
              <a:stCxn id="71" idx="0"/>
              <a:endCxn id="79" idx="0"/>
            </p:cNvCxnSpPr>
            <p:nvPr/>
          </p:nvCxnSpPr>
          <p:spPr bwMode="auto">
            <a:xfrm rot="16200000" flipH="1">
              <a:off x="5825364" y="4346346"/>
              <a:ext cx="522068" cy="1238553"/>
            </a:xfrm>
            <a:prstGeom prst="bentConnector3">
              <a:avLst>
                <a:gd name="adj1" fmla="val -14595"/>
              </a:avLst>
            </a:prstGeom>
            <a:solidFill>
              <a:schemeClr val="accent1"/>
            </a:solidFill>
            <a:ln w="19050" cap="flat" cmpd="sng" algn="ctr">
              <a:solidFill>
                <a:srgbClr val="000000"/>
              </a:solidFill>
              <a:prstDash val="solid"/>
              <a:round/>
              <a:headEnd type="none" w="med" len="med"/>
              <a:tailEnd type="triangle"/>
            </a:ln>
            <a:effectLst/>
          </p:spPr>
        </p:cxnSp>
        <p:sp>
          <p:nvSpPr>
            <p:cNvPr id="82" name="流程图: 或者 81"/>
            <p:cNvSpPr/>
            <p:nvPr/>
          </p:nvSpPr>
          <p:spPr bwMode="auto">
            <a:xfrm>
              <a:off x="1043608" y="5225795"/>
              <a:ext cx="180000" cy="180000"/>
            </a:xfrm>
            <a:prstGeom prst="flowChartOr">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83" name="连接符: 肘形 82"/>
            <p:cNvCxnSpPr>
              <a:endCxn id="82" idx="0"/>
            </p:cNvCxnSpPr>
            <p:nvPr/>
          </p:nvCxnSpPr>
          <p:spPr bwMode="auto">
            <a:xfrm rot="10800000" flipV="1">
              <a:off x="1133609" y="4920611"/>
              <a:ext cx="2325567" cy="305183"/>
            </a:xfrm>
            <a:prstGeom prst="bentConnector2">
              <a:avLst/>
            </a:prstGeom>
            <a:solidFill>
              <a:schemeClr val="accent1"/>
            </a:solidFill>
            <a:ln w="19050" cap="flat" cmpd="sng" algn="ctr">
              <a:solidFill>
                <a:srgbClr val="000000"/>
              </a:solidFill>
              <a:prstDash val="solid"/>
              <a:round/>
              <a:headEnd type="none" w="med" len="med"/>
              <a:tailEnd type="triangle"/>
            </a:ln>
            <a:effectLst/>
          </p:spPr>
        </p:cxnSp>
        <p:cxnSp>
          <p:nvCxnSpPr>
            <p:cNvPr id="84" name="连接符: 肘形 83"/>
            <p:cNvCxnSpPr>
              <a:stCxn id="82" idx="6"/>
              <a:endCxn id="66" idx="1"/>
            </p:cNvCxnSpPr>
            <p:nvPr/>
          </p:nvCxnSpPr>
          <p:spPr bwMode="auto">
            <a:xfrm>
              <a:off x="1223608" y="5315795"/>
              <a:ext cx="219343" cy="861"/>
            </a:xfrm>
            <a:prstGeom prst="bentConnector3">
              <a:avLst/>
            </a:prstGeom>
            <a:solidFill>
              <a:schemeClr val="accent1"/>
            </a:solidFill>
            <a:ln w="19050" cap="flat" cmpd="sng" algn="ctr">
              <a:solidFill>
                <a:srgbClr val="000000"/>
              </a:solidFill>
              <a:prstDash val="solid"/>
              <a:round/>
              <a:headEnd type="none" w="med" len="med"/>
              <a:tailEnd type="triangle"/>
            </a:ln>
            <a:effectLst/>
          </p:spPr>
        </p:cxnSp>
        <p:cxnSp>
          <p:nvCxnSpPr>
            <p:cNvPr id="85" name="直接箭头连接符 84"/>
            <p:cNvCxnSpPr/>
            <p:nvPr/>
          </p:nvCxnSpPr>
          <p:spPr bwMode="auto">
            <a:xfrm>
              <a:off x="6795675" y="5315795"/>
              <a:ext cx="290831" cy="0"/>
            </a:xfrm>
            <a:prstGeom prst="straightConnector1">
              <a:avLst/>
            </a:prstGeom>
            <a:solidFill>
              <a:schemeClr val="accent1"/>
            </a:solidFill>
            <a:ln w="19050" cap="flat" cmpd="sng" algn="ctr">
              <a:solidFill>
                <a:srgbClr val="000000"/>
              </a:solidFill>
              <a:prstDash val="solid"/>
              <a:round/>
              <a:headEnd type="none" w="med" len="med"/>
              <a:tailEnd type="triangle"/>
            </a:ln>
            <a:effectLst/>
          </p:spPr>
        </p:cxnSp>
        <p:cxnSp>
          <p:nvCxnSpPr>
            <p:cNvPr id="86" name="直接箭头连接符 85"/>
            <p:cNvCxnSpPr/>
            <p:nvPr/>
          </p:nvCxnSpPr>
          <p:spPr bwMode="auto">
            <a:xfrm>
              <a:off x="7068930" y="2540098"/>
              <a:ext cx="0" cy="504917"/>
            </a:xfrm>
            <a:prstGeom prst="straightConnector1">
              <a:avLst/>
            </a:prstGeom>
            <a:solidFill>
              <a:schemeClr val="accent1"/>
            </a:solidFill>
            <a:ln w="19050" cap="flat" cmpd="sng" algn="ctr">
              <a:solidFill>
                <a:schemeClr val="bg1">
                  <a:lumMod val="60000"/>
                  <a:lumOff val="40000"/>
                </a:schemeClr>
              </a:solidFill>
              <a:prstDash val="solid"/>
              <a:round/>
              <a:headEnd type="none" w="med" len="med"/>
              <a:tailEnd type="none" w="sm" len="sm"/>
            </a:ln>
            <a:effectLst/>
          </p:spPr>
        </p:cxnSp>
        <p:cxnSp>
          <p:nvCxnSpPr>
            <p:cNvPr id="87" name="直接箭头连接符 86"/>
            <p:cNvCxnSpPr/>
            <p:nvPr/>
          </p:nvCxnSpPr>
          <p:spPr bwMode="auto">
            <a:xfrm>
              <a:off x="7071368" y="3919370"/>
              <a:ext cx="0" cy="475805"/>
            </a:xfrm>
            <a:prstGeom prst="straightConnector1">
              <a:avLst/>
            </a:prstGeom>
            <a:solidFill>
              <a:schemeClr val="accent1"/>
            </a:solidFill>
            <a:ln w="19050" cap="flat" cmpd="sng" algn="ctr">
              <a:solidFill>
                <a:schemeClr val="bg1">
                  <a:lumMod val="60000"/>
                  <a:lumOff val="40000"/>
                </a:schemeClr>
              </a:solidFill>
              <a:prstDash val="solid"/>
              <a:round/>
              <a:headEnd type="none" w="med" len="med"/>
              <a:tailEnd type="none"/>
            </a:ln>
            <a:effectLst/>
          </p:spPr>
        </p:cxnSp>
        <p:cxnSp>
          <p:nvCxnSpPr>
            <p:cNvPr id="88" name="直接箭头连接符 87"/>
            <p:cNvCxnSpPr/>
            <p:nvPr/>
          </p:nvCxnSpPr>
          <p:spPr bwMode="auto">
            <a:xfrm>
              <a:off x="7075601" y="5307219"/>
              <a:ext cx="0" cy="504917"/>
            </a:xfrm>
            <a:prstGeom prst="straightConnector1">
              <a:avLst/>
            </a:prstGeom>
            <a:solidFill>
              <a:schemeClr val="accent1"/>
            </a:solidFill>
            <a:ln w="19050" cap="flat" cmpd="sng" algn="ctr">
              <a:solidFill>
                <a:schemeClr val="bg1">
                  <a:lumMod val="60000"/>
                  <a:lumOff val="40000"/>
                </a:schemeClr>
              </a:solidFill>
              <a:prstDash val="solid"/>
              <a:round/>
              <a:headEnd type="none" w="med" len="med"/>
              <a:tailEnd type="none"/>
            </a:ln>
            <a:effectLst/>
          </p:spPr>
        </p:cxnSp>
        <p:cxnSp>
          <p:nvCxnSpPr>
            <p:cNvPr id="89" name="连接符: 肘形 88"/>
            <p:cNvCxnSpPr>
              <a:endCxn id="61" idx="2"/>
            </p:cNvCxnSpPr>
            <p:nvPr/>
          </p:nvCxnSpPr>
          <p:spPr bwMode="auto">
            <a:xfrm rot="10800000" flipV="1">
              <a:off x="1043609" y="3045014"/>
              <a:ext cx="6031993" cy="882931"/>
            </a:xfrm>
            <a:prstGeom prst="bentConnector3">
              <a:avLst>
                <a:gd name="adj1" fmla="val 103790"/>
              </a:avLst>
            </a:prstGeom>
            <a:solidFill>
              <a:schemeClr val="accent1"/>
            </a:solidFill>
            <a:ln w="19050" cap="flat" cmpd="sng" algn="ctr">
              <a:solidFill>
                <a:schemeClr val="bg1">
                  <a:lumMod val="60000"/>
                  <a:lumOff val="40000"/>
                </a:schemeClr>
              </a:solidFill>
              <a:prstDash val="solid"/>
              <a:round/>
              <a:headEnd type="none" w="med" len="med"/>
              <a:tailEnd type="triangle"/>
            </a:ln>
            <a:effectLst/>
          </p:spPr>
        </p:cxnSp>
        <p:cxnSp>
          <p:nvCxnSpPr>
            <p:cNvPr id="90" name="连接符: 肘形 89"/>
            <p:cNvCxnSpPr>
              <a:endCxn id="82" idx="3"/>
            </p:cNvCxnSpPr>
            <p:nvPr/>
          </p:nvCxnSpPr>
          <p:spPr bwMode="auto">
            <a:xfrm rot="10800000" flipV="1">
              <a:off x="1043609" y="4395175"/>
              <a:ext cx="6031993" cy="920619"/>
            </a:xfrm>
            <a:prstGeom prst="bentConnector3">
              <a:avLst>
                <a:gd name="adj1" fmla="val 103790"/>
              </a:avLst>
            </a:prstGeom>
            <a:solidFill>
              <a:schemeClr val="accent1"/>
            </a:solidFill>
            <a:ln w="19050" cap="flat" cmpd="sng" algn="ctr">
              <a:solidFill>
                <a:schemeClr val="bg1">
                  <a:lumMod val="60000"/>
                  <a:lumOff val="40000"/>
                </a:schemeClr>
              </a:solidFill>
              <a:prstDash val="solid"/>
              <a:round/>
              <a:headEnd type="none" w="med" len="med"/>
              <a:tailEnd type="triangle"/>
            </a:ln>
            <a:effectLst/>
          </p:spPr>
        </p:cxnSp>
        <p:cxnSp>
          <p:nvCxnSpPr>
            <p:cNvPr id="91" name="连接符: 肘形 90"/>
            <p:cNvCxnSpPr>
              <a:endCxn id="40" idx="2"/>
            </p:cNvCxnSpPr>
            <p:nvPr/>
          </p:nvCxnSpPr>
          <p:spPr bwMode="auto">
            <a:xfrm rot="10800000">
              <a:off x="1043608" y="2540098"/>
              <a:ext cx="6042898" cy="3272038"/>
            </a:xfrm>
            <a:prstGeom prst="bentConnector3">
              <a:avLst>
                <a:gd name="adj1" fmla="val 106305"/>
              </a:avLst>
            </a:prstGeom>
            <a:solidFill>
              <a:schemeClr val="accent1"/>
            </a:solidFill>
            <a:ln w="19050" cap="flat" cmpd="sng" algn="ctr">
              <a:solidFill>
                <a:schemeClr val="bg1">
                  <a:lumMod val="60000"/>
                  <a:lumOff val="40000"/>
                </a:schemeClr>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4" name="文本框 3"/>
                <p:cNvSpPr txBox="1"/>
                <p:nvPr/>
              </p:nvSpPr>
              <p:spPr>
                <a:xfrm>
                  <a:off x="1400876" y="2396943"/>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𝟏</m:t>
                            </m:r>
                          </m:sub>
                        </m:sSub>
                      </m:oMath>
                    </m:oMathPara>
                  </a14:m>
                  <a:endParaRPr lang="zh-CN" altLang="en-US" sz="1400" u="none" dirty="0"/>
                </a:p>
              </p:txBody>
            </p:sp>
          </mc:Choice>
          <mc:Fallback>
            <p:sp>
              <p:nvSpPr>
                <p:cNvPr id="4" name="文本框 3"/>
                <p:cNvSpPr txBox="1">
                  <a:spLocks noRot="1" noChangeAspect="1" noMove="1" noResize="1" noEditPoints="1" noAdjustHandles="1" noChangeArrowheads="1" noChangeShapeType="1" noTextEdit="1"/>
                </p:cNvSpPr>
                <p:nvPr/>
              </p:nvSpPr>
              <p:spPr>
                <a:xfrm>
                  <a:off x="1400876" y="2396943"/>
                  <a:ext cx="260238" cy="261610"/>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3258752" y="2396943"/>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𝟔𝟗</m:t>
                            </m:r>
                          </m:sub>
                        </m:sSub>
                      </m:oMath>
                    </m:oMathPara>
                  </a14:m>
                  <a:endParaRPr lang="zh-CN" altLang="en-US" sz="1400" u="none" dirty="0"/>
                </a:p>
              </p:txBody>
            </p:sp>
          </mc:Choice>
          <mc:Fallback>
            <p:sp>
              <p:nvSpPr>
                <p:cNvPr id="6" name="文本框 5"/>
                <p:cNvSpPr txBox="1">
                  <a:spLocks noRot="1" noChangeAspect="1" noMove="1" noResize="1" noEditPoints="1" noAdjustHandles="1" noChangeArrowheads="1" noChangeShapeType="1" noTextEdit="1"/>
                </p:cNvSpPr>
                <p:nvPr/>
              </p:nvSpPr>
              <p:spPr>
                <a:xfrm>
                  <a:off x="3258752" y="2396943"/>
                  <a:ext cx="260238" cy="261610"/>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2207193" y="2397555"/>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𝟔𝟔</m:t>
                            </m:r>
                          </m:sub>
                        </m:sSub>
                      </m:oMath>
                    </m:oMathPara>
                  </a14:m>
                  <a:endParaRPr lang="zh-CN" altLang="en-US" sz="1400" u="none" dirty="0"/>
                </a:p>
              </p:txBody>
            </p:sp>
          </mc:Choice>
          <mc:Fallback>
            <p:sp>
              <p:nvSpPr>
                <p:cNvPr id="7" name="文本框 6"/>
                <p:cNvSpPr txBox="1">
                  <a:spLocks noRot="1" noChangeAspect="1" noMove="1" noResize="1" noEditPoints="1" noAdjustHandles="1" noChangeArrowheads="1" noChangeShapeType="1" noTextEdit="1"/>
                </p:cNvSpPr>
                <p:nvPr/>
              </p:nvSpPr>
              <p:spPr>
                <a:xfrm>
                  <a:off x="2207193" y="2397555"/>
                  <a:ext cx="260238" cy="261610"/>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5256173" y="2396943"/>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𝟗𝟐</m:t>
                            </m:r>
                          </m:sub>
                        </m:sSub>
                      </m:oMath>
                    </m:oMathPara>
                  </a14:m>
                  <a:endParaRPr lang="zh-CN" altLang="en-US" sz="1400" u="none" dirty="0"/>
                </a:p>
              </p:txBody>
            </p:sp>
          </mc:Choice>
          <mc:Fallback>
            <p:sp>
              <p:nvSpPr>
                <p:cNvPr id="8" name="文本框 7"/>
                <p:cNvSpPr txBox="1">
                  <a:spLocks noRot="1" noChangeAspect="1" noMove="1" noResize="1" noEditPoints="1" noAdjustHandles="1" noChangeArrowheads="1" noChangeShapeType="1" noTextEdit="1"/>
                </p:cNvSpPr>
                <p:nvPr/>
              </p:nvSpPr>
              <p:spPr>
                <a:xfrm>
                  <a:off x="5256173" y="2396943"/>
                  <a:ext cx="260238" cy="261610"/>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4984771" y="2396943"/>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𝟗𝟏</m:t>
                            </m:r>
                          </m:sub>
                        </m:sSub>
                      </m:oMath>
                    </m:oMathPara>
                  </a14:m>
                  <a:endParaRPr lang="zh-CN" altLang="en-US" sz="1400" u="none" dirty="0"/>
                </a:p>
              </p:txBody>
            </p:sp>
          </mc:Choice>
          <mc:Fallback>
            <p:sp>
              <p:nvSpPr>
                <p:cNvPr id="9" name="文本框 8"/>
                <p:cNvSpPr txBox="1">
                  <a:spLocks noRot="1" noChangeAspect="1" noMove="1" noResize="1" noEditPoints="1" noAdjustHandles="1" noChangeArrowheads="1" noChangeShapeType="1" noTextEdit="1"/>
                </p:cNvSpPr>
                <p:nvPr/>
              </p:nvSpPr>
              <p:spPr>
                <a:xfrm>
                  <a:off x="4984771" y="2396943"/>
                  <a:ext cx="260238" cy="261610"/>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5535898" y="2396943"/>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𝟗𝟑</m:t>
                            </m:r>
                          </m:sub>
                        </m:sSub>
                      </m:oMath>
                    </m:oMathPara>
                  </a14:m>
                  <a:endParaRPr lang="zh-CN" altLang="en-US" sz="1400" u="none" dirty="0"/>
                </a:p>
              </p:txBody>
            </p:sp>
          </mc:Choice>
          <mc:Fallback>
            <p:sp>
              <p:nvSpPr>
                <p:cNvPr id="10" name="文本框 9"/>
                <p:cNvSpPr txBox="1">
                  <a:spLocks noRot="1" noChangeAspect="1" noMove="1" noResize="1" noEditPoints="1" noAdjustHandles="1" noChangeArrowheads="1" noChangeShapeType="1" noTextEdit="1"/>
                </p:cNvSpPr>
                <p:nvPr/>
              </p:nvSpPr>
              <p:spPr>
                <a:xfrm>
                  <a:off x="5535898" y="2396943"/>
                  <a:ext cx="260238" cy="261610"/>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1400876" y="3801099"/>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𝟗𝟒</m:t>
                            </m:r>
                          </m:sub>
                        </m:sSub>
                      </m:oMath>
                    </m:oMathPara>
                  </a14:m>
                  <a:endParaRPr lang="zh-CN" altLang="en-US" sz="1400" u="none" dirty="0"/>
                </a:p>
              </p:txBody>
            </p:sp>
          </mc:Choice>
          <mc:Fallback>
            <p:sp>
              <p:nvSpPr>
                <p:cNvPr id="11" name="文本框 10"/>
                <p:cNvSpPr txBox="1">
                  <a:spLocks noRot="1" noChangeAspect="1" noMove="1" noResize="1" noEditPoints="1" noAdjustHandles="1" noChangeArrowheads="1" noChangeShapeType="1" noTextEdit="1"/>
                </p:cNvSpPr>
                <p:nvPr/>
              </p:nvSpPr>
              <p:spPr>
                <a:xfrm>
                  <a:off x="1400876" y="3801099"/>
                  <a:ext cx="260238" cy="261610"/>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3232609" y="3792360"/>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𝟏𝟕𝟏</m:t>
                            </m:r>
                          </m:sub>
                        </m:sSub>
                      </m:oMath>
                    </m:oMathPara>
                  </a14:m>
                  <a:endParaRPr lang="zh-CN" altLang="en-US" sz="1400" u="none" dirty="0"/>
                </a:p>
              </p:txBody>
            </p:sp>
          </mc:Choice>
          <mc:Fallback>
            <p:sp>
              <p:nvSpPr>
                <p:cNvPr id="12" name="文本框 11"/>
                <p:cNvSpPr txBox="1">
                  <a:spLocks noRot="1" noChangeAspect="1" noMove="1" noResize="1" noEditPoints="1" noAdjustHandles="1" noChangeArrowheads="1" noChangeShapeType="1" noTextEdit="1"/>
                </p:cNvSpPr>
                <p:nvPr/>
              </p:nvSpPr>
              <p:spPr>
                <a:xfrm>
                  <a:off x="3232609" y="3792360"/>
                  <a:ext cx="260238" cy="261610"/>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2192105" y="3789939"/>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𝟏𝟔𝟐</m:t>
                            </m:r>
                          </m:sub>
                        </m:sSub>
                      </m:oMath>
                    </m:oMathPara>
                  </a14:m>
                  <a:endParaRPr lang="zh-CN" altLang="en-US" sz="1400" u="none" dirty="0"/>
                </a:p>
              </p:txBody>
            </p:sp>
          </mc:Choice>
          <mc:Fallback>
            <p:sp>
              <p:nvSpPr>
                <p:cNvPr id="13" name="文本框 12"/>
                <p:cNvSpPr txBox="1">
                  <a:spLocks noRot="1" noChangeAspect="1" noMove="1" noResize="1" noEditPoints="1" noAdjustHandles="1" noChangeArrowheads="1" noChangeShapeType="1" noTextEdit="1"/>
                </p:cNvSpPr>
                <p:nvPr/>
              </p:nvSpPr>
              <p:spPr>
                <a:xfrm>
                  <a:off x="2192105" y="3789939"/>
                  <a:ext cx="260238" cy="261610"/>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5256173" y="3801099"/>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𝟏𝟕𝟔</m:t>
                            </m:r>
                          </m:sub>
                        </m:sSub>
                      </m:oMath>
                    </m:oMathPara>
                  </a14:m>
                  <a:endParaRPr lang="zh-CN" altLang="en-US" sz="1400" u="none" dirty="0"/>
                </a:p>
              </p:txBody>
            </p:sp>
          </mc:Choice>
          <mc:Fallback>
            <p:sp>
              <p:nvSpPr>
                <p:cNvPr id="14" name="文本框 13"/>
                <p:cNvSpPr txBox="1">
                  <a:spLocks noRot="1" noChangeAspect="1" noMove="1" noResize="1" noEditPoints="1" noAdjustHandles="1" noChangeArrowheads="1" noChangeShapeType="1" noTextEdit="1"/>
                </p:cNvSpPr>
                <p:nvPr/>
              </p:nvSpPr>
              <p:spPr>
                <a:xfrm>
                  <a:off x="5256173" y="3801099"/>
                  <a:ext cx="260238" cy="261610"/>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4984771" y="3801099"/>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𝟏𝟕𝟓</m:t>
                            </m:r>
                          </m:sub>
                        </m:sSub>
                      </m:oMath>
                    </m:oMathPara>
                  </a14:m>
                  <a:endParaRPr lang="zh-CN" altLang="en-US" sz="1400" u="none" dirty="0"/>
                </a:p>
              </p:txBody>
            </p:sp>
          </mc:Choice>
          <mc:Fallback>
            <p:sp>
              <p:nvSpPr>
                <p:cNvPr id="15" name="文本框 14"/>
                <p:cNvSpPr txBox="1">
                  <a:spLocks noRot="1" noChangeAspect="1" noMove="1" noResize="1" noEditPoints="1" noAdjustHandles="1" noChangeArrowheads="1" noChangeShapeType="1" noTextEdit="1"/>
                </p:cNvSpPr>
                <p:nvPr/>
              </p:nvSpPr>
              <p:spPr>
                <a:xfrm>
                  <a:off x="4984771" y="3801099"/>
                  <a:ext cx="260238" cy="261610"/>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5520132" y="3802104"/>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𝟏𝟕𝟕</m:t>
                            </m:r>
                          </m:sub>
                        </m:sSub>
                      </m:oMath>
                    </m:oMathPara>
                  </a14:m>
                  <a:endParaRPr lang="zh-CN" altLang="en-US" sz="1400" u="none" dirty="0"/>
                </a:p>
              </p:txBody>
            </p:sp>
          </mc:Choice>
          <mc:Fallback>
            <p:sp>
              <p:nvSpPr>
                <p:cNvPr id="16" name="文本框 15"/>
                <p:cNvSpPr txBox="1">
                  <a:spLocks noRot="1" noChangeAspect="1" noMove="1" noResize="1" noEditPoints="1" noAdjustHandles="1" noChangeArrowheads="1" noChangeShapeType="1" noTextEdit="1"/>
                </p:cNvSpPr>
                <p:nvPr/>
              </p:nvSpPr>
              <p:spPr>
                <a:xfrm>
                  <a:off x="5520132" y="3802104"/>
                  <a:ext cx="260238" cy="261610"/>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1403648" y="5169251"/>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𝟏𝟕𝟖</m:t>
                            </m:r>
                          </m:sub>
                        </m:sSub>
                      </m:oMath>
                    </m:oMathPara>
                  </a14:m>
                  <a:endParaRPr lang="zh-CN" altLang="en-US" sz="1400" u="none" dirty="0"/>
                </a:p>
              </p:txBody>
            </p:sp>
          </mc:Choice>
          <mc:Fallback>
            <p:sp>
              <p:nvSpPr>
                <p:cNvPr id="17" name="文本框 16"/>
                <p:cNvSpPr txBox="1">
                  <a:spLocks noRot="1" noChangeAspect="1" noMove="1" noResize="1" noEditPoints="1" noAdjustHandles="1" noChangeArrowheads="1" noChangeShapeType="1" noTextEdit="1"/>
                </p:cNvSpPr>
                <p:nvPr/>
              </p:nvSpPr>
              <p:spPr>
                <a:xfrm>
                  <a:off x="1403648" y="5169251"/>
                  <a:ext cx="260238" cy="261610"/>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3239852" y="5169251"/>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𝟐𝟔𝟒</m:t>
                            </m:r>
                          </m:sub>
                        </m:sSub>
                      </m:oMath>
                    </m:oMathPara>
                  </a14:m>
                  <a:endParaRPr lang="zh-CN" altLang="en-US" sz="1400" u="none" dirty="0"/>
                </a:p>
              </p:txBody>
            </p:sp>
          </mc:Choice>
          <mc:Fallback>
            <p:sp>
              <p:nvSpPr>
                <p:cNvPr id="18" name="文本框 17"/>
                <p:cNvSpPr txBox="1">
                  <a:spLocks noRot="1" noChangeAspect="1" noMove="1" noResize="1" noEditPoints="1" noAdjustHandles="1" noChangeArrowheads="1" noChangeShapeType="1" noTextEdit="1"/>
                </p:cNvSpPr>
                <p:nvPr/>
              </p:nvSpPr>
              <p:spPr>
                <a:xfrm>
                  <a:off x="3239852" y="5169251"/>
                  <a:ext cx="260238" cy="261610"/>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2194877" y="5169251"/>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𝟐𝟒𝟑</m:t>
                            </m:r>
                          </m:sub>
                        </m:sSub>
                      </m:oMath>
                    </m:oMathPara>
                  </a14:m>
                  <a:endParaRPr lang="zh-CN" altLang="en-US" sz="1400" u="none" dirty="0"/>
                </a:p>
              </p:txBody>
            </p:sp>
          </mc:Choice>
          <mc:Fallback>
            <p:sp>
              <p:nvSpPr>
                <p:cNvPr id="19" name="文本框 18"/>
                <p:cNvSpPr txBox="1">
                  <a:spLocks noRot="1" noChangeAspect="1" noMove="1" noResize="1" noEditPoints="1" noAdjustHandles="1" noChangeArrowheads="1" noChangeShapeType="1" noTextEdit="1"/>
                </p:cNvSpPr>
                <p:nvPr/>
              </p:nvSpPr>
              <p:spPr>
                <a:xfrm>
                  <a:off x="2194877" y="5169251"/>
                  <a:ext cx="260238" cy="261610"/>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5258945" y="5169251"/>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𝟐𝟖𝟕</m:t>
                            </m:r>
                          </m:sub>
                        </m:sSub>
                      </m:oMath>
                    </m:oMathPara>
                  </a14:m>
                  <a:endParaRPr lang="zh-CN" altLang="en-US" sz="1400" u="none" dirty="0"/>
                </a:p>
              </p:txBody>
            </p:sp>
          </mc:Choice>
          <mc:Fallback>
            <p:sp>
              <p:nvSpPr>
                <p:cNvPr id="20" name="文本框 19"/>
                <p:cNvSpPr txBox="1">
                  <a:spLocks noRot="1" noChangeAspect="1" noMove="1" noResize="1" noEditPoints="1" noAdjustHandles="1" noChangeArrowheads="1" noChangeShapeType="1" noTextEdit="1"/>
                </p:cNvSpPr>
                <p:nvPr/>
              </p:nvSpPr>
              <p:spPr>
                <a:xfrm>
                  <a:off x="5258945" y="5169251"/>
                  <a:ext cx="260238" cy="261610"/>
                </a:xfrm>
                <a:prstGeom prst="rect">
                  <a:avLst/>
                </a:prstGeom>
                <a:blipFill rotWithShape="1">
                  <a:blip r:embed="rId1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p:cNvSpPr txBox="1"/>
                <p:nvPr/>
              </p:nvSpPr>
              <p:spPr>
                <a:xfrm>
                  <a:off x="4987543" y="5169251"/>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𝟐𝟖𝟔</m:t>
                            </m:r>
                          </m:sub>
                        </m:sSub>
                      </m:oMath>
                    </m:oMathPara>
                  </a14:m>
                  <a:endParaRPr lang="zh-CN" altLang="en-US" sz="1400" u="none" dirty="0"/>
                </a:p>
              </p:txBody>
            </p:sp>
          </mc:Choice>
          <mc:Fallback>
            <p:sp>
              <p:nvSpPr>
                <p:cNvPr id="21" name="文本框 20"/>
                <p:cNvSpPr txBox="1">
                  <a:spLocks noRot="1" noChangeAspect="1" noMove="1" noResize="1" noEditPoints="1" noAdjustHandles="1" noChangeArrowheads="1" noChangeShapeType="1" noTextEdit="1"/>
                </p:cNvSpPr>
                <p:nvPr/>
              </p:nvSpPr>
              <p:spPr>
                <a:xfrm>
                  <a:off x="4987543" y="5169251"/>
                  <a:ext cx="260238" cy="261610"/>
                </a:xfrm>
                <a:prstGeom prst="rect">
                  <a:avLst/>
                </a:prstGeom>
                <a:blipFill rotWithShape="1">
                  <a:blip r:embed="rId1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5522904" y="5169251"/>
                  <a:ext cx="26023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050" b="1" i="1" u="none" smtClean="0">
                                <a:solidFill>
                                  <a:srgbClr val="000000"/>
                                </a:solidFill>
                                <a:latin typeface="Cambria Math" panose="02040503050406030204" pitchFamily="18" charset="0"/>
                              </a:rPr>
                            </m:ctrlPr>
                          </m:sSubPr>
                          <m:e>
                            <m:r>
                              <a:rPr lang="en-US" altLang="zh-CN" sz="1050" b="1" i="1" u="none" smtClean="0">
                                <a:solidFill>
                                  <a:srgbClr val="000000"/>
                                </a:solidFill>
                                <a:latin typeface="Cambria Math" panose="02040503050406030204" pitchFamily="18" charset="0"/>
                              </a:rPr>
                              <m:t>𝑺</m:t>
                            </m:r>
                          </m:e>
                          <m:sub>
                            <m:r>
                              <a:rPr lang="en-US" altLang="zh-CN" sz="1050" b="1" i="1" u="none" smtClean="0">
                                <a:solidFill>
                                  <a:srgbClr val="000000"/>
                                </a:solidFill>
                                <a:latin typeface="Cambria Math" panose="02040503050406030204" pitchFamily="18" charset="0"/>
                              </a:rPr>
                              <m:t>𝟐𝟖𝟖</m:t>
                            </m:r>
                          </m:sub>
                        </m:sSub>
                      </m:oMath>
                    </m:oMathPara>
                  </a14:m>
                  <a:endParaRPr lang="zh-CN" altLang="en-US" sz="1400" u="none" dirty="0"/>
                </a:p>
              </p:txBody>
            </p:sp>
          </mc:Choice>
          <mc:Fallback>
            <p:sp>
              <p:nvSpPr>
                <p:cNvPr id="22" name="文本框 21"/>
                <p:cNvSpPr txBox="1">
                  <a:spLocks noRot="1" noChangeAspect="1" noMove="1" noResize="1" noEditPoints="1" noAdjustHandles="1" noChangeArrowheads="1" noChangeShapeType="1" noTextEdit="1"/>
                </p:cNvSpPr>
                <p:nvPr/>
              </p:nvSpPr>
              <p:spPr>
                <a:xfrm>
                  <a:off x="5522904" y="5169251"/>
                  <a:ext cx="260238" cy="261610"/>
                </a:xfrm>
                <a:prstGeom prst="rect">
                  <a:avLst/>
                </a:prstGeom>
                <a:blipFill rotWithShape="1">
                  <a:blip r:embed="rId18"/>
                </a:blipFill>
              </p:spPr>
              <p:txBody>
                <a:bodyPr/>
                <a:lstStyle/>
                <a:p>
                  <a:r>
                    <a:rPr lang="zh-CN" altLang="en-US">
                      <a:noFill/>
                    </a:rPr>
                    <a:t> </a:t>
                  </a:r>
                </a:p>
              </p:txBody>
            </p:sp>
          </mc:Fallback>
        </mc:AlternateContent>
        <p:sp>
          <p:nvSpPr>
            <p:cNvPr id="93" name="流程图: 或者 92"/>
            <p:cNvSpPr/>
            <p:nvPr/>
          </p:nvSpPr>
          <p:spPr bwMode="auto">
            <a:xfrm>
              <a:off x="7667514" y="4067272"/>
              <a:ext cx="180000" cy="180000"/>
            </a:xfrm>
            <a:prstGeom prst="flowChartOr">
              <a:avLst/>
            </a:prstGeom>
            <a:noFill/>
            <a:ln w="158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sz="1800" b="0" u="none">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cxnSp>
          <p:nvCxnSpPr>
            <p:cNvPr id="95" name="连接符: 肘形 94"/>
            <p:cNvCxnSpPr>
              <a:endCxn id="93" idx="0"/>
            </p:cNvCxnSpPr>
            <p:nvPr/>
          </p:nvCxnSpPr>
          <p:spPr bwMode="auto">
            <a:xfrm rot="16200000" flipH="1">
              <a:off x="6350299" y="2660057"/>
              <a:ext cx="1527174" cy="1287255"/>
            </a:xfrm>
            <a:prstGeom prst="bentConnector3">
              <a:avLst>
                <a:gd name="adj1" fmla="val 26050"/>
              </a:avLst>
            </a:prstGeom>
            <a:solidFill>
              <a:schemeClr val="accent1"/>
            </a:solidFill>
            <a:ln w="19050" cap="flat" cmpd="sng" algn="ctr">
              <a:solidFill>
                <a:srgbClr val="C00000"/>
              </a:solidFill>
              <a:prstDash val="solid"/>
              <a:round/>
              <a:headEnd type="none" w="med" len="med"/>
              <a:tailEnd type="triangle"/>
            </a:ln>
            <a:effectLst/>
          </p:spPr>
        </p:cxnSp>
        <p:cxnSp>
          <p:nvCxnSpPr>
            <p:cNvPr id="98" name="连接符: 肘形 97"/>
            <p:cNvCxnSpPr>
              <a:endCxn id="93" idx="2"/>
            </p:cNvCxnSpPr>
            <p:nvPr/>
          </p:nvCxnSpPr>
          <p:spPr bwMode="auto">
            <a:xfrm>
              <a:off x="6461881" y="3936713"/>
              <a:ext cx="1205633" cy="220559"/>
            </a:xfrm>
            <a:prstGeom prst="bentConnector3">
              <a:avLst>
                <a:gd name="adj1" fmla="val 280"/>
              </a:avLst>
            </a:prstGeom>
            <a:solidFill>
              <a:schemeClr val="accent1"/>
            </a:solidFill>
            <a:ln w="19050" cap="flat" cmpd="sng" algn="ctr">
              <a:solidFill>
                <a:srgbClr val="C00000"/>
              </a:solidFill>
              <a:prstDash val="solid"/>
              <a:round/>
              <a:headEnd type="none" w="med" len="med"/>
              <a:tailEnd type="triangle"/>
            </a:ln>
            <a:effectLst/>
          </p:spPr>
        </p:cxnSp>
        <p:cxnSp>
          <p:nvCxnSpPr>
            <p:cNvPr id="112" name="直接连接符 111"/>
            <p:cNvCxnSpPr/>
            <p:nvPr/>
          </p:nvCxnSpPr>
          <p:spPr bwMode="auto">
            <a:xfrm flipV="1">
              <a:off x="6461881" y="4965617"/>
              <a:ext cx="0" cy="350178"/>
            </a:xfrm>
            <a:prstGeom prst="line">
              <a:avLst/>
            </a:prstGeom>
            <a:solidFill>
              <a:schemeClr val="accent1"/>
            </a:solidFill>
            <a:ln w="19050" cap="flat" cmpd="sng" algn="ctr">
              <a:solidFill>
                <a:srgbClr val="C00000"/>
              </a:solidFill>
              <a:prstDash val="solid"/>
              <a:round/>
              <a:headEnd type="none" w="med" len="med"/>
              <a:tailEnd type="none"/>
            </a:ln>
            <a:effectLst/>
          </p:spPr>
        </p:cxnSp>
        <p:cxnSp>
          <p:nvCxnSpPr>
            <p:cNvPr id="114" name="连接符: 肘形 113"/>
            <p:cNvCxnSpPr>
              <a:endCxn id="93" idx="4"/>
            </p:cNvCxnSpPr>
            <p:nvPr/>
          </p:nvCxnSpPr>
          <p:spPr bwMode="auto">
            <a:xfrm flipV="1">
              <a:off x="6461881" y="4247272"/>
              <a:ext cx="1295633" cy="718345"/>
            </a:xfrm>
            <a:prstGeom prst="bentConnector2">
              <a:avLst/>
            </a:prstGeom>
            <a:solidFill>
              <a:schemeClr val="accent1"/>
            </a:solidFill>
            <a:ln w="19050" cap="flat" cmpd="sng" algn="ctr">
              <a:solidFill>
                <a:srgbClr val="C00000"/>
              </a:solidFill>
              <a:prstDash val="solid"/>
              <a:round/>
              <a:headEnd type="none" w="med" len="med"/>
              <a:tailEnd type="triangle"/>
            </a:ln>
            <a:effectLst/>
          </p:spPr>
        </p:cxnSp>
        <p:cxnSp>
          <p:nvCxnSpPr>
            <p:cNvPr id="116" name="直接箭头连接符 115"/>
            <p:cNvCxnSpPr/>
            <p:nvPr/>
          </p:nvCxnSpPr>
          <p:spPr bwMode="auto">
            <a:xfrm>
              <a:off x="7847514" y="4155392"/>
              <a:ext cx="290831" cy="0"/>
            </a:xfrm>
            <a:prstGeom prst="straightConnector1">
              <a:avLst/>
            </a:prstGeom>
            <a:solidFill>
              <a:schemeClr val="accent1"/>
            </a:solidFill>
            <a:ln w="19050" cap="flat" cmpd="sng" algn="ctr">
              <a:solidFill>
                <a:srgbClr val="C0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117" name="文本框 116"/>
                <p:cNvSpPr txBox="1"/>
                <p:nvPr/>
              </p:nvSpPr>
              <p:spPr>
                <a:xfrm>
                  <a:off x="8118403" y="4001503"/>
                  <a:ext cx="260238"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400" b="1" i="1" u="none" smtClean="0">
                                <a:solidFill>
                                  <a:srgbClr val="C00000"/>
                                </a:solidFill>
                                <a:latin typeface="Cambria Math" panose="02040503050406030204" pitchFamily="18" charset="0"/>
                              </a:rPr>
                            </m:ctrlPr>
                          </m:sSubPr>
                          <m:e>
                            <m:r>
                              <a:rPr lang="en-US" altLang="zh-CN" sz="1400" b="1" i="1" u="none" smtClean="0">
                                <a:solidFill>
                                  <a:srgbClr val="C00000"/>
                                </a:solidFill>
                                <a:latin typeface="Cambria Math" panose="02040503050406030204" pitchFamily="18" charset="0"/>
                              </a:rPr>
                              <m:t>𝒁</m:t>
                            </m:r>
                          </m:e>
                          <m:sub>
                            <m:r>
                              <a:rPr lang="en-US" altLang="zh-CN" sz="1400" b="1" i="1" u="none" smtClean="0">
                                <a:solidFill>
                                  <a:srgbClr val="C00000"/>
                                </a:solidFill>
                                <a:latin typeface="Cambria Math" panose="02040503050406030204" pitchFamily="18" charset="0"/>
                              </a:rPr>
                              <m:t>𝒊</m:t>
                            </m:r>
                          </m:sub>
                        </m:sSub>
                      </m:oMath>
                    </m:oMathPara>
                  </a14:m>
                  <a:endParaRPr lang="zh-CN" altLang="en-US" sz="1400" u="none" dirty="0"/>
                </a:p>
              </p:txBody>
            </p:sp>
          </mc:Choice>
          <mc:Fallback>
            <p:sp>
              <p:nvSpPr>
                <p:cNvPr id="117" name="文本框 116"/>
                <p:cNvSpPr txBox="1">
                  <a:spLocks noRot="1" noChangeAspect="1" noMove="1" noResize="1" noEditPoints="1" noAdjustHandles="1" noChangeArrowheads="1" noChangeShapeType="1" noTextEdit="1"/>
                </p:cNvSpPr>
                <p:nvPr/>
              </p:nvSpPr>
              <p:spPr>
                <a:xfrm>
                  <a:off x="8118403" y="4001503"/>
                  <a:ext cx="260238" cy="307777"/>
                </a:xfrm>
                <a:prstGeom prst="rect">
                  <a:avLst/>
                </a:prstGeom>
                <a:blipFill rotWithShape="1">
                  <a:blip r:embed="rId19"/>
                </a:blipFill>
              </p:spPr>
              <p:txBody>
                <a:bodyPr/>
                <a:lstStyle/>
                <a:p>
                  <a:r>
                    <a:rPr lang="zh-CN" altLang="en-US">
                      <a:noFill/>
                    </a:rPr>
                    <a:t> </a:t>
                  </a:r>
                </a:p>
              </p:txBody>
            </p:sp>
          </mc:Fallback>
        </mc:AlternateContent>
        <p:sp>
          <p:nvSpPr>
            <p:cNvPr id="118" name="矩形: 圆角 117"/>
            <p:cNvSpPr/>
            <p:nvPr/>
          </p:nvSpPr>
          <p:spPr bwMode="auto">
            <a:xfrm>
              <a:off x="7214347" y="2652977"/>
              <a:ext cx="1415119" cy="2895768"/>
            </a:xfrm>
            <a:prstGeom prst="roundRect">
              <a:avLst/>
            </a:prstGeom>
            <a:noFill/>
            <a:ln w="1587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119" name="文本框 118"/>
            <p:cNvSpPr txBox="1"/>
            <p:nvPr/>
          </p:nvSpPr>
          <p:spPr>
            <a:xfrm>
              <a:off x="7313989" y="5712700"/>
              <a:ext cx="1648711" cy="369332"/>
            </a:xfrm>
            <a:prstGeom prst="rect">
              <a:avLst/>
            </a:prstGeom>
            <a:noFill/>
          </p:spPr>
          <p:txBody>
            <a:bodyPr wrap="square" rtlCol="0">
              <a:spAutoFit/>
            </a:bodyPr>
            <a:lstStyle/>
            <a:p>
              <a:r>
                <a:rPr lang="zh-CN" altLang="en-US" sz="1800" u="none" dirty="0">
                  <a:solidFill>
                    <a:srgbClr val="000000"/>
                  </a:solidFill>
                </a:rPr>
                <a:t>生成密钥流</a:t>
              </a:r>
              <a:endParaRPr lang="zh-CN" altLang="en-US" sz="1800" u="none" dirty="0">
                <a:solidFill>
                  <a:srgbClr val="000000"/>
                </a:solidFill>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ltLang="en-US" dirty="0"/>
              <a:t>假设经过</a:t>
            </a:r>
            <a:r>
              <a:rPr lang="en-US" i="1" dirty="0"/>
              <a:t>L</a:t>
            </a:r>
            <a:r>
              <a:rPr lang="en-US" baseline="-25000" dirty="0"/>
              <a:t>1</a:t>
            </a:r>
            <a:r>
              <a:rPr lang="zh-CN" altLang="en-US" dirty="0"/>
              <a:t>变换的输入为</a:t>
            </a:r>
            <a:r>
              <a:rPr lang="en-US" altLang="zh-CN" dirty="0"/>
              <a:t>X=0x12345678</a:t>
            </a:r>
            <a:r>
              <a:rPr lang="zh-CN" altLang="en-US" dirty="0"/>
              <a:t>，求变换后的值。</a:t>
            </a:r>
            <a:endParaRPr lang="en-US" altLang="zh-CN" dirty="0"/>
          </a:p>
          <a:p>
            <a:endParaRPr lang="en-US" altLang="zh-CN" dirty="0"/>
          </a:p>
          <a:p>
            <a:r>
              <a:rPr lang="zh-CN" altLang="en-US" dirty="0"/>
              <a:t>对于二元加法序列密码，已知输入序列</a:t>
            </a:r>
            <a:r>
              <a:rPr lang="en-US" altLang="zh-CN" i="1" dirty="0"/>
              <a:t>M</a:t>
            </a:r>
            <a:r>
              <a:rPr lang="zh-CN" altLang="en-US" dirty="0"/>
              <a:t>为</a:t>
            </a:r>
            <a:r>
              <a:rPr lang="en-US" altLang="zh-CN" dirty="0"/>
              <a:t>0x23456789</a:t>
            </a:r>
            <a:r>
              <a:rPr lang="zh-CN" altLang="en-US" dirty="0"/>
              <a:t>，密钥序列</a:t>
            </a:r>
            <a:r>
              <a:rPr lang="en-US" altLang="zh-CN" i="1" dirty="0"/>
              <a:t>Z</a:t>
            </a:r>
            <a:r>
              <a:rPr lang="zh-CN" altLang="en-US" dirty="0"/>
              <a:t>为</a:t>
            </a:r>
            <a:r>
              <a:rPr lang="en-US" altLang="zh-CN" dirty="0"/>
              <a:t>0x87654321</a:t>
            </a:r>
            <a:r>
              <a:rPr lang="zh-CN" altLang="en-US" dirty="0"/>
              <a:t>，求输出序列</a:t>
            </a:r>
            <a:r>
              <a:rPr lang="en-US" altLang="zh-CN" i="1" dirty="0"/>
              <a:t>C</a:t>
            </a:r>
            <a:r>
              <a:rPr lang="zh-CN" altLang="en-US" dirty="0"/>
              <a:t>。</a:t>
            </a:r>
            <a:endParaRPr lang="zh-CN" altLang="en-US" dirty="0"/>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196752"/>
            <a:ext cx="8229600" cy="4824000"/>
          </a:xfrm>
        </p:spPr>
        <p:txBody>
          <a:bodyPr/>
          <a:lstStyle/>
          <a:p>
            <a:pPr marL="450215" lvl="1" indent="0">
              <a:lnSpc>
                <a:spcPct val="150000"/>
              </a:lnSpc>
              <a:spcAft>
                <a:spcPts val="1800"/>
              </a:spcAft>
              <a:buClr>
                <a:srgbClr val="000099">
                  <a:lumMod val="60000"/>
                  <a:lumOff val="40000"/>
                </a:srgbClr>
              </a:buClr>
              <a:buNone/>
            </a:pPr>
            <a:r>
              <a:rPr lang="en-US" altLang="zh-CN" sz="3200" dirty="0">
                <a:solidFill>
                  <a:srgbClr val="FF0000"/>
                </a:solidFill>
              </a:rPr>
              <a:t>1. </a:t>
            </a:r>
            <a:r>
              <a:rPr lang="zh-CN" altLang="en-US" sz="3200" dirty="0">
                <a:solidFill>
                  <a:srgbClr val="FF0000"/>
                </a:solidFill>
              </a:rPr>
              <a:t>同步序列密码</a:t>
            </a:r>
            <a:endParaRPr lang="en-US" altLang="zh-CN" sz="3200" dirty="0">
              <a:solidFill>
                <a:srgbClr val="FF0000"/>
              </a:solidFill>
            </a:endParaRPr>
          </a:p>
          <a:p>
            <a:pPr lvl="1">
              <a:buClr>
                <a:srgbClr val="FF0000"/>
              </a:buClr>
            </a:pPr>
            <a:r>
              <a:rPr lang="zh-CN" altLang="en-US" dirty="0"/>
              <a:t>同步要求</a:t>
            </a:r>
            <a:endParaRPr lang="en-US" altLang="zh-CN" dirty="0"/>
          </a:p>
          <a:p>
            <a:pPr lvl="2"/>
            <a:r>
              <a:rPr lang="zh-CN" altLang="en-US" sz="2400" dirty="0"/>
              <a:t>用同样的密钥且该密钥操作在同样的位置保证正确的解密。</a:t>
            </a:r>
            <a:endParaRPr lang="en-US" altLang="zh-CN" sz="2400" dirty="0"/>
          </a:p>
          <a:p>
            <a:pPr lvl="1">
              <a:buClr>
                <a:srgbClr val="FF0000"/>
              </a:buClr>
            </a:pPr>
            <a:r>
              <a:rPr lang="zh-CN" altLang="en-US" dirty="0">
                <a:solidFill>
                  <a:srgbClr val="DADADA">
                    <a:lumMod val="10000"/>
                  </a:srgbClr>
                </a:solidFill>
              </a:rPr>
              <a:t>无错误传输</a:t>
            </a:r>
            <a:endParaRPr lang="en-US" altLang="zh-CN" dirty="0">
              <a:solidFill>
                <a:srgbClr val="DADADA">
                  <a:lumMod val="10000"/>
                </a:srgbClr>
              </a:solidFill>
            </a:endParaRPr>
          </a:p>
          <a:p>
            <a:pPr lvl="2"/>
            <a:r>
              <a:rPr lang="zh-CN" altLang="en-US" sz="2400" dirty="0">
                <a:solidFill>
                  <a:srgbClr val="DADADA">
                    <a:lumMod val="10000"/>
                  </a:srgbClr>
                </a:solidFill>
              </a:rPr>
              <a:t>在传输期字符（或位）产生影响</a:t>
            </a:r>
            <a:r>
              <a:rPr lang="zh-CN" altLang="en-US" sz="2400" dirty="0">
                <a:solidFill>
                  <a:srgbClr val="DADADA">
                    <a:lumMod val="10000"/>
                  </a:srgbClr>
                </a:solidFill>
                <a:sym typeface="+mn-ea"/>
              </a:rPr>
              <a:t>间，一个密文字符（或位）被改变只影响该字符（或位）的恢复，不会对后继</a:t>
            </a:r>
            <a:r>
              <a:rPr lang="zh-CN" altLang="en-US" sz="2400" dirty="0">
                <a:solidFill>
                  <a:srgbClr val="DADADA">
                    <a:lumMod val="10000"/>
                  </a:srgbClr>
                </a:solidFill>
              </a:rPr>
              <a:t>。</a:t>
            </a:r>
            <a:endParaRPr lang="en-US" altLang="zh-CN" sz="2400" dirty="0">
              <a:solidFill>
                <a:srgbClr val="DADADA">
                  <a:lumMod val="10000"/>
                </a:srgbClr>
              </a:solidFill>
            </a:endParaRPr>
          </a:p>
          <a:p>
            <a:pPr lvl="2"/>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10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DIAGRAM_VIRTUALLY_FRAME" val="{&quot;height&quot;:255.5029133858268,&quot;left&quot;:175.7275590551181,&quot;top&quot;:179.2812598425197,&quot;width&quot;:382.3803937007874}"/>
</p:tagLst>
</file>

<file path=ppt/tags/tag10.xml><?xml version="1.0" encoding="utf-8"?>
<p:tagLst xmlns:p="http://schemas.openxmlformats.org/presentationml/2006/main">
  <p:tag name="KSO_WM_DIAGRAM_VIRTUALLY_FRAME" val="{&quot;height&quot;:255.5029133858268,&quot;left&quot;:175.7275590551181,&quot;top&quot;:179.2812598425197,&quot;width&quot;:382.3803937007874}"/>
</p:tagLst>
</file>

<file path=ppt/tags/tag11.xml><?xml version="1.0" encoding="utf-8"?>
<p:tagLst xmlns:p="http://schemas.openxmlformats.org/presentationml/2006/main">
  <p:tag name="KSO_WM_DIAGRAM_VIRTUALLY_FRAME" val="{&quot;height&quot;:255.5029133858268,&quot;left&quot;:175.7275590551181,&quot;top&quot;:179.2812598425197,&quot;width&quot;:382.3803937007874}"/>
</p:tagLst>
</file>

<file path=ppt/tags/tag12.xml><?xml version="1.0" encoding="utf-8"?>
<p:tagLst xmlns:p="http://schemas.openxmlformats.org/presentationml/2006/main">
  <p:tag name="KSO_WM_DIAGRAM_VIRTUALLY_FRAME" val="{&quot;height&quot;:255.5029133858268,&quot;left&quot;:175.7275590551181,&quot;top&quot;:179.2812598425197,&quot;width&quot;:382.3803937007874}"/>
</p:tagLst>
</file>

<file path=ppt/tags/tag13.xml><?xml version="1.0" encoding="utf-8"?>
<p:tagLst xmlns:p="http://schemas.openxmlformats.org/presentationml/2006/main">
  <p:tag name="commondata" val="eyJoZGlkIjoiZDU5NzU2ZGQzNzg4N2I2YmJmMmFlZTUyMWRlYTkzNGUifQ=="/>
</p:tagLst>
</file>

<file path=ppt/tags/tag2.xml><?xml version="1.0" encoding="utf-8"?>
<p:tagLst xmlns:p="http://schemas.openxmlformats.org/presentationml/2006/main">
  <p:tag name="KSO_WM_DIAGRAM_VIRTUALLY_FRAME" val="{&quot;height&quot;:255.5029133858268,&quot;left&quot;:175.7275590551181,&quot;top&quot;:179.2812598425197,&quot;width&quot;:382.3803937007874}"/>
</p:tagLst>
</file>

<file path=ppt/tags/tag3.xml><?xml version="1.0" encoding="utf-8"?>
<p:tagLst xmlns:p="http://schemas.openxmlformats.org/presentationml/2006/main">
  <p:tag name="KSO_WM_DIAGRAM_VIRTUALLY_FRAME" val="{&quot;height&quot;:255.5029133858268,&quot;left&quot;:175.7275590551181,&quot;top&quot;:179.2812598425197,&quot;width&quot;:382.3803937007874}"/>
</p:tagLst>
</file>

<file path=ppt/tags/tag4.xml><?xml version="1.0" encoding="utf-8"?>
<p:tagLst xmlns:p="http://schemas.openxmlformats.org/presentationml/2006/main">
  <p:tag name="KSO_WM_DIAGRAM_VIRTUALLY_FRAME" val="{&quot;height&quot;:255.5029133858268,&quot;left&quot;:175.7275590551181,&quot;top&quot;:179.2812598425197,&quot;width&quot;:382.3803937007874}"/>
</p:tagLst>
</file>

<file path=ppt/tags/tag5.xml><?xml version="1.0" encoding="utf-8"?>
<p:tagLst xmlns:p="http://schemas.openxmlformats.org/presentationml/2006/main">
  <p:tag name="KSO_WM_DIAGRAM_VIRTUALLY_FRAME" val="{&quot;height&quot;:255.5029133858268,&quot;left&quot;:175.7275590551181,&quot;top&quot;:179.2812598425197,&quot;width&quot;:382.3803937007874}"/>
</p:tagLst>
</file>

<file path=ppt/tags/tag6.xml><?xml version="1.0" encoding="utf-8"?>
<p:tagLst xmlns:p="http://schemas.openxmlformats.org/presentationml/2006/main">
  <p:tag name="KSO_WM_DIAGRAM_VIRTUALLY_FRAME" val="{&quot;height&quot;:255.5029133858268,&quot;left&quot;:175.7275590551181,&quot;top&quot;:179.2812598425197,&quot;width&quot;:382.3803937007874}"/>
</p:tagLst>
</file>

<file path=ppt/tags/tag7.xml><?xml version="1.0" encoding="utf-8"?>
<p:tagLst xmlns:p="http://schemas.openxmlformats.org/presentationml/2006/main">
  <p:tag name="KSO_WM_DIAGRAM_VIRTUALLY_FRAME" val="{&quot;height&quot;:255.5029133858268,&quot;left&quot;:175.7275590551181,&quot;top&quot;:179.2812598425197,&quot;width&quot;:382.3803937007874}"/>
</p:tagLst>
</file>

<file path=ppt/tags/tag8.xml><?xml version="1.0" encoding="utf-8"?>
<p:tagLst xmlns:p="http://schemas.openxmlformats.org/presentationml/2006/main">
  <p:tag name="KSO_WM_DIAGRAM_VIRTUALLY_FRAME" val="{&quot;height&quot;:255.5029133858268,&quot;left&quot;:175.7275590551181,&quot;top&quot;:179.2812598425197,&quot;width&quot;:382.3803937007874}"/>
</p:tagLst>
</file>

<file path=ppt/tags/tag9.xml><?xml version="1.0" encoding="utf-8"?>
<p:tagLst xmlns:p="http://schemas.openxmlformats.org/presentationml/2006/main">
  <p:tag name="KSO_WM_DIAGRAM_VIRTUALLY_FRAME" val="{&quot;height&quot;:255.5029133858268,&quot;left&quot;:175.7275590551181,&quot;top&quot;:179.2812598425197,&quot;width&quot;:382.3803937007874}"/>
</p:tagLst>
</file>

<file path=ppt/theme/theme1.xml><?xml version="1.0" encoding="utf-8"?>
<a:theme xmlns:a="http://schemas.openxmlformats.org/drawingml/2006/main" name="密码学与网络安全">
  <a:themeElements>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Beam">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defRPr>
        </a:defPPr>
      </a:lstStyle>
    </a:spDef>
    <a:lnDef>
      <a:spPr bwMode="auto">
        <a:solidFill>
          <a:schemeClr val="accent1"/>
        </a:solidFill>
        <a:ln w="19050" cap="flat" cmpd="sng" algn="ctr">
          <a:solidFill>
            <a:srgbClr val="000000"/>
          </a:solidFill>
          <a:prstDash val="solid"/>
          <a:round/>
          <a:headEnd type="none" w="med" len="med"/>
          <a:tailEnd type="arrow"/>
        </a:ln>
      </a:spPr>
      <a:bodyPr/>
      <a:lstStyle/>
    </a:lnDef>
  </a:objectDefaults>
  <a:extraClrSchemeLst>
    <a:extraClrScheme>
      <a:clrScheme name="Beam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Beam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Beam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Beam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Beam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Beam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Beam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Beam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12399</Words>
  <Application>WPS 演示</Application>
  <PresentationFormat>全屏显示(4:3)</PresentationFormat>
  <Paragraphs>3001</Paragraphs>
  <Slides>86</Slides>
  <Notes>43</Notes>
  <HiddenSlides>1</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9</vt:i4>
      </vt:variant>
      <vt:variant>
        <vt:lpstr>幻灯片标题</vt:lpstr>
      </vt:variant>
      <vt:variant>
        <vt:i4>86</vt:i4>
      </vt:variant>
    </vt:vector>
  </HeadingPairs>
  <TitlesOfParts>
    <vt:vector size="117" baseType="lpstr">
      <vt:lpstr>Arial</vt:lpstr>
      <vt:lpstr>宋体</vt:lpstr>
      <vt:lpstr>Wingdings</vt:lpstr>
      <vt:lpstr>Times New Roman</vt:lpstr>
      <vt:lpstr>华文中宋</vt:lpstr>
      <vt:lpstr>黑体</vt:lpstr>
      <vt:lpstr>方正大黑简体</vt:lpstr>
      <vt:lpstr>微软雅黑</vt:lpstr>
      <vt:lpstr>Arial Unicode MS</vt:lpstr>
      <vt:lpstr>Times New Roman</vt:lpstr>
      <vt:lpstr>Calibri</vt:lpstr>
      <vt:lpstr>Cambria Math</vt:lpstr>
      <vt:lpstr>等线</vt:lpstr>
      <vt:lpstr>Wingdings</vt:lpstr>
      <vt:lpstr>Segoe UI Black</vt:lpstr>
      <vt:lpstr>&amp;quot</vt:lpstr>
      <vt:lpstr>Segoe Print</vt:lpstr>
      <vt:lpstr>CMBX10</vt:lpstr>
      <vt:lpstr>CMR10</vt:lpstr>
      <vt:lpstr>CMMI10</vt:lpstr>
      <vt:lpstr>CMR7</vt:lpstr>
      <vt:lpstr>密码学与网络安全</vt:lpstr>
      <vt:lpstr>Equation.DSMT4</vt:lpstr>
      <vt:lpstr>Equation.DSMT4</vt:lpstr>
      <vt:lpstr>Equation.DSMT4</vt:lpstr>
      <vt:lpstr>Equation.DSMT4</vt:lpstr>
      <vt:lpstr>Visio.Drawing.11</vt:lpstr>
      <vt:lpstr>Visio.Drawing.11</vt:lpstr>
      <vt:lpstr>Visio.Drawing.11</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对称密钥加密技术</dc:title>
  <dc:creator>ZC</dc:creator>
  <cp:lastModifiedBy>断</cp:lastModifiedBy>
  <cp:revision>1703</cp:revision>
  <cp:lastPrinted>2113-01-01T00:00:00Z</cp:lastPrinted>
  <dcterms:created xsi:type="dcterms:W3CDTF">2113-01-01T00:00:00Z</dcterms:created>
  <dcterms:modified xsi:type="dcterms:W3CDTF">2024-06-15T12:47:28Z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A6EF2B98DFA543BDB2CB619E2D7DC53E_12</vt:lpwstr>
  </property>
  <property fmtid="{D5CDD505-2E9C-101B-9397-08002B2CF9AE}" pid="4" name="KSOProductBuildVer">
    <vt:lpwstr>2052-12.1.0.16929</vt:lpwstr>
  </property>
</Properties>
</file>